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handoutMasterIdLst>
    <p:handoutMasterId r:id="rId14"/>
  </p:handoutMasterIdLst>
  <p:sldIdLst>
    <p:sldId id="257" r:id="rId2"/>
    <p:sldId id="258" r:id="rId3"/>
    <p:sldId id="259" r:id="rId4"/>
    <p:sldId id="260" r:id="rId5"/>
    <p:sldId id="261" r:id="rId6"/>
    <p:sldId id="263" r:id="rId7"/>
    <p:sldId id="267" r:id="rId8"/>
    <p:sldId id="266" r:id="rId9"/>
    <p:sldId id="265" r:id="rId10"/>
    <p:sldId id="268" r:id="rId11"/>
    <p:sldId id="269" r:id="rId12"/>
    <p:sldId id="264" r:id="rId13"/>
  </p:sldIdLst>
  <p:sldSz cx="12192000" cy="6858000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2998" autoAdjust="0"/>
  </p:normalViewPr>
  <p:slideViewPr>
    <p:cSldViewPr snapToGrid="0">
      <p:cViewPr>
        <p:scale>
          <a:sx n="75" d="100"/>
          <a:sy n="75" d="100"/>
        </p:scale>
        <p:origin x="-540" y="21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13638-D24F-47EB-A761-6324E18A5052}" type="datetimeFigureOut">
              <a:rPr lang="ru-RU" smtClean="0"/>
              <a:t>08.11.2024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52762F-C75C-4206-9AFB-6CEFE486CD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586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400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19444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421181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1_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hasCustomPrompt="1"/>
          </p:nvPr>
        </p:nvSpPr>
        <p:spPr>
          <a:xfrm rot="21299215">
            <a:off x="2689233" y="2316516"/>
            <a:ext cx="7866923" cy="1109985"/>
          </a:xfrm>
        </p:spPr>
        <p:txBody>
          <a:bodyPr>
            <a:noAutofit/>
          </a:bodyPr>
          <a:lstStyle>
            <a:lvl1pPr>
              <a:defRPr sz="400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425659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1070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860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6093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08137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646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596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362097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38204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3FBB25C3-FC9E-4A27-AFB5-B373FDDE1D10}" type="datetimeFigureOut">
              <a:rPr lang="ru-RU" smtClean="0"/>
              <a:pPr/>
              <a:t>08.11.2024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93A429EA-4246-450D-9FBC-A37C14E5F55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33389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 rot="21299215">
            <a:off x="3666349" y="3074625"/>
            <a:ext cx="5145238" cy="2590412"/>
          </a:xfrm>
        </p:spPr>
        <p:txBody>
          <a:bodyPr/>
          <a:lstStyle/>
          <a:p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«Структура 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занятий в ДОУ. Составление 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конспекта </a:t>
            </a:r>
            <a:r>
              <a:rPr lang="ru-RU" sz="3200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</a:t>
            </a:r>
            <a: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  <a:br>
              <a:rPr lang="ru-RU" sz="3200" dirty="0" smtClean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200" dirty="0">
                <a:effectLst/>
              </a:rPr>
              <a:t/>
            </a:r>
            <a:br>
              <a:rPr lang="ru-RU" sz="3200" dirty="0">
                <a:effectLst/>
              </a:rPr>
            </a:b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3446498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762000"/>
          </a:xfrm>
        </p:spPr>
        <p:txBody>
          <a:bodyPr/>
          <a:lstStyle/>
          <a:p>
            <a:pPr algn="l"/>
            <a:r>
              <a:rPr lang="ru-RU" dirty="0">
                <a:solidFill>
                  <a:schemeClr val="accent6"/>
                </a:solidFill>
              </a:rPr>
              <a:t>Возрастные этапы оценки: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355273"/>
            <a:ext cx="12192000" cy="3770891"/>
          </a:xfrm>
        </p:spPr>
        <p:txBody>
          <a:bodyPr/>
          <a:lstStyle/>
          <a:p>
            <a:r>
              <a:rPr lang="ru-RU" sz="20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Младший возраст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указывая ребёнку на тот  или иной недостаток в его деятельности, важно подчеркнуть, какие неудобства или трудности это создаёт для игрового персонажа. ( Ребёнок нарисовал домик без окон, воспитатель от имени зайки может сказать, что ему страшно сидеть в темноте.) В этом возрасте оценка идёт по ходу непосредственно образовательной деятельности, а не в конце. При этом и замечания, и подсказки (как исправить) должны исходить не от педагога, а от игрового персонажа (зайчонок, а не воспитатель просит малыша нарисовать окна в домике). С детьми, которые выполнили задание раньше других, педагог проводит индивидуальные беседы (по учебному и игровому содержанию непосредственно образовательной деятельности, беседу желательно строить как разговор двух игровых персонажей, зайчонок и зайчиха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34489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32508" y="2053763"/>
            <a:ext cx="11679381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Средний возраст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ребёнок учится соотносить полученный результат с поставленной им целью и оценивать выполненную работу с точки зрения значимых для него самого качеств.</a:t>
            </a:r>
          </a:p>
          <a:p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Принимая определённую роль и действуя в ней (в роли зайчика ребёнок строит себе дом), ребёнок спокойно воспринимает критические замечания педагога, не реагирует отрицательно на свой неуспех. Он относится к критике как к напоминанию выполнять определённые правила игры, в которую вместе с ним играет взрослый. Благодаря этому у детей появляется желание довести начатое дело до конца и добиться результата.</a:t>
            </a:r>
          </a:p>
          <a:p>
            <a:r>
              <a:rPr lang="ru-RU" sz="2000" b="1" i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Старший возраст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особое внимание следует уделять формированию самооценки и самоконтроля. Очень важно так организовать процесс обучения, чтобы каждый ребёнок в любом виде деятельности добивался нужного результата. Также как и в младшем возрасте, ребёнок радуется удачам, а неудача приводит к растерянности и отказу от работы. Задача взрослого – научить детей не драматизировать неудачи, а относиться к ним как к естественному процессу. «Не ошибается тот, кто ничего не делает».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663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-166254"/>
            <a:ext cx="10972800" cy="762000"/>
          </a:xfrm>
        </p:spPr>
        <p:txBody>
          <a:bodyPr/>
          <a:lstStyle/>
          <a:p>
            <a:pPr algn="l"/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Методы и приёмы обучения</a:t>
            </a: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-1" y="1870363"/>
            <a:ext cx="12316691" cy="4723619"/>
          </a:xfrm>
        </p:spPr>
        <p:txBody>
          <a:bodyPr>
            <a:normAutofit fontScale="25000" lnSpcReduction="20000"/>
          </a:bodyPr>
          <a:lstStyle/>
          <a:p>
            <a:r>
              <a:rPr lang="ru-RU" sz="56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6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младшая группа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начинают с элементов игры, сюрпризных моментов – неожиданное появление игрушек, приход «гостей» и пр. Во время занятия используются игровые приёмы и дидактические игры.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Демонстрационный и раздаточный материал должен быть крупным. Длительность занятия 10 минут. Занятие проводится по подгруппам.</a:t>
            </a:r>
          </a:p>
          <a:p>
            <a:r>
              <a:rPr lang="ru-RU" sz="6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Используются наглядно-действенные приёмы обучения: показ педагогом образцов и способов действий, выполнение детьми практических заданий, включающих элементарную математическую деятельность (установление соответствия между численностями множеств, счёт и др.) Исследовательские действия, например, </a:t>
            </a:r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осязательно-двигательные обследования.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занятия 20 минут. Занятие проводится по подгруппам.</a:t>
            </a:r>
          </a:p>
          <a:p>
            <a:r>
              <a:rPr lang="ru-RU" sz="6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группа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Наглядные, словесные и практические методы используются в комплексе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Пятилетние дети способны понимать </a:t>
            </a:r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познавательную задачу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поставленную педагогом, и действовать в соответствии с его указанием. Постановка задачи пробуждает в детях познавательную активность. (Например, «Как узнать, на сколько длина стола больше его ширины?»)</a:t>
            </a:r>
          </a:p>
          <a:p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Расширяют виды наглядных пособий, и несколько изменяется их характер.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качестве иллюстративного материала продолжают использовать игрушки, вещи. Большое место занимает работа с картинками, с цветными и силуэтными изображениями предметов, причём рисунки предметов могут быть схематичными.</a:t>
            </a:r>
          </a:p>
          <a:p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Наглядной опорой служат «Заместители» реальных предметов</a:t>
            </a:r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Повышается роль словесных приёмов обучения: «Как можно ещё сделать? Проверить? Сказать?» Широко используют словесные игры и упражнения: «Скажи наоборот!» «Кто быстрее назовёт?».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Длительность занятия 25 минут. Занятие проводится всей группой.</a:t>
            </a:r>
          </a:p>
          <a:p>
            <a:r>
              <a:rPr lang="ru-RU" sz="64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группа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в старшей группе. Длительность занятия 30 минут. Проводится 2 раза в неделю всей группой.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60575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682580"/>
          </a:xfrm>
        </p:spPr>
        <p:txBody>
          <a:bodyPr/>
          <a:lstStyle/>
          <a:p>
            <a:pPr algn="l"/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воспитателя к занятиям</a:t>
            </a:r>
            <a:r>
              <a:rPr lang="ru-RU" dirty="0">
                <a:effectLst/>
              </a:rPr>
              <a:t>.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0" y="1841679"/>
            <a:ext cx="12192000" cy="4906851"/>
          </a:xfrm>
        </p:spPr>
        <p:txBody>
          <a:bodyPr>
            <a:normAutofit fontScale="25000" lnSpcReduction="20000"/>
          </a:bodyPr>
          <a:lstStyle/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воспитателя к занятиям состоит из трёх этапов: 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занятий;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оборудования;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Подготовка детей к занятию.</a:t>
            </a:r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ru-RU" sz="6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Планирование занятий: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Отобрать программное содержание, наметить методы и приёмы, детально продумать ход занятия.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Составить план – конспект, который включает в себя: 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-программное содержание (образовательные задачи);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-оборудование;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-предварительную работу с детьми (если необходимо);</a:t>
            </a:r>
          </a:p>
          <a:p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-ход занятия и методические приёмы.</a:t>
            </a:r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оборудования: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Накануне занятия отобрать оборудование, проверить, исправно ли оно,  хватает ли дидактического материала и т.д.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Некоторые занятия требуют более длительной предварительной подготовки (например, если необходимо показать проросший лук, его нужно прорастить заранее).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планировании экскурсии педагог должен заблаговременно сходить на место, определить объекты для наблюдения, продумать самый короткий и безопасный маршрут.</a:t>
            </a:r>
            <a:r>
              <a:rPr lang="ru-RU" sz="6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6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Подготовка детей к занятиям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интереса к предстоящей работе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Предупреждение детей о начале занятия заранее (минут за 10), чтобы дети успели закончить свои игры и настроиться на занятие</a:t>
            </a:r>
          </a:p>
          <a:p>
            <a:pPr lvl="0"/>
            <a:r>
              <a:rPr lang="ru-RU" sz="6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работы дежурных по подготовке к </a:t>
            </a:r>
            <a:r>
              <a:rPr lang="ru-RU" sz="6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занятию</a:t>
            </a:r>
            <a:endParaRPr lang="ru-RU" sz="6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79765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1"/>
            <a:ext cx="10972800" cy="798490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занятия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2047740"/>
            <a:ext cx="11236036" cy="4919729"/>
          </a:xfrm>
        </p:spPr>
        <p:txBody>
          <a:bodyPr>
            <a:normAutofit fontScale="40000" lnSpcReduction="20000"/>
          </a:bodyPr>
          <a:lstStyle/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Занятие включает в себя три этапа: 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1.Организация детей;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Основная часть занятия;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Окончание занятия.   </a:t>
            </a:r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                                                                                        </a:t>
            </a:r>
            <a:endParaRPr lang="en-US" sz="4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детей: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Проверка готовности детей к занятию (внешний вид, собранность внимания);</a:t>
            </a:r>
          </a:p>
          <a:p>
            <a:pPr lvl="1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Создание мотивации, интереса к занятию (приёмы, содержащие занимательность, </a:t>
            </a:r>
            <a:r>
              <a:rPr lang="ru-RU" sz="4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сюрпризность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загадочность).</a:t>
            </a: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</a:p>
          <a:p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Основная часть занятия: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 детского внимания;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Объяснение материала и показ способа действия или постановка учебной задачи и совместное решение (3-5 мин);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Закрепление знаний и навыков (повторение и совместные упражнения, самостоятельная работа с дидактическим материалом.</a:t>
            </a:r>
          </a:p>
          <a:p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Окончание занятия: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Подведение итога (анализ вместе с детьми выполненных работ, сравнение работы с дидактическими задачами, оценивание участия детей в занятии, сообщение о том, чем будут заниматься в следующий раз);</a:t>
            </a:r>
          </a:p>
          <a:p>
            <a:pPr lvl="0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Переключение детей на другой вид деятельности.</a:t>
            </a:r>
            <a:r>
              <a:rPr lang="ru-RU" sz="4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062952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858982"/>
          </a:xfrm>
        </p:spPr>
        <p:txBody>
          <a:bodyPr/>
          <a:lstStyle/>
          <a:p>
            <a:r>
              <a:rPr lang="ru-RU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Триединая задача </a:t>
            </a:r>
            <a:r>
              <a:rPr lang="ru-RU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</a:t>
            </a:r>
            <a:r>
              <a:rPr lang="ru-RU" dirty="0" smtClean="0"/>
              <a:t>:</a:t>
            </a: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609600" y="2078182"/>
            <a:ext cx="10972800" cy="4047982"/>
          </a:xfrm>
        </p:spPr>
        <p:txBody>
          <a:bodyPr>
            <a:norm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Образовательная: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повышать уровень развития ребенка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Воспитательная: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формировать нравственные качества личности, взгляды и убеждения.</a:t>
            </a:r>
          </a:p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Развивающая: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при обучении развивать у воспитанников познавательный интерес, творческие способности, волю, эмоции, познавательные способности – речь, память, внимание, воображение, восприятие.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931656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914400"/>
          </a:xfrm>
        </p:spPr>
        <p:txBody>
          <a:bodyPr/>
          <a:lstStyle/>
          <a:p>
            <a:pPr algn="l"/>
            <a:r>
              <a:rPr lang="ru-RU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Нетрадиционные занятия</a:t>
            </a:r>
            <a:endParaRPr lang="ru-RU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03081384"/>
              </p:ext>
            </p:extLst>
          </p:nvPr>
        </p:nvGraphicFramePr>
        <p:xfrm>
          <a:off x="0" y="1821872"/>
          <a:ext cx="12192000" cy="5036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81745"/>
                <a:gridCol w="9310255"/>
              </a:tblGrid>
              <a:tr h="531268">
                <a:tc>
                  <a:txBody>
                    <a:bodyPr/>
                    <a:lstStyle/>
                    <a:p>
                      <a:r>
                        <a:rPr lang="ru-RU" dirty="0" smtClean="0"/>
                        <a:t>Нетрадиционная форма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Содержание</a:t>
                      </a:r>
                      <a:endParaRPr lang="ru-RU" dirty="0"/>
                    </a:p>
                  </a:txBody>
                  <a:tcPr/>
                </a:tc>
              </a:tr>
              <a:tr h="53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творчество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Словесное творчество детей по технологии ТРИЗ «Сочиняем сказки «наизнанку», « Придумаем несуществующее животное. Растение».</a:t>
                      </a:r>
                    </a:p>
                  </a:txBody>
                  <a:tcPr marL="68580" marR="68580" marT="0" marB="0"/>
                </a:tc>
              </a:tr>
              <a:tr h="53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посиделки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Приобщение дошкольников к детскому фольклору на традиционных народных посиделках, предполагающих интеграцию различных видов деятельности.</a:t>
                      </a:r>
                    </a:p>
                  </a:txBody>
                  <a:tcPr marL="68580" marR="68580" marT="0" marB="0"/>
                </a:tc>
              </a:tr>
              <a:tr h="53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сказка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Речевое развитие детей в рамках различных видах деятельности, объединенных сюжетом хорошо знакомой им сказкой.</a:t>
                      </a:r>
                    </a:p>
                  </a:txBody>
                  <a:tcPr marL="68580" marR="68580" marT="0" marB="0"/>
                </a:tc>
              </a:tr>
              <a:tr h="53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пресс-конференция журналистов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Дети задают вопросы «космонавту», героям сказок и другим, реализовывать можно через проектную деятельность «Юные журналисты».</a:t>
                      </a:r>
                    </a:p>
                  </a:txBody>
                  <a:tcPr marL="68580" marR="68580" marT="0" marB="0"/>
                </a:tc>
              </a:tr>
              <a:tr h="53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путешествие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Организованное путешествие по родному городу, картинной галерее. Экскурсоводами могут быть сами дети.</a:t>
                      </a:r>
                    </a:p>
                  </a:txBody>
                  <a:tcPr marL="68580" marR="68580" marT="0" marB="0"/>
                </a:tc>
              </a:tr>
              <a:tr h="53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эксперимент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Дети экспериментируют с бумагой, тканью, песком, снегом.</a:t>
                      </a:r>
                    </a:p>
                  </a:txBody>
                  <a:tcPr marL="68580" marR="68580" marT="0" marB="0"/>
                </a:tc>
              </a:tr>
              <a:tr h="78598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конкурс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Дошкольники участвуют в конкурсах, проводимых по аналогии с популярными телевизионными конкурсами КВН, «Что? Где? Когда</a:t>
                      </a:r>
                      <a:r>
                        <a:rPr lang="ru-RU" sz="1600" dirty="0" smtClean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?»,  </a:t>
                      </a: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«Умники и умницы» и другими.</a:t>
                      </a:r>
                    </a:p>
                  </a:txBody>
                  <a:tcPr marL="68580" marR="68580" marT="0" marB="0"/>
                </a:tc>
              </a:tr>
              <a:tr h="53126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/>
                      </a:r>
                      <a:b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6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Занятие – рисунки-сочинения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/>
                      </a:r>
                      <a:b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</a:br>
                      <a:r>
                        <a:rPr lang="ru-RU" sz="16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</a:rPr>
                        <a:t>Сочинение детьми сказок и рассказов по своим собственным рисункам.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06171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1"/>
            <a:ext cx="10972800" cy="1399308"/>
          </a:xfrm>
        </p:spPr>
        <p:txBody>
          <a:bodyPr>
            <a:normAutofit fontScale="90000"/>
          </a:bodyPr>
          <a:lstStyle/>
          <a:p>
            <a:pPr algn="l"/>
            <a:r>
              <a:rPr lang="en-US" b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ru-RU" b="0" dirty="0" err="1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труктура</a:t>
            </a:r>
            <a:r>
              <a:rPr lang="ru-RU" b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b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занятия </a:t>
            </a:r>
            <a:r>
              <a:rPr lang="en-US" b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ru-RU" b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учетом </a:t>
            </a:r>
            <a:r>
              <a:rPr lang="ru-RU" b="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ФГОС </a:t>
            </a:r>
            <a:r>
              <a:rPr lang="ru-RU" b="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ДО</a:t>
            </a:r>
            <a:r>
              <a:rPr lang="ru-RU" b="0" dirty="0">
                <a:effectLst/>
              </a:rPr>
              <a:t/>
            </a:r>
            <a:br>
              <a:rPr lang="ru-RU" b="0" dirty="0">
                <a:effectLst/>
              </a:rPr>
            </a:br>
            <a:endParaRPr lang="ru-RU" dirty="0"/>
          </a:p>
        </p:txBody>
      </p:sp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96981" y="1870364"/>
            <a:ext cx="12233563" cy="3768436"/>
          </a:xfrm>
        </p:spPr>
        <p:txBody>
          <a:bodyPr>
            <a:noAutofit/>
          </a:bodyPr>
          <a:lstStyle/>
          <a:p>
            <a:r>
              <a:rPr lang="ru-RU" sz="2400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Мотивация. </a:t>
            </a:r>
          </a:p>
          <a:p>
            <a:pPr marL="0" indent="0">
              <a:buNone/>
            </a:pPr>
            <a:endParaRPr lang="ru-RU" sz="2400" u="sng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просто обязан предоставлять детям 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«свободу выбора» предстоящей деятельности и, в тоже время,  своим мастерством увлечь детей за собой. 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воспитатель первой  младшей группы на познавательном занятии рассказала детям сказку «Колобок», а потом предлагает  мотивацию предстоящей деятельности (коллективная аппликация персонажа Колобок)</a:t>
            </a:r>
          </a:p>
          <a:p>
            <a:pPr marL="0" indent="0">
              <a:buNone/>
            </a:pP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Ребята, Колобок убежал от бабушки и дедушки, они горько плачут. Как же мы можем  помочь бабушке с дедушкой? Далее предлагает варианты ответов: может быть нам нарисовать Колобка и подарить его бабушке и дедушке? Таким образом, она увлекла ребят, организовала мотивацию для рисования, заинтересовав их, также решила воспитательную задачу: вызвать у детей желание помочь бабушке и дедушке в поисках Колобка.  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485075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2275574"/>
            <a:ext cx="1219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0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Особенности работы по созданию игровой мотивации на</a:t>
            </a:r>
            <a:endParaRPr lang="ru-RU" sz="2000" b="0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b="1" i="0" u="sng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разных возрастных этапах:</a:t>
            </a:r>
            <a:endParaRPr lang="ru-RU" sz="2000" b="0" i="0" dirty="0" smtClean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Младший возраст – </a:t>
            </a:r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 в самом материале, поэтому нет смысла приглашать Незнайку! Мотивации и так достаточно! У  каждого ребёнка свой материал – это важно! Материал сам ставит задачу! Проблема в том, чтобы успеть замотивировать, пока они сами не начали с ним действовать.</a:t>
            </a:r>
          </a:p>
          <a:p>
            <a:pPr algn="just"/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Средняя группа – </a:t>
            </a:r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можно привести персонаж т.к. в этом возрасте детьми уже освоены роли.</a:t>
            </a:r>
          </a:p>
          <a:p>
            <a:pPr algn="just"/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Старшая группа – </a:t>
            </a:r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(сюжеты, </a:t>
            </a:r>
            <a:r>
              <a:rPr lang="ru-RU" sz="2000" b="0" i="0" dirty="0" err="1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сюжетосложения</a:t>
            </a:r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) – главное не персонажи, а сюжеты (передал письмо, самого персонажа нет, а есть письмо). Сюжеты могут быть продолжительными (путешествие на машине времени). В ходе непосредственно образовательной деятельности может использоваться небольшая атрибутика, установленные роли, меняющиеся роли.</a:t>
            </a:r>
          </a:p>
          <a:p>
            <a:pPr algn="just"/>
            <a:r>
              <a:rPr lang="ru-RU" sz="2000" b="1" i="1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Подготовительная группа – </a:t>
            </a:r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игры с правилами, дети следят за выполнением правил. Используется игра-соревнование с установкой на выигрыш (используются фишки). Дать возможность каждому ребёнку побывать в ситуации выигрыша и проигрыша.</a:t>
            </a:r>
          </a:p>
          <a:p>
            <a:pPr algn="just"/>
            <a:r>
              <a:rPr lang="ru-RU" sz="2000" b="0" i="0" dirty="0" smtClean="0">
                <a:solidFill>
                  <a:srgbClr val="333333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   При отсутствии мотивации, нет развития логики.</a:t>
            </a:r>
            <a:endParaRPr lang="ru-RU" sz="2000" b="0" i="0" dirty="0">
              <a:solidFill>
                <a:srgbClr val="333333"/>
              </a:solidFill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48779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953491"/>
            <a:ext cx="12192000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u="sng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Опора на знания детей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Детям предлагается игра, предметная деятельность с диалогом, в ходе которой они вспоминают, что поможет им познакомиться с новой темой (актуализация знаний и умений).</a:t>
            </a:r>
          </a:p>
          <a:p>
            <a:endParaRPr lang="ru-RU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 Проблема в игровой ситуации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конце игры должно возникнуть затруднение, которое дети фиксируют в речи. (Почему не смогли? Мы этого еще не знаем, не умеем.). Воспитатель побуждает задавать вопросы и вместе с детьми определяет тему предстоящей деятельности. В результате детьми делается вывод, что необходимо подумать, как всем вместе выйти из затруднительной ситуации (совместная постановка цели и планирование).</a:t>
            </a:r>
            <a:r>
              <a:rPr lang="ru-RU" dirty="0" smtClean="0"/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Например, детям нужно помочь Курочке найти цыплят. Педагог может спросить: «Вы хотите помочь Курочке найти цыплят? А как это можно сделать?» То есть, вопрос носит проблемный характер и заставляет детей продумать варианты ответа: позвать цыплят, отправиться вслед за ними и т.д.  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72478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38545" y="1997839"/>
            <a:ext cx="12053455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u="sng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 Решение проблемы. Открытие нового знания или умения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 с помощью подводящего диалога на основе игровой деятельности приводит детей к открытию нового знания или умения. Оформив в речи новое знание или умение, дети возвращаются к ситуации, вызвавшей затруднение и проходят ее, используя новый способ действия.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u="sng" dirty="0" smtClean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 Закрепление нового в типовой ситуации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 этом этапе проводятся игры, где детьми используется новое знание или умение (создается игровая ситуация, которая фиксирует индивидуальное освоение каждым ребенком нового материала).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4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6. Итог НОД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Дети фиксируют в речи, что нового узнали, где новые знания, умения пригодятся. В конце НОД воспитатель подводит совместно с детьми итог, привлекая детей к самооценке (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взаимооценке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результатов деятельности.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53605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лица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Шаблон 2</Template>
  <TotalTime>1671</TotalTime>
  <Words>1114</Words>
  <Application>Microsoft Office PowerPoint</Application>
  <PresentationFormat>Произвольный</PresentationFormat>
  <Paragraphs>105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лица</vt:lpstr>
      <vt:lpstr>«Структура занятий в ДОУ. Составление  конспекта занятия»   </vt:lpstr>
      <vt:lpstr>Подготовка воспитателя к занятиям.</vt:lpstr>
      <vt:lpstr>Структура занятия</vt:lpstr>
      <vt:lpstr>Триединая задача занятия:</vt:lpstr>
      <vt:lpstr>Нетрадиционные занятия</vt:lpstr>
      <vt:lpstr>Cтруктура занятия c учетом ФГОС ДО </vt:lpstr>
      <vt:lpstr>Презентация PowerPoint</vt:lpstr>
      <vt:lpstr>Презентация PowerPoint</vt:lpstr>
      <vt:lpstr>Презентация PowerPoint</vt:lpstr>
      <vt:lpstr>Возрастные этапы оценки:</vt:lpstr>
      <vt:lpstr>Презентация PowerPoint</vt:lpstr>
      <vt:lpstr>Методы и приёмы обучения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16</cp:revision>
  <cp:lastPrinted>2024-11-08T04:56:53Z</cp:lastPrinted>
  <dcterms:created xsi:type="dcterms:W3CDTF">2016-10-14T15:19:12Z</dcterms:created>
  <dcterms:modified xsi:type="dcterms:W3CDTF">2024-11-08T04:56:58Z</dcterms:modified>
</cp:coreProperties>
</file>