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57" r:id="rId4"/>
    <p:sldId id="258" r:id="rId5"/>
    <p:sldId id="259" r:id="rId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76" d="100"/>
          <a:sy n="76" d="100"/>
        </p:scale>
        <p:origin x="-480" y="1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42D38C-937A-4ECC-BF39-C7739CF0019B}" type="datetimeFigureOut">
              <a:rPr lang="ru-RU" smtClean="0"/>
              <a:t>12.10.2023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746283-5EAC-4E64-AF3F-882AD312F3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65465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42D38C-937A-4ECC-BF39-C7739CF0019B}" type="datetimeFigureOut">
              <a:rPr lang="ru-RU" smtClean="0"/>
              <a:t>12.10.2023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746283-5EAC-4E64-AF3F-882AD312F3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48322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42D38C-937A-4ECC-BF39-C7739CF0019B}" type="datetimeFigureOut">
              <a:rPr lang="ru-RU" smtClean="0"/>
              <a:t>12.10.2023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746283-5EAC-4E64-AF3F-882AD312F3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27823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42D38C-937A-4ECC-BF39-C7739CF0019B}" type="datetimeFigureOut">
              <a:rPr lang="ru-RU" smtClean="0"/>
              <a:t>12.10.2023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746283-5EAC-4E64-AF3F-882AD312F3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97665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42D38C-937A-4ECC-BF39-C7739CF0019B}" type="datetimeFigureOut">
              <a:rPr lang="ru-RU" smtClean="0"/>
              <a:t>12.10.2023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746283-5EAC-4E64-AF3F-882AD312F3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56084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42D38C-937A-4ECC-BF39-C7739CF0019B}" type="datetimeFigureOut">
              <a:rPr lang="ru-RU" smtClean="0"/>
              <a:t>12.10.2023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746283-5EAC-4E64-AF3F-882AD312F3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91572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42D38C-937A-4ECC-BF39-C7739CF0019B}" type="datetimeFigureOut">
              <a:rPr lang="ru-RU" smtClean="0"/>
              <a:t>12.10.2023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746283-5EAC-4E64-AF3F-882AD312F3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61218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42D38C-937A-4ECC-BF39-C7739CF0019B}" type="datetimeFigureOut">
              <a:rPr lang="ru-RU" smtClean="0"/>
              <a:t>12.10.2023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746283-5EAC-4E64-AF3F-882AD312F3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54388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42D38C-937A-4ECC-BF39-C7739CF0019B}" type="datetimeFigureOut">
              <a:rPr lang="ru-RU" smtClean="0"/>
              <a:t>12.10.2023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746283-5EAC-4E64-AF3F-882AD312F3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89683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42D38C-937A-4ECC-BF39-C7739CF0019B}" type="datetimeFigureOut">
              <a:rPr lang="ru-RU" smtClean="0"/>
              <a:t>12.10.2023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746283-5EAC-4E64-AF3F-882AD312F3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113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42D38C-937A-4ECC-BF39-C7739CF0019B}" type="datetimeFigureOut">
              <a:rPr lang="ru-RU" smtClean="0"/>
              <a:t>12.10.2023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746283-5EAC-4E64-AF3F-882AD312F3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590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42D38C-937A-4ECC-BF39-C7739CF0019B}" type="datetimeFigureOut">
              <a:rPr lang="ru-RU" smtClean="0"/>
              <a:t>12.10.2023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746283-5EAC-4E64-AF3F-882AD312F3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95426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detskiy-sad.com/wp-content/uploads/2015/11/fon-eco003.jpg" TargetMode="Externa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jpeg"/><Relationship Id="rId4" Type="http://schemas.openxmlformats.org/officeDocument/2006/relationships/hyperlink" Target="http://detskiy-sad.com/wp-content/uploads/2015/11/fon-eco006.jpg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detskiy-sad.com/wp-content/uploads/2015/11/fon-eco011.jpg" TargetMode="Externa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.jpeg"/><Relationship Id="rId4" Type="http://schemas.openxmlformats.org/officeDocument/2006/relationships/hyperlink" Target="http://detskiy-sad.com/wp-content/uploads/2015/11/fon-eco003.jpg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detskiy-sad.com/wp-content/uploads/2015/11/fon-eco011.jpg" TargetMode="Externa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.jpeg"/><Relationship Id="rId4" Type="http://schemas.openxmlformats.org/officeDocument/2006/relationships/hyperlink" Target="http://detskiy-sad.com/wp-content/uploads/2015/11/fon-eco003.jpg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detskiy-sad.com/wp-content/uploads/2015/11/fon-eco011.jpg" TargetMode="Externa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.jpeg"/><Relationship Id="rId4" Type="http://schemas.openxmlformats.org/officeDocument/2006/relationships/hyperlink" Target="http://detskiy-sad.com/wp-content/uploads/2015/11/fon-eco003.jpg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detskiy-sad.com/wp-content/uploads/2015/11/fon-eco011.jpg" TargetMode="Externa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.jpeg"/><Relationship Id="rId4" Type="http://schemas.openxmlformats.org/officeDocument/2006/relationships/hyperlink" Target="http://detskiy-sad.com/wp-content/uploads/2015/11/fon-eco003.jpg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Фон с мельницей для ДОУ">
            <a:hlinkClick r:id="rId2" tgtFrame="&quot;_blank&quot;"/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92982" y="0"/>
            <a:ext cx="5999018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Рисунок 5" descr="Фон с паучком для ДОУ">
            <a:hlinkClick r:id="rId4" tgtFrame="&quot;_blank&quot;"/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192982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Прямоугольник 6"/>
          <p:cNvSpPr/>
          <p:nvPr/>
        </p:nvSpPr>
        <p:spPr>
          <a:xfrm>
            <a:off x="96982" y="787487"/>
            <a:ext cx="6096000" cy="5773119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44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Игры </a:t>
            </a:r>
            <a:r>
              <a:rPr lang="ru-RU" sz="48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экологического </a:t>
            </a:r>
            <a:r>
              <a:rPr lang="ru-RU" sz="48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содержания</a:t>
            </a: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endParaRPr lang="ru-RU" sz="4800" b="1" dirty="0" smtClean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endParaRPr lang="ru-RU" sz="4800" b="1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2400" b="1" i="1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Подготовил </a:t>
            </a: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2400" b="1" i="1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старший воспитатель:</a:t>
            </a: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2400" b="1" i="1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Уразбахтина</a:t>
            </a:r>
            <a:r>
              <a:rPr lang="ru-RU" sz="2400" b="1" i="1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Ю.С</a:t>
            </a:r>
            <a:r>
              <a:rPr lang="ru-RU" sz="2400" b="1" i="1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i="1" dirty="0" smtClean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9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2000" i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774873" y="615440"/>
            <a:ext cx="4918363" cy="57677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Bef>
                <a:spcPts val="320"/>
              </a:spcBef>
              <a:spcAft>
                <a:spcPts val="320"/>
              </a:spcAft>
            </a:pPr>
            <a:r>
              <a:rPr lang="ru-RU" sz="2400" b="1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Игра </a:t>
            </a:r>
            <a:r>
              <a:rPr lang="ru-RU" sz="2400" b="1" u="sng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«Что </a:t>
            </a:r>
            <a:r>
              <a:rPr lang="ru-RU" sz="2400" b="1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это такое?»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endParaRPr lang="ru-RU" sz="2400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Bef>
                <a:spcPts val="320"/>
              </a:spcBef>
              <a:spcAft>
                <a:spcPts val="320"/>
              </a:spcAft>
            </a:pP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ru-RU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Bef>
                <a:spcPts val="320"/>
              </a:spcBef>
              <a:spcAft>
                <a:spcPts val="320"/>
              </a:spcAft>
            </a:pP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Взрослый  загадывает предмет живой или неживой природы и начинает перечислять его признаки. Если ребёнок его отгадал, загадывает следующий предмет, если нет, то список признаков увеличивается. Например: «яйцо» - овальное, белое, хрупкое, внутри  жидкое, питательное, можно встретить на крестьянском дворе, в лесу, из него вылупляются птенцы.</a:t>
            </a:r>
            <a:endParaRPr lang="ru-RU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5332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Зеленый фон по экологии">
            <a:hlinkClick r:id="rId2" tgtFrame="&quot;_blank&quot;"/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192982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Рисунок 2" descr="Фон с мельницей для ДОУ">
            <a:hlinkClick r:id="rId4" tgtFrame="&quot;_blank&quot;"/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92982" y="0"/>
            <a:ext cx="5999018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Прямоугольник 3"/>
          <p:cNvSpPr/>
          <p:nvPr/>
        </p:nvSpPr>
        <p:spPr>
          <a:xfrm>
            <a:off x="443345" y="362169"/>
            <a:ext cx="5250873" cy="59765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Bef>
                <a:spcPts val="375"/>
              </a:spcBef>
              <a:spcAft>
                <a:spcPts val="375"/>
              </a:spcAft>
            </a:pPr>
            <a:r>
              <a:rPr lang="ru-RU" sz="2800" b="1" u="sng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Игра «Птица, рыба, зверь</a:t>
            </a:r>
            <a:r>
              <a:rPr lang="ru-RU" sz="2800" b="1" u="sng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  <a:p>
            <a:pPr algn="ctr">
              <a:lnSpc>
                <a:spcPct val="115000"/>
              </a:lnSpc>
              <a:spcBef>
                <a:spcPts val="375"/>
              </a:spcBef>
              <a:spcAft>
                <a:spcPts val="375"/>
              </a:spcAft>
            </a:pPr>
            <a:endParaRPr lang="ru-RU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Bef>
                <a:spcPts val="375"/>
              </a:spcBef>
              <a:spcAft>
                <a:spcPts val="375"/>
              </a:spcAft>
            </a:pP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Вы бросаете мяч ребёнку и произносите «птица», «зверь» или «рыба». Ребёнок, поймавший мяч,  должен подобрать видовое понятие, например «птица»-«ласточка», «зверь»-«слон» и бросить мяч обратно.  Можно в игру играть и без мяча.</a:t>
            </a:r>
            <a:endParaRPr lang="ru-RU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830291" y="362169"/>
            <a:ext cx="5056909" cy="62332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2800" b="1" u="sng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Игра «Цепочка</a:t>
            </a:r>
            <a:r>
              <a:rPr lang="ru-RU" sz="2800" b="1" u="sng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endParaRPr lang="ru-RU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11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Вы  называете объект живой или неживой природы, а ребёнок называет один из  признаков или характеристик данного объекта, далее вы называете признак, далее опять ребёнок так, чтобы не повториться. </a:t>
            </a:r>
            <a:endParaRPr lang="ru-RU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24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Например, объект живой природы  «ёж» - животное, дикое, лесное, колючее, зимой впадает в спячку, при опасности сворачивается в клубок, и т.д.</a:t>
            </a:r>
            <a:endParaRPr lang="ru-RU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9774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Зеленый фон по экологии">
            <a:hlinkClick r:id="rId2" tgtFrame="&quot;_blank&quot;"/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192982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Рисунок 2" descr="Фон с мельницей для ДОУ">
            <a:hlinkClick r:id="rId4" tgtFrame="&quot;_blank&quot;"/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92982" y="0"/>
            <a:ext cx="5999018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Прямоугольник 5"/>
          <p:cNvSpPr/>
          <p:nvPr/>
        </p:nvSpPr>
        <p:spPr>
          <a:xfrm>
            <a:off x="595745" y="834443"/>
            <a:ext cx="5043055" cy="50560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2400" b="1" u="sng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Игра «Да» - «нет»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400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endParaRPr lang="ru-RU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На все вопросы в игре можно отвечать только словами «да» или «нет». Ребёнок загадывает какое-либо животное (растение). Вы спрашиваете, где живёт это животное, какое оно, чем питается. Ребёнок должен отвечать только двумя словами «да» или «нет». После отгадывания родитель и ребёнок меняются ролями в игре.</a:t>
            </a:r>
            <a:endParaRPr lang="ru-RU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622474" y="376926"/>
            <a:ext cx="5209308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2400" b="1" u="sng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Игра «Ассоциации»</a:t>
            </a:r>
            <a:endParaRPr lang="ru-RU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В этой игре загадывается объект природы, животного и растительного мира. Взрослый и ребёнок по очереди называют слово, связанное какой-либо ассоциацией с заданным объектом, далее игрок, чья очередь говорит уже слово, которое ассоциируется у него с последним  словом,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прозвучащим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 игре.  Таким образом, в игре  выстраивается ассоциативная цепочка.</a:t>
            </a:r>
            <a:endParaRPr lang="ru-RU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Пример: муха-крылья-птица-небо-солнце-тепло-лето-каникулы-зоопарк-слон.</a:t>
            </a:r>
            <a:endParaRPr lang="ru-RU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5385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Зеленый фон по экологии">
            <a:hlinkClick r:id="rId2" tgtFrame="&quot;_blank&quot;"/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192982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Рисунок 2" descr="Фон с мельницей для ДОУ">
            <a:hlinkClick r:id="rId4" tgtFrame="&quot;_blank&quot;"/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92982" y="0"/>
            <a:ext cx="5999018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Прямоугольник 3"/>
          <p:cNvSpPr/>
          <p:nvPr/>
        </p:nvSpPr>
        <p:spPr>
          <a:xfrm>
            <a:off x="1011382" y="467933"/>
            <a:ext cx="4752109" cy="59221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Bef>
                <a:spcPts val="375"/>
              </a:spcBef>
              <a:spcAft>
                <a:spcPts val="375"/>
              </a:spcAft>
            </a:pPr>
            <a:r>
              <a:rPr lang="ru-RU" b="1" u="sng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Игра «Найди лишнее»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1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Bef>
                <a:spcPts val="375"/>
              </a:spcBef>
              <a:spcAft>
                <a:spcPts val="375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Вы называете 4 объекта природы, ребёнку нужно найти лишний объект и обосновать свой выбор.</a:t>
            </a:r>
            <a:endParaRPr lang="ru-RU" sz="1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  <a:tabLst>
                <a:tab pos="180340" algn="l"/>
                <a:tab pos="228600" algn="l"/>
              </a:tabLs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заяц, ёж, шмель, лиса; </a:t>
            </a:r>
            <a:endParaRPr lang="ru-RU" sz="1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  <a:tabLst>
                <a:tab pos="180340" algn="l"/>
                <a:tab pos="228600" algn="l"/>
              </a:tabLs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дождь, снег, облако, роса;</a:t>
            </a:r>
            <a:endParaRPr lang="ru-RU" sz="1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  <a:tabLst>
                <a:tab pos="180340" algn="l"/>
                <a:tab pos="228600" algn="l"/>
              </a:tabLs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роза, одуванчик, тюльпан, лилия;</a:t>
            </a:r>
            <a:endParaRPr lang="ru-RU" sz="1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  <a:tabLst>
                <a:tab pos="180340" algn="l"/>
                <a:tab pos="228600" algn="l"/>
              </a:tabLs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корова, волк, овца, кролик;</a:t>
            </a:r>
            <a:endParaRPr lang="ru-RU" sz="1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  <a:tabLst>
                <a:tab pos="180340" algn="l"/>
                <a:tab pos="228600" algn="l"/>
              </a:tabLs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голубь, паук, скворец, сорока; </a:t>
            </a:r>
            <a:endParaRPr lang="ru-RU" sz="1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  <a:tabLst>
                <a:tab pos="180340" algn="l"/>
                <a:tab pos="228600" algn="l"/>
              </a:tabLs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бабочка, стрекоза, енот, пчела; </a:t>
            </a:r>
            <a:endParaRPr lang="ru-RU" sz="1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  <a:tabLst>
                <a:tab pos="180340" algn="l"/>
                <a:tab pos="228600" algn="l"/>
              </a:tabLs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ель, берёза, яблоня, осина;</a:t>
            </a:r>
            <a:endParaRPr lang="ru-RU" sz="1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  <a:tabLst>
                <a:tab pos="180340" algn="l"/>
                <a:tab pos="228600" algn="l"/>
              </a:tabLs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лиса, свинья, лось, кабан</a:t>
            </a:r>
            <a:endParaRPr lang="ru-RU" sz="1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  <a:tabLst>
                <a:tab pos="180340" algn="l"/>
                <a:tab pos="228600" algn="l"/>
              </a:tabLs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кузнечик, божья коровка, </a:t>
            </a:r>
            <a:endParaRPr lang="ru-RU" sz="1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90170"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воробей, майский жук; </a:t>
            </a:r>
            <a:endParaRPr lang="ru-RU" sz="1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  <a:tabLst>
                <a:tab pos="180340" algn="l"/>
                <a:tab pos="228600" algn="l"/>
              </a:tabLs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лес, парк, роща, тайга.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7010401" y="467933"/>
            <a:ext cx="4350326" cy="2743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Bef>
                <a:spcPts val="375"/>
              </a:spcBef>
              <a:spcAft>
                <a:spcPts val="375"/>
              </a:spcAft>
            </a:pPr>
            <a:r>
              <a:rPr lang="ru-RU" sz="2400" b="1" u="sng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Игра «Кто где живёт?»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Bef>
                <a:spcPts val="375"/>
              </a:spcBef>
              <a:spcAft>
                <a:spcPts val="375"/>
              </a:spcAft>
            </a:pP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Взрослый называет животное, ребёнок называет его «домик». Например: «Белка»-«дупло», «лиса»-«нора», «пчела»-«улей» и так далее…</a:t>
            </a:r>
            <a:endParaRPr lang="ru-RU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7010401" y="3429000"/>
            <a:ext cx="4350326" cy="2743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Bef>
                <a:spcPts val="375"/>
              </a:spcBef>
              <a:spcAft>
                <a:spcPts val="375"/>
              </a:spcAft>
            </a:pPr>
            <a:r>
              <a:rPr lang="ru-RU" sz="2400" b="1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Игра </a:t>
            </a:r>
            <a:r>
              <a:rPr lang="ru-RU" sz="2400" b="1" u="sng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«Вершки-корешки»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ru-RU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Bef>
                <a:spcPts val="375"/>
              </a:spcBef>
              <a:spcAft>
                <a:spcPts val="375"/>
              </a:spcAft>
            </a:pP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Вы называете «жителя» огорода, если овощ  растёт в земле –  ребёнок руки опускает вниз,  а если  нет, то поднимает рук вверх. </a:t>
            </a:r>
            <a:endParaRPr lang="ru-RU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7758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Зеленый фон по экологии">
            <a:hlinkClick r:id="rId2" tgtFrame="&quot;_blank&quot;"/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192982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Рисунок 2" descr="Фон с мельницей для ДОУ">
            <a:hlinkClick r:id="rId4" tgtFrame="&quot;_blank&quot;"/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92982" y="0"/>
            <a:ext cx="5999018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Прямоугольник 5"/>
          <p:cNvSpPr/>
          <p:nvPr/>
        </p:nvSpPr>
        <p:spPr>
          <a:xfrm>
            <a:off x="858982" y="554071"/>
            <a:ext cx="4572000" cy="62437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algn="ctr">
              <a:lnSpc>
                <a:spcPct val="115000"/>
              </a:lnSpc>
              <a:spcBef>
                <a:spcPts val="375"/>
              </a:spcBef>
              <a:spcAft>
                <a:spcPts val="375"/>
              </a:spcAft>
            </a:pPr>
            <a:r>
              <a:rPr lang="ru-RU" sz="2400" b="1" u="sng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Игра «Я знаю</a:t>
            </a:r>
            <a:r>
              <a:rPr lang="ru-RU" sz="2400" b="1" u="sng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…»</a:t>
            </a:r>
          </a:p>
          <a:p>
            <a:pPr marL="457200">
              <a:lnSpc>
                <a:spcPct val="115000"/>
              </a:lnSpc>
              <a:spcBef>
                <a:spcPts val="375"/>
              </a:spcBef>
              <a:spcAft>
                <a:spcPts val="375"/>
              </a:spcAft>
            </a:pP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Вы называете ребёнку класс объектов природы (звери, птицы, рыбы, растения, деревья, цветы). Ребёнок говорит: </a:t>
            </a:r>
            <a:endParaRPr lang="ru-RU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15000"/>
              </a:lnSpc>
              <a:spcBef>
                <a:spcPts val="375"/>
              </a:spcBef>
              <a:spcAft>
                <a:spcPts val="375"/>
              </a:spcAft>
            </a:pP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«Я знаю пять диких зверей» и перечисляет (например, лось, лиса, волк, заяц, олень). Аналогично называются другие классы объектов природы (рыбы, цветы, деревья, насекомые, домашние животные, птицы)</a:t>
            </a:r>
            <a:endParaRPr lang="ru-RU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664037" y="358416"/>
            <a:ext cx="5264727" cy="61411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Bef>
                <a:spcPts val="375"/>
              </a:spcBef>
              <a:spcAft>
                <a:spcPts val="375"/>
              </a:spcAft>
            </a:pPr>
            <a:r>
              <a:rPr lang="ru-RU" sz="2400" b="1" u="sng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Игра «Воздух, земля, вода»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Bef>
                <a:spcPts val="375"/>
              </a:spcBef>
              <a:spcAft>
                <a:spcPts val="375"/>
              </a:spcAft>
            </a:pP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Родитель бросает мяч ребёнку и называет объект природы, например, «сорока». Ребёнок должен ответить «воздух» и бросить мяч обратно. На слово «дельфин» - ребёнок отвечает «вода», на слово «волк» - «земля» и т.д. Возможен и другой вариант игры: родитель называет слово «воздух». Ребёнок, поймавший мяч, должен назвать птицу. На слово «земля» - животное, обитающее на земле,  на слово «вода» - обитателя рек, морей, озёр и океанов.</a:t>
            </a:r>
            <a:endParaRPr lang="ru-RU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8946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622</Words>
  <Application>Microsoft Office PowerPoint</Application>
  <PresentationFormat>Произвольный</PresentationFormat>
  <Paragraphs>47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Acer</dc:creator>
  <cp:lastModifiedBy>Admin</cp:lastModifiedBy>
  <cp:revision>6</cp:revision>
  <dcterms:created xsi:type="dcterms:W3CDTF">2019-10-23T03:06:01Z</dcterms:created>
  <dcterms:modified xsi:type="dcterms:W3CDTF">2023-10-12T06:11:24Z</dcterms:modified>
</cp:coreProperties>
</file>