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E7E200"/>
    <a:srgbClr val="33CC33"/>
    <a:srgbClr val="FFFF00"/>
    <a:srgbClr val="D60000"/>
    <a:srgbClr val="0066FF"/>
    <a:srgbClr val="008000"/>
    <a:srgbClr val="C8A200"/>
    <a:srgbClr val="FF66FF"/>
    <a:srgbClr val="99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6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BBCBF-4696-460E-845A-50050C1AA732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2AEF-65B9-4359-A6AE-C846D90F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BBCBF-4696-460E-845A-50050C1AA732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2AEF-65B9-4359-A6AE-C846D90F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BBCBF-4696-460E-845A-50050C1AA732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2AEF-65B9-4359-A6AE-C846D90F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BBCBF-4696-460E-845A-50050C1AA732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2AEF-65B9-4359-A6AE-C846D90F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BBCBF-4696-460E-845A-50050C1AA732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2AEF-65B9-4359-A6AE-C846D90F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BBCBF-4696-460E-845A-50050C1AA732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2AEF-65B9-4359-A6AE-C846D90F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BBCBF-4696-460E-845A-50050C1AA732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2AEF-65B9-4359-A6AE-C846D90F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BBCBF-4696-460E-845A-50050C1AA732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2AEF-65B9-4359-A6AE-C846D90F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BBCBF-4696-460E-845A-50050C1AA732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2AEF-65B9-4359-A6AE-C846D90F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BBCBF-4696-460E-845A-50050C1AA732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2AEF-65B9-4359-A6AE-C846D90F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BBCBF-4696-460E-845A-50050C1AA732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32AEF-65B9-4359-A6AE-C846D90F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0BBCBF-4696-460E-845A-50050C1AA732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32AEF-65B9-4359-A6AE-C846D90FC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3.jpeg"/><Relationship Id="rId7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gif"/><Relationship Id="rId3" Type="http://schemas.openxmlformats.org/officeDocument/2006/relationships/image" Target="../media/image3.jpeg"/><Relationship Id="rId7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3.jpeg"/><Relationship Id="rId7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7\Desktop\финансы\27e230f83e75be2a076f5e9cf7b252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496381" y="260648"/>
            <a:ext cx="8345233" cy="71508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none" spc="0" dirty="0" smtClean="0">
                <a:ln w="3175" cmpd="sng">
                  <a:solidFill>
                    <a:srgbClr val="0066FF"/>
                  </a:solidFill>
                  <a:prstDash val="solid"/>
                </a:ln>
                <a:solidFill>
                  <a:srgbClr val="0066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Constantia" pitchFamily="18" charset="0"/>
              </a:rPr>
              <a:t>Муниципальное </a:t>
            </a:r>
            <a:r>
              <a:rPr lang="ru-RU" b="1" dirty="0" smtClean="0">
                <a:ln w="3175" cmpd="sng">
                  <a:solidFill>
                    <a:srgbClr val="0066FF"/>
                  </a:solidFill>
                  <a:prstDash val="solid"/>
                </a:ln>
                <a:solidFill>
                  <a:srgbClr val="0066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Constantia" pitchFamily="18" charset="0"/>
              </a:rPr>
              <a:t>автономное дошкольное образовательное учреждение</a:t>
            </a:r>
          </a:p>
          <a:p>
            <a:pPr algn="ctr"/>
            <a:r>
              <a:rPr lang="ru-RU" b="1" cap="none" spc="0" dirty="0" smtClean="0">
                <a:ln w="3175" cmpd="sng">
                  <a:solidFill>
                    <a:srgbClr val="0066FF"/>
                  </a:solidFill>
                  <a:prstDash val="solid"/>
                </a:ln>
                <a:solidFill>
                  <a:srgbClr val="0066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Constantia" pitchFamily="18" charset="0"/>
              </a:rPr>
              <a:t>«Детский сад № 92»</a:t>
            </a:r>
            <a:endParaRPr lang="ru-RU" b="1" cap="none" spc="0" dirty="0">
              <a:ln w="3175" cmpd="sng">
                <a:solidFill>
                  <a:srgbClr val="0066FF"/>
                </a:solidFill>
                <a:prstDash val="solid"/>
              </a:ln>
              <a:solidFill>
                <a:srgbClr val="0066FF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Constant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484784"/>
            <a:ext cx="822693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3175">
                  <a:solidFill>
                    <a:srgbClr val="A50021"/>
                  </a:solidFill>
                </a:ln>
                <a:solidFill>
                  <a:srgbClr val="D6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60000" dist="60007" dir="5400000" sy="-100000" algn="bl" rotWithShape="0"/>
                </a:effectLst>
                <a:latin typeface="Segoe Print" pitchFamily="2" charset="0"/>
              </a:rPr>
              <a:t>«Откуда деньги появились?»</a:t>
            </a:r>
            <a:endParaRPr lang="ru-RU" sz="4000" b="1" cap="none" spc="50" dirty="0">
              <a:ln w="3175">
                <a:solidFill>
                  <a:srgbClr val="A50021"/>
                </a:solidFill>
              </a:ln>
              <a:solidFill>
                <a:srgbClr val="D6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60000" dist="60007" dir="5400000" sy="-100000" algn="bl" rotWithShape="0"/>
              </a:effectLst>
              <a:latin typeface="Segoe Print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82731" y="2276872"/>
            <a:ext cx="543296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66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</a:rPr>
              <a:t>(НОД </a:t>
            </a:r>
            <a:r>
              <a:rPr lang="ru-RU" sz="2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66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</a:rPr>
              <a:t>для детей старшей группы)</a:t>
            </a:r>
            <a:endParaRPr lang="ru-RU" sz="24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66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552044" y="5013176"/>
            <a:ext cx="4166940" cy="71508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none" spc="0" dirty="0" smtClean="0">
                <a:ln w="9525">
                  <a:solidFill>
                    <a:srgbClr val="0066FF"/>
                  </a:solidFill>
                  <a:prstDash val="solid"/>
                </a:ln>
                <a:solidFill>
                  <a:srgbClr val="0066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</a:rPr>
              <a:t>Автор: </a:t>
            </a:r>
            <a:r>
              <a:rPr lang="ru-RU" b="1" cap="none" spc="0" dirty="0" err="1" smtClean="0">
                <a:ln w="9525">
                  <a:solidFill>
                    <a:srgbClr val="0066FF"/>
                  </a:solidFill>
                  <a:prstDash val="solid"/>
                </a:ln>
                <a:solidFill>
                  <a:srgbClr val="0066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</a:rPr>
              <a:t>Симанова</a:t>
            </a:r>
            <a:r>
              <a:rPr lang="ru-RU" b="1" cap="none" spc="0" dirty="0" smtClean="0">
                <a:ln w="9525">
                  <a:solidFill>
                    <a:srgbClr val="0066FF"/>
                  </a:solidFill>
                  <a:prstDash val="solid"/>
                </a:ln>
                <a:solidFill>
                  <a:srgbClr val="0066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</a:rPr>
              <a:t> Т.Н., воспитатель</a:t>
            </a:r>
          </a:p>
          <a:p>
            <a:pPr algn="ctr"/>
            <a:r>
              <a:rPr lang="ru-RU" b="1" dirty="0" smtClean="0">
                <a:ln w="9525">
                  <a:solidFill>
                    <a:srgbClr val="0066FF"/>
                  </a:solidFill>
                  <a:prstDash val="solid"/>
                </a:ln>
                <a:solidFill>
                  <a:srgbClr val="0066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</a:rPr>
              <a:t>    высшей кв. категории</a:t>
            </a:r>
            <a:endParaRPr lang="ru-RU" b="1" cap="none" spc="0" dirty="0">
              <a:ln w="9525">
                <a:solidFill>
                  <a:srgbClr val="0066FF"/>
                </a:solidFill>
                <a:prstDash val="solid"/>
              </a:ln>
              <a:solidFill>
                <a:srgbClr val="0066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59245" y="6309320"/>
            <a:ext cx="1739247" cy="34051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cap="none" spc="0" dirty="0" smtClean="0">
                <a:ln w="12700">
                  <a:solidFill>
                    <a:srgbClr val="0066FF"/>
                  </a:solidFill>
                  <a:prstDash val="solid"/>
                </a:ln>
                <a:solidFill>
                  <a:srgbClr val="0066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г. Березники, 2020г.</a:t>
            </a:r>
            <a:endParaRPr lang="ru-RU" sz="1400" b="1" cap="none" spc="0" dirty="0">
              <a:ln w="12700">
                <a:solidFill>
                  <a:srgbClr val="0066FF"/>
                </a:solidFill>
                <a:prstDash val="solid"/>
              </a:ln>
              <a:solidFill>
                <a:srgbClr val="0066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pic>
        <p:nvPicPr>
          <p:cNvPr id="4" name="Picture 5" descr="https://images.ru.prom.st/634274715_w640_h640_moneta-boris-godunov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>
            <a:off x="179512" y="2741756"/>
            <a:ext cx="4536504" cy="3927604"/>
          </a:xfrm>
          <a:prstGeom prst="roundRect">
            <a:avLst/>
          </a:prstGeom>
          <a:noFill/>
        </p:spPr>
      </p:pic>
      <p:sp>
        <p:nvSpPr>
          <p:cNvPr id="6" name="Выноска-облако 5"/>
          <p:cNvSpPr/>
          <p:nvPr/>
        </p:nvSpPr>
        <p:spPr>
          <a:xfrm>
            <a:off x="2339752" y="188640"/>
            <a:ext cx="6336704" cy="2808312"/>
          </a:xfrm>
          <a:prstGeom prst="cloudCallout">
            <a:avLst>
              <a:gd name="adj1" fmla="val -31946"/>
              <a:gd name="adj2" fmla="val 46954"/>
            </a:avLst>
          </a:prstGeom>
          <a:ln w="19050">
            <a:solidFill>
              <a:srgbClr val="D6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ln>
                  <a:solidFill>
                    <a:srgbClr val="D60000"/>
                  </a:solidFill>
                </a:ln>
                <a:solidFill>
                  <a:srgbClr val="A50021"/>
                </a:solidFill>
                <a:latin typeface="Segoe Print" pitchFamily="2" charset="0"/>
              </a:rPr>
              <a:t>          Главной монетой в древней Руси стала монета с изображением всадника с копьем - и она называлась копейка</a:t>
            </a:r>
            <a:endParaRPr lang="ru-RU" sz="2400" b="1" dirty="0">
              <a:ln>
                <a:solidFill>
                  <a:srgbClr val="D60000"/>
                </a:solidFill>
              </a:ln>
              <a:solidFill>
                <a:srgbClr val="A50021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pic>
        <p:nvPicPr>
          <p:cNvPr id="1026" name="Picture 2" descr="C:\Users\W7\Desktop\786807_big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188640"/>
            <a:ext cx="2598750" cy="2520000"/>
          </a:xfrm>
          <a:prstGeom prst="rect">
            <a:avLst/>
          </a:prstGeom>
          <a:noFill/>
        </p:spPr>
      </p:pic>
      <p:pic>
        <p:nvPicPr>
          <p:cNvPr id="1027" name="Picture 3" descr="C:\Users\W7\Desktop\b5932c53c17cfaf2122632160491739c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39544" y="0"/>
            <a:ext cx="2924944" cy="292494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444208" y="2708920"/>
            <a:ext cx="256192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b="1" dirty="0" smtClean="0">
                <a:latin typeface="Segoe Print" pitchFamily="2" charset="0"/>
              </a:rPr>
              <a:t>грош – две копейки</a:t>
            </a:r>
            <a:endParaRPr lang="ru-RU" b="1" dirty="0">
              <a:latin typeface="Segoe Print" pitchFamily="2" charset="0"/>
            </a:endParaRPr>
          </a:p>
        </p:txBody>
      </p:sp>
      <p:pic>
        <p:nvPicPr>
          <p:cNvPr id="1028" name="Picture 4" descr="C:\Users\W7\Desktop\1c_00000011573-2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>
            <a:off x="6156176" y="3284983"/>
            <a:ext cx="2520280" cy="2470863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831633" y="5877272"/>
            <a:ext cx="3312367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atin typeface="Segoe Print" pitchFamily="2" charset="0"/>
              </a:rPr>
              <a:t>гривенник- десять копеек</a:t>
            </a:r>
            <a:endParaRPr lang="ru-RU" b="1" dirty="0">
              <a:latin typeface="Segoe Print" pitchFamily="2" charset="0"/>
            </a:endParaRPr>
          </a:p>
        </p:txBody>
      </p:sp>
      <p:pic>
        <p:nvPicPr>
          <p:cNvPr id="1029" name="Picture 5" descr="C:\Users\W7\Desktop\281872_big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19872" y="620688"/>
            <a:ext cx="2481231" cy="2520000"/>
          </a:xfrm>
          <a:prstGeom prst="rect">
            <a:avLst/>
          </a:prstGeom>
          <a:noFill/>
        </p:spPr>
      </p:pic>
      <p:pic>
        <p:nvPicPr>
          <p:cNvPr id="1031" name="Picture 7" descr="https://www.arhivmonet.ru/images/photos/4e/4e74897ddc5bd400447b0ef32e353616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>
            <a:off x="467544" y="3284984"/>
            <a:ext cx="2530908" cy="2520000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323528" y="5877272"/>
            <a:ext cx="2815194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b="1" dirty="0" smtClean="0">
                <a:latin typeface="Segoe Print" pitchFamily="2" charset="0"/>
              </a:rPr>
              <a:t>алтын- три копейки</a:t>
            </a:r>
            <a:endParaRPr lang="ru-RU" b="1" dirty="0">
              <a:latin typeface="Segoe Print" pitchFamily="2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71800" y="3212976"/>
            <a:ext cx="3948517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b="1" dirty="0" smtClean="0">
                <a:latin typeface="Segoe Print" pitchFamily="2" charset="0"/>
              </a:rPr>
              <a:t>Полушка - четверть копейки </a:t>
            </a:r>
            <a:endParaRPr lang="ru-RU" b="1" dirty="0">
              <a:latin typeface="Segoe Print" pitchFamily="2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1520" y="2708921"/>
            <a:ext cx="2808312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atin typeface="Segoe Print" pitchFamily="2" charset="0"/>
              </a:rPr>
              <a:t>Полкопейки – деньга</a:t>
            </a:r>
            <a:endParaRPr lang="ru-RU" b="1" dirty="0">
              <a:latin typeface="Segoe Print" pitchFamily="2" charset="0"/>
            </a:endParaRPr>
          </a:p>
        </p:txBody>
      </p:sp>
      <p:sp>
        <p:nvSpPr>
          <p:cNvPr id="18" name="Блок-схема: узел 17"/>
          <p:cNvSpPr/>
          <p:nvPr/>
        </p:nvSpPr>
        <p:spPr>
          <a:xfrm>
            <a:off x="3563888" y="3933056"/>
            <a:ext cx="2088232" cy="1944216"/>
          </a:xfrm>
          <a:prstGeom prst="flowChartConnector">
            <a:avLst/>
          </a:prstGeom>
          <a:ln w="28575">
            <a:solidFill>
              <a:srgbClr val="0066FF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ru-RU" sz="2000" b="1" dirty="0" smtClean="0">
                <a:solidFill>
                  <a:schemeClr val="bg1"/>
                </a:solidFill>
                <a:latin typeface="Segoe Print" pitchFamily="2" charset="0"/>
                <a:cs typeface="Arial" charset="0"/>
              </a:rPr>
              <a:t>  Эти мелкие деньги прятали за щеку</a:t>
            </a: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4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8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3" grpId="0" animBg="1"/>
      <p:bldP spid="14" grpId="0" animBg="1"/>
      <p:bldP spid="15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732240" y="2060848"/>
            <a:ext cx="2195736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prstTxWarp prst="textChevronInverted">
              <a:avLst/>
            </a:prstTxWarp>
            <a:spAutoFit/>
          </a:bodyPr>
          <a:lstStyle/>
          <a:p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 Курица - копейку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 </a:t>
            </a:r>
            <a:endParaRPr lang="ru-RU" b="1" dirty="0">
              <a:solidFill>
                <a:srgbClr val="A50021"/>
              </a:solidFill>
              <a:latin typeface="Segoe Print" pitchFamily="2" charset="0"/>
            </a:endParaRPr>
          </a:p>
        </p:txBody>
      </p:sp>
      <p:pic>
        <p:nvPicPr>
          <p:cNvPr id="24583" name="Picture 7" descr="https://thumbs.gfycat.com/BitterSecondaryHorse-max-1mb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04664"/>
            <a:ext cx="3203848" cy="3203848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83568" y="3140968"/>
            <a:ext cx="2592288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prstTxWarp prst="textChevronInverted">
              <a:avLst/>
            </a:prstTxWarp>
            <a:spAutoFit/>
          </a:bodyPr>
          <a:lstStyle/>
          <a:p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 Теленок стоил рубль </a:t>
            </a:r>
            <a:endParaRPr lang="ru-RU" b="1" dirty="0">
              <a:solidFill>
                <a:schemeClr val="bg1"/>
              </a:solidFill>
              <a:latin typeface="Segoe Print" pitchFamily="2" charset="0"/>
            </a:endParaRPr>
          </a:p>
        </p:txBody>
      </p:sp>
      <p:pic>
        <p:nvPicPr>
          <p:cNvPr id="24584" name="Picture 8" descr="C:\Users\W7\Desktop\depositphotos_52769513-stock-photo-cucumbers-in-sack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3928" y="332656"/>
            <a:ext cx="2088232" cy="1819046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635896" y="2420888"/>
            <a:ext cx="2880320" cy="36004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prstTxWarp prst="textChevronInverted">
              <a:avLst/>
            </a:prstTxWarp>
            <a:spAutoFit/>
          </a:bodyPr>
          <a:lstStyle/>
          <a:p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 мешок огурцов </a:t>
            </a:r>
            <a:r>
              <a:rPr lang="ru-RU" b="1" dirty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  <a:t>–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 копейку </a:t>
            </a:r>
            <a:endParaRPr lang="ru-RU" b="1" dirty="0">
              <a:solidFill>
                <a:schemeClr val="bg1"/>
              </a:solidFill>
              <a:latin typeface="Segoe Print" pitchFamily="2" charset="0"/>
            </a:endParaRPr>
          </a:p>
        </p:txBody>
      </p:sp>
      <p:pic>
        <p:nvPicPr>
          <p:cNvPr id="24586" name="Picture 10" descr="https://img.uslugio.com/img/f3/82/f38217a8c6de1c6a9ea591acdc2c30a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7584" y="3645024"/>
            <a:ext cx="2289900" cy="2280667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179512" y="6093296"/>
            <a:ext cx="3168352" cy="57606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prstTxWarp prst="textChevronInverted">
              <a:avLst>
                <a:gd name="adj" fmla="val 75000"/>
              </a:avLst>
            </a:prstTxWarp>
            <a:spAutoFit/>
          </a:bodyPr>
          <a:lstStyle/>
          <a:p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 плотник получал в день </a:t>
            </a:r>
          </a:p>
          <a:p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 одну копейку </a:t>
            </a:r>
            <a:endParaRPr lang="ru-RU" b="1" dirty="0">
              <a:solidFill>
                <a:schemeClr val="bg1"/>
              </a:solidFill>
              <a:latin typeface="Segoe Print" pitchFamily="2" charset="0"/>
            </a:endParaRPr>
          </a:p>
        </p:txBody>
      </p:sp>
      <p:pic>
        <p:nvPicPr>
          <p:cNvPr id="24588" name="Picture 12" descr="https://avatars.mds.yandex.net/get-pdb/1517245/8b681ad1-a9f8-422b-8fa6-533697c2054e/s1200?webp=false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0000"/>
          </a:blip>
          <a:srcRect l="7778" r="4722"/>
          <a:stretch>
            <a:fillRect/>
          </a:stretch>
        </p:blipFill>
        <p:spPr bwMode="auto">
          <a:xfrm>
            <a:off x="5148064" y="2852936"/>
            <a:ext cx="3240360" cy="2777449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4932040" y="5661248"/>
            <a:ext cx="3744416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prstTxWarp prst="textChevronInverted">
              <a:avLst/>
            </a:prstTxWarp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</a:rPr>
              <a:t> за </a:t>
            </a:r>
            <a:r>
              <a:rPr lang="ru-RU" b="1" dirty="0">
                <a:solidFill>
                  <a:schemeClr val="bg1"/>
                </a:solidFill>
                <a:latin typeface="Segoe Print" pitchFamily="2" charset="0"/>
              </a:rPr>
              <a:t>3 копейки можно было </a:t>
            </a:r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</a:rPr>
              <a:t>   купить  </a:t>
            </a:r>
            <a:r>
              <a:rPr lang="ru-RU" b="1" dirty="0">
                <a:solidFill>
                  <a:schemeClr val="bg1"/>
                </a:solidFill>
                <a:latin typeface="Segoe Print" pitchFamily="2" charset="0"/>
              </a:rPr>
              <a:t>крестьянскую </a:t>
            </a:r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</a:rPr>
              <a:t>избу </a:t>
            </a:r>
            <a:endParaRPr lang="ru-RU" dirty="0"/>
          </a:p>
        </p:txBody>
      </p:sp>
      <p:pic>
        <p:nvPicPr>
          <p:cNvPr id="9218" name="Picture 2" descr="https://www.gambarunik.id/wp-content/uploads/2019/06/Berbagai-Gambar-Foto-Lucu-Ayam-Bergerak-Untuk-Perang-Gambar.jpg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88224" y="188640"/>
            <a:ext cx="2403088" cy="216023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  <p:bldP spid="14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1187624" y="2924944"/>
            <a:ext cx="4572000" cy="143577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rgbClr val="A50021"/>
                </a:solidFill>
                <a:latin typeface="Segoe Print" pitchFamily="2" charset="0"/>
                <a:cs typeface="Arial" charset="0"/>
              </a:rPr>
              <a:t>В России бумажные</a:t>
            </a: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rgbClr val="A50021"/>
                </a:solidFill>
                <a:latin typeface="Segoe Print" pitchFamily="2" charset="0"/>
                <a:cs typeface="Arial" charset="0"/>
              </a:rPr>
              <a:t> деньги появились</a:t>
            </a: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rgbClr val="A50021"/>
                </a:solidFill>
                <a:latin typeface="Segoe Print" pitchFamily="2" charset="0"/>
                <a:cs typeface="Arial" charset="0"/>
              </a:rPr>
              <a:t> в 1769 г при </a:t>
            </a: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rgbClr val="A50021"/>
                </a:solidFill>
                <a:latin typeface="Segoe Print" pitchFamily="2" charset="0"/>
                <a:cs typeface="Arial" charset="0"/>
              </a:rPr>
              <a:t>Екатерине </a:t>
            </a:r>
            <a:r>
              <a:rPr lang="en-US" b="1" dirty="0" smtClean="0">
                <a:solidFill>
                  <a:srgbClr val="A50021"/>
                </a:solidFill>
                <a:latin typeface="Segoe Print" pitchFamily="2" charset="0"/>
                <a:cs typeface="Arial" charset="0"/>
              </a:rPr>
              <a:t>II.</a:t>
            </a:r>
            <a:endParaRPr lang="ru-RU" b="1" dirty="0" smtClean="0">
              <a:solidFill>
                <a:srgbClr val="A50021"/>
              </a:solidFill>
              <a:latin typeface="Segoe Print" pitchFamily="2" charset="0"/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en-US" b="1" dirty="0" smtClean="0">
                <a:solidFill>
                  <a:srgbClr val="A50021"/>
                </a:solidFill>
                <a:latin typeface="Segoe Print" pitchFamily="2" charset="0"/>
                <a:cs typeface="Arial" charset="0"/>
              </a:rPr>
              <a:t> </a:t>
            </a:r>
            <a:r>
              <a:rPr lang="ru-RU" b="1" dirty="0" smtClean="0">
                <a:solidFill>
                  <a:srgbClr val="A50021"/>
                </a:solidFill>
                <a:latin typeface="Segoe Print" pitchFamily="2" charset="0"/>
                <a:cs typeface="Arial" charset="0"/>
              </a:rPr>
              <a:t>Их называли </a:t>
            </a: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rgbClr val="A50021"/>
                </a:solidFill>
                <a:latin typeface="Segoe Print" pitchFamily="2" charset="0"/>
                <a:cs typeface="Arial" charset="0"/>
              </a:rPr>
              <a:t> «ассигнации»</a:t>
            </a:r>
          </a:p>
        </p:txBody>
      </p:sp>
      <p:pic>
        <p:nvPicPr>
          <p:cNvPr id="32770" name="Picture 2" descr="https://rbsmi.ru/upload/iblock/287/287a2ed4923ac9d6e6e4b3e010405031.jpg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3275856" y="260648"/>
            <a:ext cx="5657261" cy="2635661"/>
          </a:xfrm>
          <a:prstGeom prst="rect">
            <a:avLst/>
          </a:prstGeom>
          <a:noFill/>
        </p:spPr>
      </p:pic>
      <p:pic>
        <p:nvPicPr>
          <p:cNvPr id="32772" name="Picture 4" descr="http://press-me.info/wp-content/uploads/2018/12/29_dec_FB.jpg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 l="8640" t="2160" r="8201" b="2801"/>
          <a:stretch>
            <a:fillRect/>
          </a:stretch>
        </p:blipFill>
        <p:spPr bwMode="auto">
          <a:xfrm>
            <a:off x="3491880" y="3356992"/>
            <a:ext cx="5184576" cy="2962615"/>
          </a:xfrm>
          <a:prstGeom prst="rect">
            <a:avLst/>
          </a:prstGeom>
          <a:noFill/>
        </p:spPr>
      </p:pic>
      <p:sp>
        <p:nvSpPr>
          <p:cNvPr id="16" name="Половина рамки 15"/>
          <p:cNvSpPr/>
          <p:nvPr/>
        </p:nvSpPr>
        <p:spPr>
          <a:xfrm rot="18901765">
            <a:off x="914303" y="1722315"/>
            <a:ext cx="3715214" cy="3413369"/>
          </a:xfrm>
          <a:prstGeom prst="halfFrame">
            <a:avLst>
              <a:gd name="adj1" fmla="val 8007"/>
              <a:gd name="adj2" fmla="val 8496"/>
            </a:avLst>
          </a:prstGeom>
          <a:solidFill>
            <a:srgbClr val="E7E200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pic>
        <p:nvPicPr>
          <p:cNvPr id="31746" name="Picture 2" descr="http://numizmat-online.com/wp-content/uploads/2016/07/banknoti-tsarskoi-rossii.jp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467544" y="2564904"/>
            <a:ext cx="5442487" cy="3528392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rnd">
            <a:solidFill>
              <a:srgbClr val="E7E20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347864" y="332656"/>
            <a:ext cx="5472608" cy="1728192"/>
          </a:xfrm>
          <a:prstGeom prst="wedgeRoundRectCallout">
            <a:avLst>
              <a:gd name="adj1" fmla="val -45200"/>
              <a:gd name="adj2" fmla="val 71318"/>
              <a:gd name="adj3" fmla="val 16667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bg1"/>
                </a:solidFill>
                <a:latin typeface="Segoe Print" pitchFamily="2" charset="0"/>
              </a:rPr>
              <a:t>Самые первые российские ассигнации хозяйственная Екатерина приказала изготовить из старых дворцовых скатертей и салфеток</a:t>
            </a:r>
            <a:endParaRPr lang="ru-RU" sz="2000" b="1" dirty="0">
              <a:solidFill>
                <a:schemeClr val="bg1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sp>
        <p:nvSpPr>
          <p:cNvPr id="5" name="Багетная рамка 4"/>
          <p:cNvSpPr/>
          <p:nvPr/>
        </p:nvSpPr>
        <p:spPr>
          <a:xfrm>
            <a:off x="2411760" y="260648"/>
            <a:ext cx="5688632" cy="864096"/>
          </a:xfrm>
          <a:prstGeom prst="bevel">
            <a:avLst/>
          </a:prstGeom>
          <a:solidFill>
            <a:srgbClr val="E7E200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55776" y="404664"/>
            <a:ext cx="5323511" cy="6480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</a:rPr>
              <a:t>Современные деньги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340768"/>
            <a:ext cx="79928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A50021"/>
                </a:solidFill>
                <a:latin typeface="Segoe Print" pitchFamily="2" charset="0"/>
              </a:rPr>
              <a:t>Сегодня деньги существуют у нас в двух видах: бумажные деньги и металлические монеты. Каждая страна имеет свои деньги - т.е. свою денежную единицу.</a:t>
            </a:r>
            <a:endParaRPr lang="ru-RU" b="1" dirty="0">
              <a:solidFill>
                <a:srgbClr val="A50021"/>
              </a:solidFill>
              <a:latin typeface="Segoe Print" pitchFamily="2" charset="0"/>
            </a:endParaRPr>
          </a:p>
        </p:txBody>
      </p:sp>
      <p:pic>
        <p:nvPicPr>
          <p:cNvPr id="1026" name="Picture 2" descr="C:\Users\W7\Desktop\img28.jpg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179512" y="2420888"/>
            <a:ext cx="2707856" cy="3882054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2420888"/>
            <a:ext cx="2846313" cy="3866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825" y="2452499"/>
            <a:ext cx="3024336" cy="1308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87824" y="3789040"/>
            <a:ext cx="3024336" cy="2679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>
            <a:off x="1979712" y="1196752"/>
            <a:ext cx="5689696" cy="566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Багетная рамка 4"/>
          <p:cNvSpPr/>
          <p:nvPr/>
        </p:nvSpPr>
        <p:spPr>
          <a:xfrm>
            <a:off x="1979712" y="260648"/>
            <a:ext cx="5688632" cy="864096"/>
          </a:xfrm>
          <a:prstGeom prst="bevel">
            <a:avLst/>
          </a:prstGeom>
          <a:solidFill>
            <a:srgbClr val="E7E200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</a:rPr>
              <a:t>Современные деньги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6" name="Половина рамки 5"/>
          <p:cNvSpPr/>
          <p:nvPr/>
        </p:nvSpPr>
        <p:spPr>
          <a:xfrm>
            <a:off x="1403648" y="1268760"/>
            <a:ext cx="504056" cy="5400600"/>
          </a:xfrm>
          <a:prstGeom prst="halfFrame">
            <a:avLst/>
          </a:prstGeom>
          <a:solidFill>
            <a:srgbClr val="E7E200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оловина рамки 6"/>
          <p:cNvSpPr/>
          <p:nvPr/>
        </p:nvSpPr>
        <p:spPr>
          <a:xfrm rot="10800000">
            <a:off x="7596336" y="1196752"/>
            <a:ext cx="504056" cy="5400600"/>
          </a:xfrm>
          <a:prstGeom prst="halfFrame">
            <a:avLst/>
          </a:prstGeom>
          <a:solidFill>
            <a:srgbClr val="E7E200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sp>
        <p:nvSpPr>
          <p:cNvPr id="4" name="Багетная рамка 3"/>
          <p:cNvSpPr/>
          <p:nvPr/>
        </p:nvSpPr>
        <p:spPr>
          <a:xfrm>
            <a:off x="1979712" y="260648"/>
            <a:ext cx="5688632" cy="864096"/>
          </a:xfrm>
          <a:prstGeom prst="bevel">
            <a:avLst/>
          </a:prstGeom>
          <a:solidFill>
            <a:srgbClr val="E7E200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</a:rPr>
              <a:t>Электронные деньги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979712" y="1130261"/>
            <a:ext cx="716428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 впервые появились в 70-х годах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XX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века.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Пластиковая карточка представляет собой пластину стандартных размеров , изготовленную из специальной, устойчивой к механическим и термическим воздействиям, пластмассы.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/>
              <a:latin typeface="Segoe Print" pitchFamily="2" charset="0"/>
              <a:cs typeface="Arial" pitchFamily="34" charset="0"/>
            </a:endParaRPr>
          </a:p>
        </p:txBody>
      </p:sp>
      <p:sp>
        <p:nvSpPr>
          <p:cNvPr id="6" name="Выгнутая влево стрелка 5"/>
          <p:cNvSpPr/>
          <p:nvPr/>
        </p:nvSpPr>
        <p:spPr>
          <a:xfrm>
            <a:off x="611560" y="764704"/>
            <a:ext cx="1368152" cy="1152128"/>
          </a:xfrm>
          <a:prstGeom prst="curvedRightArrow">
            <a:avLst/>
          </a:prstGeom>
          <a:solidFill>
            <a:srgbClr val="FFFF00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251520" y="3284984"/>
            <a:ext cx="4422274" cy="2852489"/>
          </a:xfrm>
          <a:prstGeom prst="roundRect">
            <a:avLst/>
          </a:prstGeom>
          <a:solidFill>
            <a:srgbClr val="FFFFFF"/>
          </a:solidFill>
          <a:ln w="76200" cap="sq">
            <a:solidFill>
              <a:srgbClr val="A50021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2780928"/>
            <a:ext cx="4210412" cy="28083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A50021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med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нутый угол 8"/>
          <p:cNvSpPr/>
          <p:nvPr/>
        </p:nvSpPr>
        <p:spPr>
          <a:xfrm>
            <a:off x="971600" y="1988840"/>
            <a:ext cx="3240360" cy="4608512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sp>
        <p:nvSpPr>
          <p:cNvPr id="5" name="Прямоугольная выноска 4"/>
          <p:cNvSpPr/>
          <p:nvPr/>
        </p:nvSpPr>
        <p:spPr>
          <a:xfrm>
            <a:off x="971600" y="332656"/>
            <a:ext cx="3960440" cy="1080120"/>
          </a:xfrm>
          <a:prstGeom prst="wedgeRectCallout">
            <a:avLst>
              <a:gd name="adj1" fmla="val -47906"/>
              <a:gd name="adj2" fmla="val 74258"/>
            </a:avLst>
          </a:prstGeom>
          <a:solidFill>
            <a:srgbClr val="E7E200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ln w="3175">
                  <a:solidFill>
                    <a:srgbClr val="C00000"/>
                  </a:solidFill>
                </a:ln>
                <a:solidFill>
                  <a:srgbClr val="A5002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itchFamily="2" charset="0"/>
              </a:rPr>
              <a:t>Для чего нужны деньги в наши дни?</a:t>
            </a:r>
            <a:endParaRPr lang="ru-RU" sz="2800" b="1" dirty="0">
              <a:ln w="3175">
                <a:solidFill>
                  <a:srgbClr val="C00000"/>
                </a:solidFill>
              </a:ln>
              <a:solidFill>
                <a:srgbClr val="A5002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Segoe Print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1844824"/>
            <a:ext cx="3816424" cy="1938992"/>
          </a:xfrm>
          <a:prstGeom prst="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A50021"/>
                </a:solidFill>
                <a:latin typeface="Segoe Print" pitchFamily="2" charset="0"/>
              </a:rPr>
              <a:t> </a:t>
            </a:r>
            <a:r>
              <a:rPr lang="ru-RU" sz="2000" b="1" cap="none" spc="0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A50021"/>
                </a:solidFill>
                <a:latin typeface="Segoe Print" pitchFamily="2" charset="0"/>
              </a:rPr>
              <a:t>С помощью денег измеряется   стоимость всех товаров</a:t>
            </a:r>
          </a:p>
          <a:p>
            <a:r>
              <a:rPr lang="ru-RU" sz="20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A50021"/>
                </a:solidFill>
                <a:latin typeface="Segoe Print" pitchFamily="2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A50021"/>
                </a:solidFill>
                <a:latin typeface="Segoe Print" pitchFamily="2" charset="0"/>
              </a:rPr>
              <a:t>Деньги облегчают обмен товарами</a:t>
            </a:r>
            <a:endParaRPr lang="ru-RU" sz="2000" b="1" cap="none" spc="0" dirty="0">
              <a:ln w="12700">
                <a:solidFill>
                  <a:srgbClr val="C00000"/>
                </a:solidFill>
                <a:prstDash val="solid"/>
              </a:ln>
              <a:solidFill>
                <a:srgbClr val="A50021"/>
              </a:solidFill>
              <a:latin typeface="Segoe Print" pitchFamily="2" charset="0"/>
            </a:endParaRPr>
          </a:p>
        </p:txBody>
      </p:sp>
      <p:pic>
        <p:nvPicPr>
          <p:cNvPr id="4098" name="Picture 2" descr="https://thumbs.dreamstime.com/b/%D1%80%D0%B0%D0%B7%D0%BB%D0%B8%D1%87%D0%BD%D1%8B%D0%B5-%D0%BF%D0%BB%D0%BE%D1%81%D0%BA%D0%B8%D0%B5-%D0%BB%D1%8E%D0%B4%D0%B8-%D0%BD%D0%B0-%D0%BF%D1%80%D0%BE%D0%B4%D1%83%D0%BA%D1%82%D0%B0%D1%85-%D1%81%D1%83%D0%BF%D0%B5%D1%80%D0%BC%D0%B0%D1%80%D0%BA%D0%B5%D1%82%D0%B0-%D0%BF%D0%BE%D0%BA%D1%83%D0%BF%D0%B0%D1%8F-%D0%BA%D0%B0%D1%81%D1%81%D0%B5-%D1%81-112072386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lum contrast="10000"/>
          </a:blip>
          <a:srcRect l="5670" t="17640" r="4556" b="16841"/>
          <a:stretch>
            <a:fillRect/>
          </a:stretch>
        </p:blipFill>
        <p:spPr bwMode="auto">
          <a:xfrm>
            <a:off x="467544" y="4221088"/>
            <a:ext cx="4104456" cy="1872208"/>
          </a:xfrm>
          <a:prstGeom prst="rect">
            <a:avLst/>
          </a:prstGeom>
          <a:noFill/>
        </p:spPr>
      </p:pic>
      <p:sp>
        <p:nvSpPr>
          <p:cNvPr id="12" name="Прямоугольная выноска 11"/>
          <p:cNvSpPr/>
          <p:nvPr/>
        </p:nvSpPr>
        <p:spPr>
          <a:xfrm>
            <a:off x="5076056" y="332656"/>
            <a:ext cx="3888432" cy="1008112"/>
          </a:xfrm>
          <a:prstGeom prst="wedgeRectCallout">
            <a:avLst>
              <a:gd name="adj1" fmla="val -46698"/>
              <a:gd name="adj2" fmla="val 83916"/>
            </a:avLst>
          </a:prstGeom>
          <a:solidFill>
            <a:srgbClr val="E7E200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076056" y="404665"/>
            <a:ext cx="388435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400" b="1" cap="none" spc="0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A5002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  <a:t>Пословицы и поговорки</a:t>
            </a:r>
          </a:p>
          <a:p>
            <a:r>
              <a:rPr lang="ru-RU" sz="2400" b="1" cap="none" spc="0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A5002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  <a:t>         о деньгах</a:t>
            </a:r>
            <a:endParaRPr lang="ru-RU" sz="2400" b="1" cap="none" spc="0" dirty="0">
              <a:ln w="12700">
                <a:solidFill>
                  <a:srgbClr val="C00000"/>
                </a:solidFill>
                <a:prstDash val="solid"/>
              </a:ln>
              <a:solidFill>
                <a:srgbClr val="A5002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5148064" y="1844824"/>
            <a:ext cx="3240360" cy="2862322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itchFamily="2" charset="0"/>
                <a:ea typeface="Times New Roman" pitchFamily="18" charset="0"/>
                <a:cs typeface="Arial" pitchFamily="34" charset="0"/>
              </a:rPr>
              <a:t> Деньги  -хороший слуга, но плохой хозяин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Segoe Print" pitchFamily="2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b="1" dirty="0" smtClean="0">
                <a:solidFill>
                  <a:srgbClr val="A5002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itchFamily="2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itchFamily="2" charset="0"/>
                <a:ea typeface="Times New Roman" pitchFamily="18" charset="0"/>
                <a:cs typeface="Arial" pitchFamily="34" charset="0"/>
              </a:rPr>
              <a:t>На деньги ума не купишь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Segoe Print" pitchFamily="2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b="1" dirty="0" smtClean="0">
                <a:solidFill>
                  <a:srgbClr val="A5002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itchFamily="2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itchFamily="2" charset="0"/>
                <a:ea typeface="Times New Roman" pitchFamily="18" charset="0"/>
                <a:cs typeface="Arial" pitchFamily="34" charset="0"/>
              </a:rPr>
              <a:t>Не имей сто рублей,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itchFamily="2" charset="0"/>
                <a:ea typeface="Times New Roman" pitchFamily="18" charset="0"/>
                <a:cs typeface="Arial" pitchFamily="34" charset="0"/>
              </a:rPr>
              <a:t>а имей сто друзей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Segoe Print" pitchFamily="2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b="1" dirty="0" smtClean="0">
                <a:solidFill>
                  <a:srgbClr val="A5002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itchFamily="2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itchFamily="2" charset="0"/>
                <a:ea typeface="Times New Roman" pitchFamily="18" charset="0"/>
                <a:cs typeface="Arial" pitchFamily="34" charset="0"/>
              </a:rPr>
              <a:t>Не хвались серебром,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itchFamily="2" charset="0"/>
                <a:ea typeface="Times New Roman" pitchFamily="18" charset="0"/>
                <a:cs typeface="Arial" pitchFamily="34" charset="0"/>
              </a:rPr>
              <a:t>а хвались добром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b="1" dirty="0" smtClean="0">
                <a:solidFill>
                  <a:srgbClr val="A5002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itchFamily="2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itchFamily="2" charset="0"/>
                <a:ea typeface="Times New Roman" pitchFamily="18" charset="0"/>
                <a:cs typeface="Arial" pitchFamily="34" charset="0"/>
              </a:rPr>
              <a:t>Не в деньгах счастье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b="1" dirty="0" smtClean="0">
                <a:solidFill>
                  <a:srgbClr val="A5002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itchFamily="2" charset="0"/>
                <a:cs typeface="Arial" pitchFamily="34" charset="0"/>
              </a:rPr>
              <a:t> Денег куры не клюют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Segoe Print" pitchFamily="2" charset="0"/>
                <a:cs typeface="Arial" pitchFamily="34" charset="0"/>
              </a:rPr>
              <a:t> </a:t>
            </a:r>
          </a:p>
        </p:txBody>
      </p:sp>
      <p:pic>
        <p:nvPicPr>
          <p:cNvPr id="4101" name="Picture 5" descr="https://golden-mask.com.ru/uploads/5d95bf8185e9d23c423ac0a5%5b1%5d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>
            <a:off x="5868144" y="4869160"/>
            <a:ext cx="1800200" cy="184242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409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sp>
        <p:nvSpPr>
          <p:cNvPr id="5" name="Лента лицом вниз 4"/>
          <p:cNvSpPr/>
          <p:nvPr/>
        </p:nvSpPr>
        <p:spPr>
          <a:xfrm>
            <a:off x="2051720" y="332656"/>
            <a:ext cx="4752528" cy="864096"/>
          </a:xfrm>
          <a:prstGeom prst="ribbon">
            <a:avLst>
              <a:gd name="adj1" fmla="val 16667"/>
              <a:gd name="adj2" fmla="val 75000"/>
            </a:avLst>
          </a:prstGeom>
          <a:solidFill>
            <a:srgbClr val="E7E200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A50021"/>
                </a:solidFill>
                <a:latin typeface="Constantia" pitchFamily="18" charset="0"/>
              </a:rPr>
              <a:t>ВЫВОДЫ</a:t>
            </a:r>
            <a:endParaRPr lang="ru-RU" sz="3600" b="1" dirty="0">
              <a:solidFill>
                <a:srgbClr val="A50021"/>
              </a:solidFill>
              <a:latin typeface="Constantia" pitchFamily="18" charset="0"/>
            </a:endParaRPr>
          </a:p>
        </p:txBody>
      </p:sp>
      <p:sp>
        <p:nvSpPr>
          <p:cNvPr id="10" name="Загнутый угол 9"/>
          <p:cNvSpPr/>
          <p:nvPr/>
        </p:nvSpPr>
        <p:spPr>
          <a:xfrm>
            <a:off x="2195736" y="1412776"/>
            <a:ext cx="4464496" cy="4896544"/>
          </a:xfrm>
          <a:prstGeom prst="foldedCorner">
            <a:avLst/>
          </a:prstGeom>
          <a:solidFill>
            <a:srgbClr val="E7E200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ru-RU" sz="2000" b="1" dirty="0" smtClean="0">
              <a:solidFill>
                <a:srgbClr val="A50021"/>
              </a:solidFill>
              <a:latin typeface="Segoe Print" pitchFamily="2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A50021"/>
                </a:solidFill>
                <a:latin typeface="Segoe Print" pitchFamily="2" charset="0"/>
              </a:rPr>
              <a:t> первые деньги появились очень давно</a:t>
            </a:r>
          </a:p>
          <a:p>
            <a:pPr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A50021"/>
                </a:solidFill>
                <a:latin typeface="Segoe Print" pitchFamily="2" charset="0"/>
              </a:rPr>
              <a:t> с развитием торговли изменялись и  совершенствовались деньги</a:t>
            </a:r>
          </a:p>
          <a:p>
            <a:pPr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A50021"/>
                </a:solidFill>
                <a:latin typeface="Segoe Print" pitchFamily="2" charset="0"/>
              </a:rPr>
              <a:t> у каждой страны своя история появления денег</a:t>
            </a:r>
          </a:p>
          <a:p>
            <a:pPr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A50021"/>
                </a:solidFill>
                <a:latin typeface="Segoe Print" pitchFamily="2" charset="0"/>
              </a:rPr>
              <a:t> изучать историю денежных единиц – интересное занятие</a:t>
            </a:r>
          </a:p>
          <a:p>
            <a:pPr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A50021"/>
                </a:solidFill>
                <a:latin typeface="Segoe Print" pitchFamily="2" charset="0"/>
              </a:rPr>
              <a:t> нужно разумно тратить свои деньги</a:t>
            </a:r>
            <a:endParaRPr lang="ru-RU" sz="2000" b="1" dirty="0">
              <a:solidFill>
                <a:srgbClr val="A50021"/>
              </a:solidFill>
              <a:latin typeface="Segoe Print" pitchFamily="2" charset="0"/>
            </a:endParaRPr>
          </a:p>
        </p:txBody>
      </p:sp>
      <p:pic>
        <p:nvPicPr>
          <p:cNvPr id="3075" name="Picture 3" descr="https://img3.stockfresh.com/files/a/anatolym/m/72/3189725_stock-photo-3d-small-people---savings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10000"/>
          </a:blip>
          <a:srcRect l="11340" t="9601" r="8021" b="12280"/>
          <a:stretch>
            <a:fillRect/>
          </a:stretch>
        </p:blipFill>
        <p:spPr bwMode="auto">
          <a:xfrm>
            <a:off x="251520" y="4725144"/>
            <a:ext cx="1656184" cy="160442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1979712" y="404664"/>
            <a:ext cx="5832648" cy="783193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Что такое деньги?</a:t>
            </a:r>
            <a:endParaRPr lang="ru-RU" sz="4000" b="1" cap="none" spc="0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20812418">
            <a:off x="1331640" y="1700808"/>
            <a:ext cx="5405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rgbClr val="C8A2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  <a:t>?</a:t>
            </a:r>
            <a:endParaRPr lang="ru-RU" sz="5400" b="1" cap="none" spc="0" dirty="0">
              <a:ln w="12700">
                <a:solidFill>
                  <a:srgbClr val="C8A200"/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254297">
            <a:off x="971600" y="4293096"/>
            <a:ext cx="5405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66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  <a:t>?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66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21154845">
            <a:off x="4125296" y="4972203"/>
            <a:ext cx="5405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66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  <a:t>?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66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059593">
            <a:off x="7723652" y="3849273"/>
            <a:ext cx="5405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rgbClr val="FF66FF"/>
                  </a:solidFill>
                  <a:prstDash val="solid"/>
                </a:ln>
                <a:solidFill>
                  <a:srgbClr val="D6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  <a:t>?</a:t>
            </a:r>
            <a:endParaRPr lang="ru-RU" sz="5400" b="1" cap="none" spc="0" dirty="0">
              <a:ln w="12700">
                <a:solidFill>
                  <a:srgbClr val="FF66FF"/>
                </a:solidFill>
                <a:prstDash val="solid"/>
              </a:ln>
              <a:solidFill>
                <a:srgbClr val="D6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20241790">
            <a:off x="7524328" y="1844824"/>
            <a:ext cx="5405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rgbClr val="FF66FF"/>
                  </a:solidFill>
                  <a:prstDash val="solid"/>
                </a:ln>
                <a:solidFill>
                  <a:srgbClr val="99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  <a:t>?</a:t>
            </a:r>
            <a:endParaRPr lang="ru-RU" sz="5400" b="1" cap="none" spc="0" dirty="0">
              <a:ln w="12700">
                <a:solidFill>
                  <a:srgbClr val="FF66FF"/>
                </a:solidFill>
                <a:prstDash val="solid"/>
              </a:ln>
              <a:solidFill>
                <a:srgbClr val="9900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35696" y="2348880"/>
            <a:ext cx="5612434" cy="206210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solidFill>
                  <a:srgbClr val="D6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Деньги – особый товар, </a:t>
            </a:r>
          </a:p>
          <a:p>
            <a:pPr algn="ctr"/>
            <a:r>
              <a:rPr lang="ru-RU" sz="3200" b="1" cap="none" spc="0" dirty="0" smtClean="0">
                <a:ln w="11430"/>
                <a:solidFill>
                  <a:srgbClr val="D6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который можно </a:t>
            </a:r>
          </a:p>
          <a:p>
            <a:pPr algn="ctr"/>
            <a:r>
              <a:rPr lang="ru-RU" sz="3200" b="1" cap="none" spc="0" dirty="0" smtClean="0">
                <a:ln w="11430"/>
                <a:solidFill>
                  <a:srgbClr val="D6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обменять</a:t>
            </a:r>
            <a:r>
              <a:rPr lang="ru-RU" sz="3200" b="1" dirty="0" smtClean="0">
                <a:ln w="11430"/>
                <a:solidFill>
                  <a:srgbClr val="D6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 на любые </a:t>
            </a:r>
          </a:p>
          <a:p>
            <a:pPr algn="ctr"/>
            <a:r>
              <a:rPr lang="ru-RU" sz="3200" b="1" dirty="0" smtClean="0">
                <a:ln w="11430"/>
                <a:solidFill>
                  <a:srgbClr val="D6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другие товары и услуги</a:t>
            </a:r>
            <a:endParaRPr lang="ru-RU" sz="3200" b="1" cap="none" spc="0" dirty="0">
              <a:ln w="11430"/>
              <a:solidFill>
                <a:srgbClr val="D6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sp>
        <p:nvSpPr>
          <p:cNvPr id="6" name="Багетная рамка 5"/>
          <p:cNvSpPr/>
          <p:nvPr/>
        </p:nvSpPr>
        <p:spPr>
          <a:xfrm>
            <a:off x="1979712" y="260648"/>
            <a:ext cx="5328592" cy="6264696"/>
          </a:xfrm>
          <a:prstGeom prst="bevel">
            <a:avLst>
              <a:gd name="adj" fmla="val 33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39752" y="692696"/>
            <a:ext cx="4572000" cy="535531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  <a:t>Деньги</a:t>
            </a:r>
            <a:endParaRPr lang="ru-RU" b="1" dirty="0" smtClean="0">
              <a:solidFill>
                <a:schemeClr val="bg1"/>
              </a:solidFill>
              <a:latin typeface="Segoe Print" pitchFamily="2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  <a:t>За годом год, за веком век</a:t>
            </a:r>
            <a:br>
              <a:rPr lang="ru-RU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  <a:t>Живёт с деньгами человек.</a:t>
            </a:r>
            <a:br>
              <a:rPr lang="ru-RU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  <a:t>Меняются люди, дома, города,</a:t>
            </a:r>
            <a:br>
              <a:rPr lang="ru-RU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  <a:t>Одежда и обувь, машины, еда</a:t>
            </a:r>
            <a:br>
              <a:rPr lang="ru-RU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  <a:t>Меняться всему наше время велит</a:t>
            </a:r>
            <a:br>
              <a:rPr lang="ru-RU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  <a:t>И, денег, конечно, меняется вид!</a:t>
            </a:r>
            <a:br>
              <a:rPr lang="ru-RU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  <a:t>От круглых монеток, от мятых рублей</a:t>
            </a:r>
            <a:br>
              <a:rPr lang="ru-RU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  <a:t>Избавиться люди мечтают скорей!</a:t>
            </a:r>
            <a:br>
              <a:rPr lang="ru-RU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  <a:t>На смену из пластика карты приходят</a:t>
            </a:r>
            <a:br>
              <a:rPr lang="ru-RU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  <a:t>Уже с телефона расчёт производят!</a:t>
            </a:r>
            <a:br>
              <a:rPr lang="ru-RU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  <a:t>А что будет дальше?</a:t>
            </a:r>
            <a:br>
              <a:rPr lang="ru-RU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  <a:t>Давайте мечтать!</a:t>
            </a:r>
            <a:br>
              <a:rPr lang="ru-RU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  <a:t>Давайте придумывать и воплощать!</a:t>
            </a:r>
            <a:endParaRPr lang="ru-RU" b="1" dirty="0" smtClean="0">
              <a:solidFill>
                <a:schemeClr val="bg1"/>
              </a:solidFill>
              <a:latin typeface="Segoe Print" pitchFamily="2" charset="0"/>
              <a:cs typeface="Arial" pitchFamily="34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chemeClr val="bg1"/>
                </a:solidFill>
                <a:latin typeface="Segoe Print" pitchFamily="2" charset="0"/>
                <a:ea typeface="Times New Roman" pitchFamily="18" charset="0"/>
                <a:cs typeface="Arial" pitchFamily="34" charset="0"/>
              </a:rPr>
              <a:t>Л. Шмакова</a:t>
            </a:r>
            <a:endParaRPr lang="ru-RU" b="1" dirty="0" smtClean="0">
              <a:solidFill>
                <a:schemeClr val="bg1"/>
              </a:solidFill>
              <a:latin typeface="Segoe Print" pitchFamily="2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4725144"/>
            <a:ext cx="7816563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Inverted">
              <a:avLst>
                <a:gd name="adj" fmla="val 65372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Спасибо за внимание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8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sp>
        <p:nvSpPr>
          <p:cNvPr id="5" name="Горизонтальный свиток 4"/>
          <p:cNvSpPr/>
          <p:nvPr/>
        </p:nvSpPr>
        <p:spPr>
          <a:xfrm>
            <a:off x="1907704" y="188640"/>
            <a:ext cx="6048672" cy="2736304"/>
          </a:xfrm>
          <a:prstGeom prst="horizont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>
                <a:latin typeface="Segoe Print" pitchFamily="2" charset="0"/>
              </a:rPr>
              <a:t> </a:t>
            </a:r>
            <a:r>
              <a:rPr lang="ru-RU" sz="2400" b="1" dirty="0" smtClean="0">
                <a:solidFill>
                  <a:srgbClr val="A50021"/>
                </a:solidFill>
                <a:latin typeface="Segoe Print" pitchFamily="2" charset="0"/>
              </a:rPr>
              <a:t>В </a:t>
            </a:r>
            <a:r>
              <a:rPr lang="ru-RU" sz="2400" b="1" dirty="0">
                <a:solidFill>
                  <a:srgbClr val="A50021"/>
                </a:solidFill>
                <a:latin typeface="Segoe Print" pitchFamily="2" charset="0"/>
              </a:rPr>
              <a:t>глубокой древности люди не </a:t>
            </a:r>
            <a:r>
              <a:rPr lang="ru-RU" sz="2400" b="1" dirty="0" smtClean="0">
                <a:solidFill>
                  <a:srgbClr val="A50021"/>
                </a:solidFill>
                <a:latin typeface="Segoe Print" pitchFamily="2" charset="0"/>
              </a:rPr>
              <a:t>  </a:t>
            </a:r>
          </a:p>
          <a:p>
            <a:r>
              <a:rPr lang="ru-RU" sz="2400" b="1" dirty="0" smtClean="0">
                <a:solidFill>
                  <a:srgbClr val="A50021"/>
                </a:solidFill>
                <a:latin typeface="Segoe Print" pitchFamily="2" charset="0"/>
              </a:rPr>
              <a:t> знали</a:t>
            </a:r>
            <a:r>
              <a:rPr lang="ru-RU" sz="2400" b="1" dirty="0">
                <a:solidFill>
                  <a:srgbClr val="A50021"/>
                </a:solidFill>
                <a:latin typeface="Segoe Print" pitchFamily="2" charset="0"/>
              </a:rPr>
              <a:t>, что такое деньги. </a:t>
            </a:r>
            <a:endParaRPr lang="ru-RU" sz="2400" b="1" dirty="0" smtClean="0">
              <a:solidFill>
                <a:srgbClr val="A50021"/>
              </a:solidFill>
              <a:latin typeface="Segoe Print" pitchFamily="2" charset="0"/>
            </a:endParaRPr>
          </a:p>
          <a:p>
            <a:r>
              <a:rPr lang="ru-RU" sz="2400" b="1" dirty="0">
                <a:solidFill>
                  <a:srgbClr val="A50021"/>
                </a:solidFill>
                <a:latin typeface="Segoe Print" pitchFamily="2" charset="0"/>
              </a:rPr>
              <a:t> </a:t>
            </a:r>
            <a:r>
              <a:rPr lang="ru-RU" sz="2400" b="1" dirty="0" smtClean="0">
                <a:solidFill>
                  <a:srgbClr val="A50021"/>
                </a:solidFill>
                <a:latin typeface="Segoe Print" pitchFamily="2" charset="0"/>
              </a:rPr>
              <a:t>Они добывали </a:t>
            </a:r>
            <a:r>
              <a:rPr lang="ru-RU" sz="2400" b="1" dirty="0">
                <a:solidFill>
                  <a:srgbClr val="A50021"/>
                </a:solidFill>
                <a:latin typeface="Segoe Print" pitchFamily="2" charset="0"/>
              </a:rPr>
              <a:t>пищу вместе </a:t>
            </a:r>
            <a:endParaRPr lang="ru-RU" sz="2400" b="1" dirty="0" smtClean="0">
              <a:solidFill>
                <a:srgbClr val="A50021"/>
              </a:solidFill>
              <a:latin typeface="Segoe Print" pitchFamily="2" charset="0"/>
            </a:endParaRPr>
          </a:p>
          <a:p>
            <a:r>
              <a:rPr lang="ru-RU" sz="2400" b="1" dirty="0" smtClean="0">
                <a:solidFill>
                  <a:srgbClr val="A50021"/>
                </a:solidFill>
                <a:latin typeface="Segoe Print" pitchFamily="2" charset="0"/>
              </a:rPr>
              <a:t> и </a:t>
            </a:r>
            <a:r>
              <a:rPr lang="ru-RU" sz="2400" b="1" dirty="0">
                <a:solidFill>
                  <a:srgbClr val="A50021"/>
                </a:solidFill>
                <a:latin typeface="Segoe Print" pitchFamily="2" charset="0"/>
              </a:rPr>
              <a:t>делили её между собой</a:t>
            </a:r>
          </a:p>
        </p:txBody>
      </p:sp>
      <p:pic>
        <p:nvPicPr>
          <p:cNvPr id="2055" name="Picture 7" descr="https://proza.ru/pics/2018/03/28/2178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DE6"/>
              </a:clrFrom>
              <a:clrTo>
                <a:srgbClr val="FFFDE6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>
            <a:off x="4923862" y="2996952"/>
            <a:ext cx="4220138" cy="2808312"/>
          </a:xfrm>
          <a:prstGeom prst="rect">
            <a:avLst/>
          </a:prstGeom>
          <a:noFill/>
        </p:spPr>
      </p:pic>
      <p:pic>
        <p:nvPicPr>
          <p:cNvPr id="2053" name="Picture 5" descr="https://thumbs.dreamstime.com/t/mammoth-neanderthal-man-primitive-person-spear-hunting-tusks-cartoon-drawing-61273849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1F9FB"/>
              </a:clrFrom>
              <a:clrTo>
                <a:srgbClr val="F1F9FB">
                  <a:alpha val="0"/>
                </a:srgbClr>
              </a:clrTo>
            </a:clrChange>
            <a:lum contrast="20000"/>
          </a:blip>
          <a:srcRect/>
          <a:stretch>
            <a:fillRect/>
          </a:stretch>
        </p:blipFill>
        <p:spPr bwMode="auto">
          <a:xfrm>
            <a:off x="4139952" y="2852936"/>
            <a:ext cx="4625314" cy="338437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48148E-6 L -0.48907 0.0261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" y="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2915816" y="404664"/>
            <a:ext cx="6085184" cy="2592288"/>
          </a:xfrm>
          <a:prstGeom prst="horizontalScroll">
            <a:avLst>
              <a:gd name="adj" fmla="val 705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ru-RU" sz="2400" b="1" dirty="0">
                <a:solidFill>
                  <a:srgbClr val="A50021"/>
                </a:solidFill>
                <a:latin typeface="Segoe Print" pitchFamily="2" charset="0"/>
              </a:rPr>
              <a:t>Затем люди стали обмениваться различными предметами. </a:t>
            </a:r>
            <a:endParaRPr lang="ru-RU" sz="2400" b="1" dirty="0" smtClean="0">
              <a:solidFill>
                <a:srgbClr val="A50021"/>
              </a:solidFill>
              <a:latin typeface="Segoe Print" pitchFamily="2" charset="0"/>
            </a:endParaRPr>
          </a:p>
          <a:p>
            <a:r>
              <a:rPr lang="ru-RU" sz="2400" b="1" dirty="0" smtClean="0">
                <a:solidFill>
                  <a:srgbClr val="A50021"/>
                </a:solidFill>
                <a:latin typeface="Segoe Print" pitchFamily="2" charset="0"/>
              </a:rPr>
              <a:t>Гончары </a:t>
            </a:r>
            <a:r>
              <a:rPr lang="ru-RU" sz="2400" b="1" dirty="0">
                <a:solidFill>
                  <a:srgbClr val="A50021"/>
                </a:solidFill>
                <a:latin typeface="Segoe Print" pitchFamily="2" charset="0"/>
              </a:rPr>
              <a:t>меняли горшки, кузнецы – топоры, земледельцы – зерно, скотоводы – овец, шерсть, кожу</a:t>
            </a:r>
          </a:p>
        </p:txBody>
      </p:sp>
      <p:pic>
        <p:nvPicPr>
          <p:cNvPr id="11266" name="Picture 2" descr="https://img-fotki.yandex.ru/get/6111/19411616.242/0_a2467_e0c69e1_L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l="5176" t="2635" r="4253" b="5133"/>
          <a:stretch>
            <a:fillRect/>
          </a:stretch>
        </p:blipFill>
        <p:spPr bwMode="auto">
          <a:xfrm>
            <a:off x="395536" y="4293096"/>
            <a:ext cx="2376264" cy="2376264"/>
          </a:xfrm>
          <a:prstGeom prst="roundRect">
            <a:avLst/>
          </a:prstGeom>
          <a:noFill/>
          <a:ln w="19050">
            <a:solidFill>
              <a:srgbClr val="A50021"/>
            </a:solidFill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179512" y="1340768"/>
            <a:ext cx="2596767" cy="57888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  <a:t>Товарообмен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11268" name="Picture 4" descr="https://rusknife.com/uploads/post-1779-0-40574400-1449507339_thumb.jpg"/>
          <p:cNvPicPr>
            <a:picLocks noChangeAspect="1" noChangeArrowheads="1"/>
          </p:cNvPicPr>
          <p:nvPr/>
        </p:nvPicPr>
        <p:blipFill>
          <a:blip r:embed="rId5" cstate="print">
            <a:lum contrast="10000"/>
          </a:blip>
          <a:srcRect l="11401"/>
          <a:stretch>
            <a:fillRect/>
          </a:stretch>
        </p:blipFill>
        <p:spPr bwMode="auto">
          <a:xfrm>
            <a:off x="3707904" y="4797152"/>
            <a:ext cx="2490614" cy="1872208"/>
          </a:xfrm>
          <a:prstGeom prst="roundRect">
            <a:avLst/>
          </a:prstGeom>
          <a:noFill/>
          <a:ln w="19050">
            <a:solidFill>
              <a:srgbClr val="A50021"/>
            </a:solidFill>
          </a:ln>
        </p:spPr>
      </p:pic>
      <p:pic>
        <p:nvPicPr>
          <p:cNvPr id="11270" name="Picture 6" descr="https://www.wordsoftruth.net/qualifiedelders_files/shepherdtendingprotectflock2019-2.jpg"/>
          <p:cNvPicPr>
            <a:picLocks noChangeAspect="1" noChangeArrowheads="1"/>
          </p:cNvPicPr>
          <p:nvPr/>
        </p:nvPicPr>
        <p:blipFill>
          <a:blip r:embed="rId6" cstate="print">
            <a:lum contrast="10000"/>
          </a:blip>
          <a:srcRect l="3733" t="9333" r="2935" b="6668"/>
          <a:stretch>
            <a:fillRect/>
          </a:stretch>
        </p:blipFill>
        <p:spPr bwMode="auto">
          <a:xfrm>
            <a:off x="3059832" y="2924944"/>
            <a:ext cx="3600400" cy="1944216"/>
          </a:xfrm>
          <a:prstGeom prst="roundRect">
            <a:avLst/>
          </a:prstGeom>
          <a:noFill/>
          <a:ln w="19050">
            <a:solidFill>
              <a:srgbClr val="A50021"/>
            </a:solidFill>
          </a:ln>
        </p:spPr>
      </p:pic>
      <p:pic>
        <p:nvPicPr>
          <p:cNvPr id="11272" name="Picture 8" descr="https://runningironreport.com/wp-content/uploads/2017/11/tmp368815339628134401-108x150.jpg"/>
          <p:cNvPicPr>
            <a:picLocks noChangeAspect="1" noChangeArrowheads="1"/>
          </p:cNvPicPr>
          <p:nvPr/>
        </p:nvPicPr>
        <p:blipFill>
          <a:blip r:embed="rId7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6804248" y="2924944"/>
            <a:ext cx="2125676" cy="2952328"/>
          </a:xfrm>
          <a:prstGeom prst="roundRect">
            <a:avLst/>
          </a:prstGeom>
          <a:noFill/>
          <a:ln w="19050">
            <a:solidFill>
              <a:srgbClr val="A50021"/>
            </a:solidFill>
          </a:ln>
        </p:spPr>
      </p:pic>
      <p:pic>
        <p:nvPicPr>
          <p:cNvPr id="11274" name="Picture 10" descr="https://netdenegnakino.ru/uploads/pposttc6513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0000"/>
          </a:blip>
          <a:srcRect/>
          <a:stretch>
            <a:fillRect/>
          </a:stretch>
        </p:blipFill>
        <p:spPr bwMode="auto">
          <a:xfrm>
            <a:off x="467544" y="1988840"/>
            <a:ext cx="2021939" cy="208823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pic>
        <p:nvPicPr>
          <p:cNvPr id="3076" name="Picture 4" descr="http://i.mycdn.me/i?r=AzEPZsRbOZEKgBhR0XGMT1RkmV4VTuzyiJ2WAX1bLE3EmqaKTM5SRkZCeTgDn6uOyic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 l="10713" r="2391" b="8157"/>
          <a:stretch>
            <a:fillRect/>
          </a:stretch>
        </p:blipFill>
        <p:spPr bwMode="auto">
          <a:xfrm>
            <a:off x="3491880" y="764704"/>
            <a:ext cx="5256584" cy="3672408"/>
          </a:xfrm>
          <a:prstGeom prst="roundRect">
            <a:avLst/>
          </a:prstGeom>
          <a:noFill/>
          <a:ln w="19050">
            <a:solidFill>
              <a:srgbClr val="A50021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395536" y="1556792"/>
            <a:ext cx="309634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A50021"/>
                </a:solidFill>
                <a:latin typeface="Segoe Print" pitchFamily="2" charset="0"/>
                <a:cs typeface="Arial" pitchFamily="34" charset="0"/>
              </a:rPr>
              <a:t>Шло время, люди догадались использовать для постоянного обмена то, что было ценного в качестве своего рода денег. Крупный рогатый скот был одной из самых ранних форм денег. Люди, которые имели много коров, считались очень богатыми</a:t>
            </a:r>
            <a:endParaRPr lang="ru-RU" sz="2000" b="1" dirty="0">
              <a:solidFill>
                <a:srgbClr val="A50021"/>
              </a:solidFill>
              <a:latin typeface="Segoe Print" pitchFamily="2" charset="0"/>
            </a:endParaRPr>
          </a:p>
        </p:txBody>
      </p:sp>
      <p:sp>
        <p:nvSpPr>
          <p:cNvPr id="7" name="Половина рамки 6"/>
          <p:cNvSpPr/>
          <p:nvPr/>
        </p:nvSpPr>
        <p:spPr>
          <a:xfrm>
            <a:off x="179512" y="1340768"/>
            <a:ext cx="3240360" cy="576064"/>
          </a:xfrm>
          <a:prstGeom prst="halfFram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оловина рамки 8"/>
          <p:cNvSpPr/>
          <p:nvPr/>
        </p:nvSpPr>
        <p:spPr>
          <a:xfrm rot="10800000">
            <a:off x="179512" y="5805264"/>
            <a:ext cx="3240360" cy="576064"/>
          </a:xfrm>
          <a:prstGeom prst="halfFram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pic>
        <p:nvPicPr>
          <p:cNvPr id="10244" name="Picture 4" descr="https://thumbs.dreamstime.com/b/%D0%BC%D0%B5%D1%88%D0%BE%D0%BA-%D1%81-%D0%B7%D0%B5%D1%80%D0%BD%D0%B0%D0%BC%D0%B8-%D0%B8-%D1%83%D1%85%D0%BE-%D0%BF%D1%88%D0%B5%D0%BD%D0%B8%D1%86%D1%8B-%D0%B7%D0%B5%D1%80%D0%BD%D0%BE%D0%BC-%D0%B8%D0%B7%D0%BE%D0%BB%D0%B8%D1%80%D0%BE%D0%B2%D0%B0%D0%BD%D0%BD%D0%BE%D0%B5-%D0%BD%D0%B0-%D0%B1%D0%B5%D0%BB%D0%BE%D0%B9-144742029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0000"/>
          </a:blip>
          <a:srcRect l="6615" t="5371" r="6446" b="1976"/>
          <a:stretch>
            <a:fillRect/>
          </a:stretch>
        </p:blipFill>
        <p:spPr bwMode="auto">
          <a:xfrm>
            <a:off x="4788024" y="404664"/>
            <a:ext cx="4128459" cy="3096344"/>
          </a:xfrm>
          <a:prstGeom prst="roundRect">
            <a:avLst/>
          </a:prstGeom>
          <a:noFill/>
        </p:spPr>
      </p:pic>
      <p:pic>
        <p:nvPicPr>
          <p:cNvPr id="10246" name="Picture 6" descr="http://900igr.net/up/datas/254042/007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60B8E0"/>
              </a:clrFrom>
              <a:clrTo>
                <a:srgbClr val="60B8E0">
                  <a:alpha val="0"/>
                </a:srgbClr>
              </a:clrTo>
            </a:clrChange>
            <a:lum bright="-10000" contrast="10000"/>
          </a:blip>
          <a:srcRect l="11985" t="28408" r="22765"/>
          <a:stretch>
            <a:fillRect/>
          </a:stretch>
        </p:blipFill>
        <p:spPr bwMode="auto">
          <a:xfrm>
            <a:off x="539552" y="3174714"/>
            <a:ext cx="4099928" cy="3373773"/>
          </a:xfrm>
          <a:prstGeom prst="round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475656" y="188640"/>
            <a:ext cx="30963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A50021"/>
                </a:solidFill>
                <a:latin typeface="Segoe Print" pitchFamily="2" charset="0"/>
                <a:cs typeface="Arial" pitchFamily="34" charset="0"/>
              </a:rPr>
              <a:t>Позже зерно и соль стали общей формой денег.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A50021"/>
                </a:solidFill>
                <a:latin typeface="Segoe Print" pitchFamily="2" charset="0"/>
                <a:cs typeface="Arial" pitchFamily="34" charset="0"/>
              </a:rPr>
              <a:t>У них было преимущество, потому что их можно было взвесить.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860032" y="3789040"/>
            <a:ext cx="39604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A50021"/>
                </a:solidFill>
                <a:latin typeface="Segoe Print" pitchFamily="2" charset="0"/>
                <a:cs typeface="Arial" pitchFamily="34" charset="0"/>
              </a:rPr>
              <a:t>Так можно было </a:t>
            </a:r>
          </a:p>
          <a:p>
            <a:r>
              <a:rPr lang="ru-RU" sz="2400" b="1" dirty="0" smtClean="0">
                <a:solidFill>
                  <a:srgbClr val="A50021"/>
                </a:solidFill>
                <a:latin typeface="Segoe Print" pitchFamily="2" charset="0"/>
                <a:cs typeface="Arial" pitchFamily="34" charset="0"/>
              </a:rPr>
              <a:t>наглядно определить, </a:t>
            </a:r>
          </a:p>
          <a:p>
            <a:r>
              <a:rPr lang="ru-RU" sz="2400" b="1" dirty="0" smtClean="0">
                <a:solidFill>
                  <a:srgbClr val="A50021"/>
                </a:solidFill>
                <a:latin typeface="Segoe Print" pitchFamily="2" charset="0"/>
                <a:cs typeface="Arial" pitchFamily="34" charset="0"/>
              </a:rPr>
              <a:t>кто богаче.</a:t>
            </a:r>
            <a:endParaRPr lang="ru-RU" sz="2400" b="1" dirty="0">
              <a:solidFill>
                <a:srgbClr val="A50021"/>
              </a:solidFill>
              <a:latin typeface="Segoe Print" pitchFamily="2" charset="0"/>
            </a:endParaRPr>
          </a:p>
        </p:txBody>
      </p:sp>
      <p:sp>
        <p:nvSpPr>
          <p:cNvPr id="9" name="Двойная стрелка вверх/вниз 8"/>
          <p:cNvSpPr/>
          <p:nvPr/>
        </p:nvSpPr>
        <p:spPr>
          <a:xfrm rot="18972390">
            <a:off x="4434472" y="2583251"/>
            <a:ext cx="503162" cy="1333117"/>
          </a:xfrm>
          <a:prstGeom prst="upDownArrow">
            <a:avLst/>
          </a:prstGeom>
          <a:solidFill>
            <a:srgbClr val="FFFF00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3968" y="260648"/>
            <a:ext cx="4572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A50021"/>
                </a:solidFill>
                <a:latin typeface="Segoe Print" pitchFamily="2" charset="0"/>
              </a:rPr>
              <a:t>Людям постоянно приходилось думать, какой предмет можно использовать для обмена.  Постепенно люди поняли, что деньги должны быть не  временными, а постоянными. Они не должны портиться при хранении или при переходе из рук в руки.</a:t>
            </a:r>
            <a:endParaRPr lang="ru-RU" sz="2400" b="1" dirty="0">
              <a:solidFill>
                <a:srgbClr val="A50021"/>
              </a:solidFill>
              <a:latin typeface="Segoe Print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4797152"/>
            <a:ext cx="378982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A50021"/>
                </a:solidFill>
                <a:latin typeface="Segoe Print" pitchFamily="2" charset="0"/>
              </a:rPr>
              <a:t>И поэтому их стали </a:t>
            </a:r>
            <a:endParaRPr lang="ru-RU" sz="2400" b="1" dirty="0" smtClean="0">
              <a:solidFill>
                <a:srgbClr val="A50021"/>
              </a:solidFill>
              <a:latin typeface="Segoe Print" pitchFamily="2" charset="0"/>
            </a:endParaRPr>
          </a:p>
          <a:p>
            <a:r>
              <a:rPr lang="ru-RU" sz="2400" b="1" dirty="0" smtClean="0">
                <a:solidFill>
                  <a:srgbClr val="A50021"/>
                </a:solidFill>
                <a:latin typeface="Segoe Print" pitchFamily="2" charset="0"/>
              </a:rPr>
              <a:t>делать </a:t>
            </a:r>
            <a:r>
              <a:rPr lang="ru-RU" sz="2400" b="1" dirty="0">
                <a:solidFill>
                  <a:srgbClr val="A50021"/>
                </a:solidFill>
                <a:latin typeface="Segoe Print" pitchFamily="2" charset="0"/>
              </a:rPr>
              <a:t>из металла</a:t>
            </a:r>
          </a:p>
        </p:txBody>
      </p:sp>
      <p:pic>
        <p:nvPicPr>
          <p:cNvPr id="9220" name="Picture 4" descr="https://mtdata.ru/u30/photo58BB/20951266423-0/original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7A7780"/>
              </a:clrFrom>
              <a:clrTo>
                <a:srgbClr val="7A7780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>
            <a:off x="323528" y="1340767"/>
            <a:ext cx="3600400" cy="3312369"/>
          </a:xfrm>
          <a:prstGeom prst="roundRect">
            <a:avLst/>
          </a:prstGeom>
          <a:noFill/>
        </p:spPr>
      </p:pic>
      <p:pic>
        <p:nvPicPr>
          <p:cNvPr id="9224" name="Picture 8" descr="https://sun9-5.userapi.com/c837526/v837526500/1ea0c/fmOouLKphgc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lum bright="-10000" contrast="10000"/>
          </a:blip>
          <a:srcRect/>
          <a:stretch>
            <a:fillRect/>
          </a:stretch>
        </p:blipFill>
        <p:spPr bwMode="auto">
          <a:xfrm>
            <a:off x="4067944" y="4581128"/>
            <a:ext cx="3345602" cy="208823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2915816" y="260648"/>
            <a:ext cx="565212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Слово «рубль» произошло от слова "рубить", так как монеты в то время не чеканили. Их попросту рубили, из длинного  куска металла  на маленькие кусочки, которые имели разную величину и вес.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/>
              <a:latin typeface="Segoe Print" pitchFamily="2" charset="0"/>
              <a:cs typeface="Arial" pitchFamily="34" charset="0"/>
            </a:endParaRPr>
          </a:p>
        </p:txBody>
      </p:sp>
      <p:pic>
        <p:nvPicPr>
          <p:cNvPr id="8195" name="Picture 3" descr="https://ds05.infourok.ru/uploads/ex/0941/00068568-3f3bdf8f/img1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20000"/>
          </a:blip>
          <a:srcRect/>
          <a:stretch>
            <a:fillRect/>
          </a:stretch>
        </p:blipFill>
        <p:spPr bwMode="auto">
          <a:xfrm>
            <a:off x="395536" y="2996952"/>
            <a:ext cx="5832648" cy="3208356"/>
          </a:xfrm>
          <a:prstGeom prst="roundRect">
            <a:avLst/>
          </a:prstGeom>
          <a:noFill/>
          <a:ln w="19050">
            <a:noFill/>
          </a:ln>
        </p:spPr>
      </p:pic>
    </p:spTree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esktop\финансы\financial-plan-powerpoint-templates-economy-ppt-background-template-bl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7\Desktop\финансы\88a6ac1f4dd401af55c0227a1a3e21076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1558515" cy="1318270"/>
          </a:xfrm>
          <a:prstGeom prst="rect">
            <a:avLst/>
          </a:prstGeom>
          <a:noFill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979712" y="260648"/>
            <a:ext cx="666023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Но было не очень удобно было рубить длинные рубли.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Segoe Print" pitchFamily="2" charset="0"/>
                <a:ea typeface="Times New Roman" pitchFamily="18" charset="0"/>
                <a:cs typeface="Arial" pitchFamily="34" charset="0"/>
              </a:rPr>
              <a:t>Более удобными деньгами оказались металлические монеты. Монеты были разные по стоимости: из меди  дешевле, из серебра дороже, а из золота самые дорогие. Но у металлических денег тоже был недостаток: они были очень тяжелые и занимали много места.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/>
              <a:latin typeface="Segoe Print" pitchFamily="2" charset="0"/>
              <a:cs typeface="Arial" pitchFamily="34" charset="0"/>
            </a:endParaRPr>
          </a:p>
        </p:txBody>
      </p:sp>
      <p:pic>
        <p:nvPicPr>
          <p:cNvPr id="7171" name="Picture 3" descr="https://cdn.monetnik.ru/storage/market-lot/73/27/165173/546335_mainViewOtherLot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>
            <a:off x="3347864" y="3429000"/>
            <a:ext cx="2520280" cy="2930558"/>
          </a:xfrm>
          <a:prstGeom prst="rect">
            <a:avLst/>
          </a:prstGeom>
          <a:noFill/>
        </p:spPr>
      </p:pic>
      <p:pic>
        <p:nvPicPr>
          <p:cNvPr id="7175" name="Picture 7" descr="https://i1.wp.com/goznak.ru/images/content/history/4_2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>
            <a:off x="251520" y="3356992"/>
            <a:ext cx="3024336" cy="3024336"/>
          </a:xfrm>
          <a:prstGeom prst="rect">
            <a:avLst/>
          </a:prstGeom>
          <a:noFill/>
        </p:spPr>
      </p:pic>
      <p:pic>
        <p:nvPicPr>
          <p:cNvPr id="7176" name="Picture 8" descr="C:\Users\W7\Desktop\7c8fe5edded02af74976780f7e068e4d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>
            <a:off x="6228184" y="3573016"/>
            <a:ext cx="2520863" cy="2592288"/>
          </a:xfrm>
          <a:prstGeom prst="rect">
            <a:avLst/>
          </a:prstGeom>
          <a:noFill/>
        </p:spPr>
      </p:pic>
      <p:sp>
        <p:nvSpPr>
          <p:cNvPr id="24" name="Стрелка углом 23"/>
          <p:cNvSpPr/>
          <p:nvPr/>
        </p:nvSpPr>
        <p:spPr>
          <a:xfrm>
            <a:off x="1475656" y="332656"/>
            <a:ext cx="504056" cy="2664296"/>
          </a:xfrm>
          <a:prstGeom prst="bentArrow">
            <a:avLst/>
          </a:prstGeom>
          <a:solidFill>
            <a:srgbClr val="E7E200"/>
          </a:solidFill>
          <a:ln>
            <a:solidFill>
              <a:srgbClr val="D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Стрелка углом 25"/>
          <p:cNvSpPr/>
          <p:nvPr/>
        </p:nvSpPr>
        <p:spPr>
          <a:xfrm rot="10800000">
            <a:off x="8172400" y="404664"/>
            <a:ext cx="504056" cy="2664296"/>
          </a:xfrm>
          <a:prstGeom prst="bentArrow">
            <a:avLst/>
          </a:prstGeom>
          <a:solidFill>
            <a:srgbClr val="E7E200"/>
          </a:solidFill>
          <a:ln>
            <a:solidFill>
              <a:srgbClr val="D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Презентация Деньги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Деньги</Template>
  <TotalTime>0</TotalTime>
  <Words>539</Words>
  <Application>Microsoft Office PowerPoint</Application>
  <PresentationFormat>Экран (4:3)</PresentationFormat>
  <Paragraphs>87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Презентация Деньги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W7</dc:creator>
  <cp:lastModifiedBy>W7</cp:lastModifiedBy>
  <cp:revision>1</cp:revision>
  <dcterms:created xsi:type="dcterms:W3CDTF">2020-12-05T02:26:54Z</dcterms:created>
  <dcterms:modified xsi:type="dcterms:W3CDTF">2020-12-05T02:27:23Z</dcterms:modified>
</cp:coreProperties>
</file>