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E7E200"/>
    <a:srgbClr val="33CC33"/>
    <a:srgbClr val="FFFF00"/>
    <a:srgbClr val="D60000"/>
    <a:srgbClr val="0066FF"/>
    <a:srgbClr val="008000"/>
    <a:srgbClr val="C8A200"/>
    <a:srgbClr val="FF66FF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BCBF-4696-460E-845A-50050C1AA732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2AEF-65B9-4359-A6AE-C846D90FC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7\Desktop\финансы\27e230f83e75be2a076f5e9cf7b25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96381" y="260648"/>
            <a:ext cx="8345233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3175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itchFamily="18" charset="0"/>
              </a:rPr>
              <a:t>Муниципальное </a:t>
            </a:r>
            <a:r>
              <a:rPr lang="ru-RU" b="1" dirty="0" smtClean="0">
                <a:ln w="3175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itchFamily="18" charset="0"/>
              </a:rPr>
              <a:t>автономное дошкольное образовательное учреждение</a:t>
            </a:r>
          </a:p>
          <a:p>
            <a:pPr algn="ctr"/>
            <a:r>
              <a:rPr lang="ru-RU" b="1" cap="none" spc="0" dirty="0" smtClean="0">
                <a:ln w="3175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itchFamily="18" charset="0"/>
              </a:rPr>
              <a:t>«Детский сад № 92»</a:t>
            </a:r>
            <a:endParaRPr lang="ru-RU" b="1" cap="none" spc="0" dirty="0">
              <a:ln w="3175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84784"/>
            <a:ext cx="82269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3175">
                  <a:solidFill>
                    <a:srgbClr val="A50021"/>
                  </a:solidFill>
                </a:ln>
                <a:solidFill>
                  <a:srgbClr val="D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Segoe Print" pitchFamily="2" charset="0"/>
              </a:rPr>
              <a:t>«Откуда деньги появились?»</a:t>
            </a:r>
            <a:endParaRPr lang="ru-RU" sz="4000" b="1" cap="none" spc="50" dirty="0">
              <a:ln w="3175">
                <a:solidFill>
                  <a:srgbClr val="A50021"/>
                </a:solidFill>
              </a:ln>
              <a:solidFill>
                <a:srgbClr val="D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731" y="2276872"/>
            <a:ext cx="54329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(НОД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для детей старшей группы)</a:t>
            </a:r>
            <a:endParaRPr lang="ru-RU" sz="2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52044" y="5013176"/>
            <a:ext cx="4166940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525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Автор: </a:t>
            </a:r>
            <a:r>
              <a:rPr lang="ru-RU" b="1" cap="none" spc="0" dirty="0" err="1" smtClean="0">
                <a:ln w="9525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Симанова</a:t>
            </a:r>
            <a:r>
              <a:rPr lang="ru-RU" b="1" cap="none" spc="0" dirty="0" smtClean="0">
                <a:ln w="9525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 Т.Н., воспитатель</a:t>
            </a:r>
          </a:p>
          <a:p>
            <a:pPr algn="ctr"/>
            <a:r>
              <a:rPr lang="ru-RU" b="1" dirty="0" smtClean="0">
                <a:ln w="9525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    высшей кв. категории</a:t>
            </a:r>
            <a:endParaRPr lang="ru-RU" b="1" cap="none" spc="0" dirty="0">
              <a:ln w="9525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59245" y="6309320"/>
            <a:ext cx="1739247" cy="340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Березники, 2020г.</a:t>
            </a:r>
            <a:endParaRPr lang="ru-RU" sz="1400" b="1" cap="none" spc="0" dirty="0">
              <a:ln w="12700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4" name="Picture 5" descr="https://images.ru.prom.st/634274715_w640_h640_moneta-boris-goduno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79512" y="2741756"/>
            <a:ext cx="4536504" cy="3927604"/>
          </a:xfrm>
          <a:prstGeom prst="round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339752" y="188640"/>
            <a:ext cx="6336704" cy="2808312"/>
          </a:xfrm>
          <a:prstGeom prst="cloudCallout">
            <a:avLst>
              <a:gd name="adj1" fmla="val -31946"/>
              <a:gd name="adj2" fmla="val 46954"/>
            </a:avLst>
          </a:prstGeom>
          <a:ln w="19050">
            <a:solidFill>
              <a:srgbClr val="D6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n>
                  <a:solidFill>
                    <a:srgbClr val="D60000"/>
                  </a:solidFill>
                </a:ln>
                <a:solidFill>
                  <a:srgbClr val="A50021"/>
                </a:solidFill>
                <a:latin typeface="Segoe Print" pitchFamily="2" charset="0"/>
              </a:rPr>
              <a:t>          Главной монетой в древней Руси стала монета с изображением всадника с копьем - и она называлась копейка</a:t>
            </a:r>
            <a:endParaRPr lang="ru-RU" sz="2400" b="1" dirty="0">
              <a:ln>
                <a:solidFill>
                  <a:srgbClr val="D60000"/>
                </a:solidFill>
              </a:ln>
              <a:solidFill>
                <a:srgbClr val="A5002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1026" name="Picture 2" descr="C:\Users\W7\Desktop\786807_b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88640"/>
            <a:ext cx="2598750" cy="2520000"/>
          </a:xfrm>
          <a:prstGeom prst="rect">
            <a:avLst/>
          </a:prstGeom>
          <a:noFill/>
        </p:spPr>
      </p:pic>
      <p:pic>
        <p:nvPicPr>
          <p:cNvPr id="1027" name="Picture 3" descr="C:\Users\W7\Desktop\b5932c53c17cfaf2122632160491739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9544" y="0"/>
            <a:ext cx="2924944" cy="29249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44208" y="2708920"/>
            <a:ext cx="256192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грош – две копейки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1028" name="Picture 4" descr="C:\Users\W7\Desktop\1c_00000011573-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156176" y="3284983"/>
            <a:ext cx="2520280" cy="24708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31633" y="5877272"/>
            <a:ext cx="331236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гривенник- десять копеек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1029" name="Picture 5" descr="C:\Users\W7\Desktop\281872_bi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620688"/>
            <a:ext cx="2481231" cy="2520000"/>
          </a:xfrm>
          <a:prstGeom prst="rect">
            <a:avLst/>
          </a:prstGeom>
          <a:noFill/>
        </p:spPr>
      </p:pic>
      <p:pic>
        <p:nvPicPr>
          <p:cNvPr id="1031" name="Picture 7" descr="https://www.arhivmonet.ru/images/photos/4e/4e74897ddc5bd400447b0ef32e35361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467544" y="3284984"/>
            <a:ext cx="2530908" cy="2520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5877272"/>
            <a:ext cx="281519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алтын- три копейки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3212976"/>
            <a:ext cx="394851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Полушка - четверть копейки 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708921"/>
            <a:ext cx="280831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Полкопейки – деньга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563888" y="3933056"/>
            <a:ext cx="2088232" cy="1944216"/>
          </a:xfrm>
          <a:prstGeom prst="flowChartConnector">
            <a:avLst/>
          </a:prstGeom>
          <a:ln w="28575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  <a:cs typeface="Arial" charset="0"/>
              </a:rPr>
              <a:t>  Эти мелкие деньги прятали за щеку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32240" y="2060848"/>
            <a:ext cx="21957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Курица - копейку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pic>
        <p:nvPicPr>
          <p:cNvPr id="24583" name="Picture 7" descr="https://thumbs.gfycat.com/BitterSecondaryHorse-max-1m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3203848" cy="32038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3568" y="3140968"/>
            <a:ext cx="25922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Теленок стоил рубль 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24584" name="Picture 8" descr="C:\Users\W7\Desktop\depositphotos_52769513-stock-photo-cucumbers-in-sac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32656"/>
            <a:ext cx="2088232" cy="18190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635896" y="2420888"/>
            <a:ext cx="2880320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мешок огурцов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копейку 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24586" name="Picture 10" descr="https://img.uslugio.com/img/f3/82/f38217a8c6de1c6a9ea591acdc2c30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645024"/>
            <a:ext cx="2289900" cy="228066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9512" y="6093296"/>
            <a:ext cx="3168352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prstTxWarp prst="textChevronInverted">
              <a:avLst>
                <a:gd name="adj" fmla="val 75000"/>
              </a:avLst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плотник получал в день </a:t>
            </a:r>
          </a:p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одну копейку 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24588" name="Picture 12" descr="https://avatars.mds.yandex.net/get-pdb/1517245/8b681ad1-a9f8-422b-8fa6-533697c2054e/s1200?webp=fals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7778" r="4722"/>
          <a:stretch>
            <a:fillRect/>
          </a:stretch>
        </p:blipFill>
        <p:spPr bwMode="auto">
          <a:xfrm>
            <a:off x="5148064" y="2852936"/>
            <a:ext cx="3240360" cy="277744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932040" y="5661248"/>
            <a:ext cx="37444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за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3 копейки можно было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  купить 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крестьянскую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избу </a:t>
            </a:r>
            <a:endParaRPr lang="ru-RU" dirty="0"/>
          </a:p>
        </p:txBody>
      </p:sp>
      <p:pic>
        <p:nvPicPr>
          <p:cNvPr id="9218" name="Picture 2" descr="https://www.gambarunik.id/wp-content/uploads/2019/06/Berbagai-Gambar-Foto-Lucu-Ayam-Bergerak-Untuk-Perang-Gambar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88640"/>
            <a:ext cx="2403088" cy="2160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187624" y="2924944"/>
            <a:ext cx="4572000" cy="14357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В России бумажные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 деньги появились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 в 1769 г при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Екатерине </a:t>
            </a:r>
            <a:r>
              <a:rPr lang="en-US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II.</a:t>
            </a:r>
            <a:endParaRPr lang="ru-RU" b="1" dirty="0" smtClean="0">
              <a:solidFill>
                <a:srgbClr val="A50021"/>
              </a:solidFill>
              <a:latin typeface="Segoe Print" pitchFamily="2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Их называли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  <a:cs typeface="Arial" charset="0"/>
              </a:rPr>
              <a:t> «ассигнации»</a:t>
            </a:r>
          </a:p>
        </p:txBody>
      </p:sp>
      <p:pic>
        <p:nvPicPr>
          <p:cNvPr id="32770" name="Picture 2" descr="https://rbsmi.ru/upload/iblock/287/287a2ed4923ac9d6e6e4b3e01040503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275856" y="260648"/>
            <a:ext cx="5657261" cy="2635661"/>
          </a:xfrm>
          <a:prstGeom prst="rect">
            <a:avLst/>
          </a:prstGeom>
          <a:noFill/>
        </p:spPr>
      </p:pic>
      <p:pic>
        <p:nvPicPr>
          <p:cNvPr id="32772" name="Picture 4" descr="http://press-me.info/wp-content/uploads/2018/12/29_dec_FB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8640" t="2160" r="8201" b="2801"/>
          <a:stretch>
            <a:fillRect/>
          </a:stretch>
        </p:blipFill>
        <p:spPr bwMode="auto">
          <a:xfrm>
            <a:off x="3491880" y="3356992"/>
            <a:ext cx="5184576" cy="2962615"/>
          </a:xfrm>
          <a:prstGeom prst="rect">
            <a:avLst/>
          </a:prstGeom>
          <a:noFill/>
        </p:spPr>
      </p:pic>
      <p:sp>
        <p:nvSpPr>
          <p:cNvPr id="16" name="Половина рамки 15"/>
          <p:cNvSpPr/>
          <p:nvPr/>
        </p:nvSpPr>
        <p:spPr>
          <a:xfrm rot="18901765">
            <a:off x="914303" y="1722315"/>
            <a:ext cx="3715214" cy="3413369"/>
          </a:xfrm>
          <a:prstGeom prst="halfFrame">
            <a:avLst>
              <a:gd name="adj1" fmla="val 8007"/>
              <a:gd name="adj2" fmla="val 8496"/>
            </a:avLst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31746" name="Picture 2" descr="http://numizmat-online.com/wp-content/uploads/2016/07/banknoti-tsarskoi-rossii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7544" y="2564904"/>
            <a:ext cx="5442487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E7E2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347864" y="332656"/>
            <a:ext cx="5472608" cy="1728192"/>
          </a:xfrm>
          <a:prstGeom prst="wedgeRoundRectCallout">
            <a:avLst>
              <a:gd name="adj1" fmla="val -45200"/>
              <a:gd name="adj2" fmla="val 7131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Самые первые российские ассигнации хозяйственная Екатерина приказала изготовить из старых дворцовых скатертей и салфеток</a:t>
            </a:r>
            <a:endParaRPr lang="ru-RU" sz="2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5" name="Багетная рамка 4"/>
          <p:cNvSpPr/>
          <p:nvPr/>
        </p:nvSpPr>
        <p:spPr>
          <a:xfrm>
            <a:off x="2411760" y="260648"/>
            <a:ext cx="5688632" cy="864096"/>
          </a:xfrm>
          <a:prstGeom prst="bevel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04664"/>
            <a:ext cx="5323511" cy="6480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Современные деньги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4076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  <a:latin typeface="Segoe Print" pitchFamily="2" charset="0"/>
              </a:rPr>
              <a:t>Сегодня деньги существуют у нас в двух видах: бумажные деньги и металлические монеты. Каждая страна имеет свои деньги - т.е. свою денежную единицу.</a:t>
            </a:r>
            <a:endParaRPr lang="ru-RU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W7\Desktop\img28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79512" y="2420888"/>
            <a:ext cx="2707856" cy="388205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20888"/>
            <a:ext cx="2846313" cy="386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5" y="2452499"/>
            <a:ext cx="3024336" cy="13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789040"/>
            <a:ext cx="3024336" cy="26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979712" y="1196752"/>
            <a:ext cx="568969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Багетная рамка 4"/>
          <p:cNvSpPr/>
          <p:nvPr/>
        </p:nvSpPr>
        <p:spPr>
          <a:xfrm>
            <a:off x="1979712" y="260648"/>
            <a:ext cx="5688632" cy="864096"/>
          </a:xfrm>
          <a:prstGeom prst="bevel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Современные деньги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1403648" y="1268760"/>
            <a:ext cx="504056" cy="5400600"/>
          </a:xfrm>
          <a:prstGeom prst="halfFrame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0800000">
            <a:off x="7596336" y="1196752"/>
            <a:ext cx="504056" cy="5400600"/>
          </a:xfrm>
          <a:prstGeom prst="halfFrame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4" name="Багетная рамка 3"/>
          <p:cNvSpPr/>
          <p:nvPr/>
        </p:nvSpPr>
        <p:spPr>
          <a:xfrm>
            <a:off x="1979712" y="260648"/>
            <a:ext cx="5688632" cy="864096"/>
          </a:xfrm>
          <a:prstGeom prst="bevel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Электронные деньги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79712" y="1130261"/>
            <a:ext cx="71642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впервые появились в 70-х годах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XX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века.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Пластиковая карточка представляет собой пластину стандартных размеров , изготовленную из специальной, устойчивой к механическим и термическим воздействиям, пластмассы.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11560" y="764704"/>
            <a:ext cx="1368152" cy="1152128"/>
          </a:xfrm>
          <a:prstGeom prst="curvedRight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51520" y="3284984"/>
            <a:ext cx="4422274" cy="2852489"/>
          </a:xfrm>
          <a:prstGeom prst="roundRect">
            <a:avLst/>
          </a:prstGeom>
          <a:solidFill>
            <a:srgbClr val="FFFFFF"/>
          </a:solidFill>
          <a:ln w="76200" cap="sq">
            <a:solidFill>
              <a:srgbClr val="A5002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80928"/>
            <a:ext cx="4210412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5002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971600" y="1988840"/>
            <a:ext cx="3240360" cy="46085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5" name="Прямоугольная выноска 4"/>
          <p:cNvSpPr/>
          <p:nvPr/>
        </p:nvSpPr>
        <p:spPr>
          <a:xfrm>
            <a:off x="971600" y="332656"/>
            <a:ext cx="3960440" cy="1080120"/>
          </a:xfrm>
          <a:prstGeom prst="wedgeRectCallout">
            <a:avLst>
              <a:gd name="adj1" fmla="val -47906"/>
              <a:gd name="adj2" fmla="val 74258"/>
            </a:avLst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3175">
                  <a:solidFill>
                    <a:srgbClr val="C00000"/>
                  </a:solidFill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Для чего нужны деньги в наши дни?</a:t>
            </a:r>
            <a:endParaRPr lang="ru-RU" sz="2800" b="1" dirty="0">
              <a:ln w="3175">
                <a:solidFill>
                  <a:srgbClr val="C00000"/>
                </a:solidFill>
              </a:ln>
              <a:solidFill>
                <a:srgbClr val="A5002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44824"/>
            <a:ext cx="3816424" cy="1938992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latin typeface="Segoe Print" pitchFamily="2" charset="0"/>
              </a:rPr>
              <a:t> </a:t>
            </a:r>
            <a:r>
              <a:rPr lang="ru-RU" sz="2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latin typeface="Segoe Print" pitchFamily="2" charset="0"/>
              </a:rPr>
              <a:t>С помощью денег измеряется   стоимость всех товаров</a:t>
            </a:r>
          </a:p>
          <a:p>
            <a:r>
              <a:rPr lang="ru-RU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latin typeface="Segoe Print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latin typeface="Segoe Print" pitchFamily="2" charset="0"/>
              </a:rPr>
              <a:t>Деньги облегчают обмен товарами</a:t>
            </a:r>
            <a:endParaRPr lang="ru-RU" sz="20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A50021"/>
              </a:solidFill>
              <a:latin typeface="Segoe Print" pitchFamily="2" charset="0"/>
            </a:endParaRPr>
          </a:p>
        </p:txBody>
      </p:sp>
      <p:pic>
        <p:nvPicPr>
          <p:cNvPr id="4098" name="Picture 2" descr="https://thumbs.dreamstime.com/b/%D1%80%D0%B0%D0%B7%D0%BB%D0%B8%D1%87%D0%BD%D1%8B%D0%B5-%D0%BF%D0%BB%D0%BE%D1%81%D0%BA%D0%B8%D0%B5-%D0%BB%D1%8E%D0%B4%D0%B8-%D0%BD%D0%B0-%D0%BF%D1%80%D0%BE%D0%B4%D1%83%D0%BA%D1%82%D0%B0%D1%85-%D1%81%D1%83%D0%BF%D0%B5%D1%80%D0%BC%D0%B0%D1%80%D0%BA%D0%B5%D1%82%D0%B0-%D0%BF%D0%BE%D0%BA%D1%83%D0%BF%D0%B0%D1%8F-%D0%BA%D0%B0%D1%81%D1%81%D0%B5-%D1%81-11207238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10000"/>
          </a:blip>
          <a:srcRect l="5670" t="17640" r="4556" b="16841"/>
          <a:stretch>
            <a:fillRect/>
          </a:stretch>
        </p:blipFill>
        <p:spPr bwMode="auto">
          <a:xfrm>
            <a:off x="467544" y="4221088"/>
            <a:ext cx="4104456" cy="1872208"/>
          </a:xfrm>
          <a:prstGeom prst="rect">
            <a:avLst/>
          </a:prstGeom>
          <a:noFill/>
        </p:spPr>
      </p:pic>
      <p:sp>
        <p:nvSpPr>
          <p:cNvPr id="12" name="Прямоугольная выноска 11"/>
          <p:cNvSpPr/>
          <p:nvPr/>
        </p:nvSpPr>
        <p:spPr>
          <a:xfrm>
            <a:off x="5076056" y="332656"/>
            <a:ext cx="3888432" cy="1008112"/>
          </a:xfrm>
          <a:prstGeom prst="wedgeRectCallout">
            <a:avLst>
              <a:gd name="adj1" fmla="val -46698"/>
              <a:gd name="adj2" fmla="val 83916"/>
            </a:avLst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404665"/>
            <a:ext cx="38843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Пословицы и поговорки</a:t>
            </a:r>
          </a:p>
          <a:p>
            <a:r>
              <a:rPr lang="ru-RU" sz="2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        о деньгах</a:t>
            </a:r>
            <a:endParaRPr lang="ru-RU" sz="2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A5002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148064" y="1844824"/>
            <a:ext cx="3240360" cy="286232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Деньги  -хороший слуга, но плохой хозяин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На деньги ума не купишь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Не имей сто рублей,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а имей сто друзей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Не хвались серебром,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а хвались добром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Не в деньгах счастье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cs typeface="Arial" pitchFamily="34" charset="0"/>
              </a:rPr>
              <a:t> Денег куры не клюют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cs typeface="Arial" pitchFamily="34" charset="0"/>
              </a:rPr>
              <a:t> </a:t>
            </a:r>
          </a:p>
        </p:txBody>
      </p:sp>
      <p:pic>
        <p:nvPicPr>
          <p:cNvPr id="4101" name="Picture 5" descr="https://golden-mask.com.ru/uploads/5d95bf8185e9d23c423ac0a5%5b1%5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868144" y="4869160"/>
            <a:ext cx="1800200" cy="18424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40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051720" y="332656"/>
            <a:ext cx="4752528" cy="864096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A50021"/>
                </a:solidFill>
                <a:latin typeface="Constantia" pitchFamily="18" charset="0"/>
              </a:rPr>
              <a:t>ВЫВОДЫ</a:t>
            </a:r>
            <a:endParaRPr lang="ru-RU" sz="3600" b="1" dirty="0">
              <a:solidFill>
                <a:srgbClr val="A50021"/>
              </a:solidFill>
              <a:latin typeface="Constantia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95736" y="1412776"/>
            <a:ext cx="4464496" cy="4896544"/>
          </a:xfrm>
          <a:prstGeom prst="foldedCorner">
            <a:avLst/>
          </a:prstGeom>
          <a:solidFill>
            <a:srgbClr val="E7E2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2000" b="1" dirty="0" smtClean="0">
              <a:solidFill>
                <a:srgbClr val="A50021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</a:rPr>
              <a:t> первые деньги появились очень давно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</a:rPr>
              <a:t> с развитием торговли изменялись и  совершенствовались деньги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</a:rPr>
              <a:t> у каждой страны своя история появления денег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</a:rPr>
              <a:t> изучать историю денежных единиц – интересное занятие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</a:rPr>
              <a:t> нужно разумно тратить свои деньги</a:t>
            </a:r>
            <a:endParaRPr lang="ru-RU" sz="2000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pic>
        <p:nvPicPr>
          <p:cNvPr id="3075" name="Picture 3" descr="https://img3.stockfresh.com/files/a/anatolym/m/72/3189725_stock-photo-3d-small-people---saving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11340" t="9601" r="8021" b="12280"/>
          <a:stretch>
            <a:fillRect/>
          </a:stretch>
        </p:blipFill>
        <p:spPr bwMode="auto">
          <a:xfrm>
            <a:off x="251520" y="4725144"/>
            <a:ext cx="1656184" cy="16044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979712" y="404664"/>
            <a:ext cx="5832648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Что такое деньги?</a:t>
            </a:r>
            <a:endParaRPr lang="ru-RU" sz="4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812418">
            <a:off x="1331640" y="1700808"/>
            <a:ext cx="54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C8A2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sz="5400" b="1" cap="none" spc="0" dirty="0">
              <a:ln w="12700">
                <a:solidFill>
                  <a:srgbClr val="C8A2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254297">
            <a:off x="971600" y="4293096"/>
            <a:ext cx="54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54845">
            <a:off x="4125296" y="4972203"/>
            <a:ext cx="54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59593">
            <a:off x="7723652" y="3849273"/>
            <a:ext cx="54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66FF"/>
                  </a:solidFill>
                  <a:prstDash val="solid"/>
                </a:ln>
                <a:solidFill>
                  <a:srgbClr val="D6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sz="5400" b="1" cap="none" spc="0" dirty="0">
              <a:ln w="12700">
                <a:solidFill>
                  <a:srgbClr val="FF66FF"/>
                </a:solidFill>
                <a:prstDash val="solid"/>
              </a:ln>
              <a:solidFill>
                <a:srgbClr val="D6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241790">
            <a:off x="7524328" y="1844824"/>
            <a:ext cx="540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66FF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ru-RU" sz="5400" b="1" cap="none" spc="0" dirty="0">
              <a:ln w="12700">
                <a:solidFill>
                  <a:srgbClr val="FF66FF"/>
                </a:solidFill>
                <a:prstDash val="solid"/>
              </a:ln>
              <a:solidFill>
                <a:srgbClr val="99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348880"/>
            <a:ext cx="561243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D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Деньги – особый товар,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D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который можно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D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обменять</a:t>
            </a:r>
            <a:r>
              <a:rPr lang="ru-RU" sz="3200" b="1" dirty="0" smtClean="0">
                <a:ln w="11430"/>
                <a:solidFill>
                  <a:srgbClr val="D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на любые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D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другие товары и услуги</a:t>
            </a:r>
            <a:endParaRPr lang="ru-RU" sz="3200" b="1" cap="none" spc="0" dirty="0">
              <a:ln w="11430"/>
              <a:solidFill>
                <a:srgbClr val="D6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6" name="Багетная рамка 5"/>
          <p:cNvSpPr/>
          <p:nvPr/>
        </p:nvSpPr>
        <p:spPr>
          <a:xfrm>
            <a:off x="1979712" y="260648"/>
            <a:ext cx="5328592" cy="6264696"/>
          </a:xfrm>
          <a:prstGeom prst="bevel">
            <a:avLst>
              <a:gd name="adj" fmla="val 3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692696"/>
            <a:ext cx="4572000" cy="53553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Деньги</a:t>
            </a:r>
            <a:endParaRPr lang="ru-RU" b="1" dirty="0" smtClean="0">
              <a:solidFill>
                <a:schemeClr val="bg1"/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За годом год, за веком век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Живёт с деньгами человек.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Меняются люди, дома, города,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Одежда и обувь, машины, еда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Меняться всему наше время велит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И, денег, конечно, меняется вид!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От круглых монеток, от мятых рублей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Избавиться люди мечтают скорей!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На смену из пластика карты приходят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Уже с телефона расчёт производят!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А что будет дальше?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Давайте мечтать!</a:t>
            </a:r>
            <a:b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Давайте придумывать и воплощать!</a:t>
            </a:r>
            <a:endParaRPr lang="ru-RU" b="1" dirty="0" smtClean="0">
              <a:solidFill>
                <a:schemeClr val="bg1"/>
              </a:solidFill>
              <a:latin typeface="Segoe Print" pitchFamily="2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Л. Шмакова</a:t>
            </a:r>
            <a:endParaRPr lang="ru-RU" b="1" dirty="0" smtClean="0">
              <a:solidFill>
                <a:schemeClr val="bg1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725144"/>
            <a:ext cx="781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6537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Спасибо за внимание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907704" y="188640"/>
            <a:ext cx="6048672" cy="273630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В 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глубокой древности люди не </a:t>
            </a:r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  </a:t>
            </a: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 знали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, что такое деньги. </a:t>
            </a:r>
            <a:endParaRPr lang="ru-RU" sz="2400" b="1" dirty="0" smtClean="0">
              <a:solidFill>
                <a:srgbClr val="A50021"/>
              </a:solidFill>
              <a:latin typeface="Segoe Print" pitchFamily="2" charset="0"/>
            </a:endParaRPr>
          </a:p>
          <a:p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Они добывали 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пищу вместе </a:t>
            </a:r>
            <a:endParaRPr lang="ru-RU" sz="2400" b="1" dirty="0" smtClean="0">
              <a:solidFill>
                <a:srgbClr val="A50021"/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 и 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делили её между собой</a:t>
            </a:r>
          </a:p>
        </p:txBody>
      </p:sp>
      <p:pic>
        <p:nvPicPr>
          <p:cNvPr id="2055" name="Picture 7" descr="https://proza.ru/pics/2018/03/28/21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E6"/>
              </a:clrFrom>
              <a:clrTo>
                <a:srgbClr val="FFFDE6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4923862" y="2996952"/>
            <a:ext cx="4220138" cy="2808312"/>
          </a:xfrm>
          <a:prstGeom prst="rect">
            <a:avLst/>
          </a:prstGeom>
          <a:noFill/>
        </p:spPr>
      </p:pic>
      <p:pic>
        <p:nvPicPr>
          <p:cNvPr id="2053" name="Picture 5" descr="https://thumbs.dreamstime.com/t/mammoth-neanderthal-man-primitive-person-spear-hunting-tusks-cartoon-drawing-6127384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9FB"/>
              </a:clrFrom>
              <a:clrTo>
                <a:srgbClr val="F1F9FB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4139952" y="2852936"/>
            <a:ext cx="4625314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48907 0.026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915816" y="404664"/>
            <a:ext cx="6085184" cy="2592288"/>
          </a:xfrm>
          <a:prstGeom prst="horizontalScroll">
            <a:avLst>
              <a:gd name="adj" fmla="val 70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Затем люди стали обмениваться различными предметами. </a:t>
            </a:r>
            <a:endParaRPr lang="ru-RU" sz="2400" b="1" dirty="0" smtClean="0">
              <a:solidFill>
                <a:srgbClr val="A50021"/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Гончары 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меняли горшки, кузнецы – топоры, земледельцы – зерно, скотоводы – овец, шерсть, кожу</a:t>
            </a:r>
          </a:p>
        </p:txBody>
      </p:sp>
      <p:pic>
        <p:nvPicPr>
          <p:cNvPr id="11266" name="Picture 2" descr="https://img-fotki.yandex.ru/get/6111/19411616.242/0_a2467_e0c69e1_L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176" t="2635" r="4253" b="5133"/>
          <a:stretch>
            <a:fillRect/>
          </a:stretch>
        </p:blipFill>
        <p:spPr bwMode="auto">
          <a:xfrm>
            <a:off x="395536" y="4293096"/>
            <a:ext cx="2376264" cy="2376264"/>
          </a:xfrm>
          <a:prstGeom prst="roundRect">
            <a:avLst/>
          </a:prstGeom>
          <a:noFill/>
          <a:ln w="19050">
            <a:solidFill>
              <a:srgbClr val="A50021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2596767" cy="5788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Товарообмен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268" name="Picture 4" descr="https://rusknife.com/uploads/post-1779-0-40574400-1449507339_thumb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11401"/>
          <a:stretch>
            <a:fillRect/>
          </a:stretch>
        </p:blipFill>
        <p:spPr bwMode="auto">
          <a:xfrm>
            <a:off x="3707904" y="4797152"/>
            <a:ext cx="2490614" cy="1872208"/>
          </a:xfrm>
          <a:prstGeom prst="roundRect">
            <a:avLst/>
          </a:prstGeom>
          <a:noFill/>
          <a:ln w="19050">
            <a:solidFill>
              <a:srgbClr val="A50021"/>
            </a:solidFill>
          </a:ln>
        </p:spPr>
      </p:pic>
      <p:pic>
        <p:nvPicPr>
          <p:cNvPr id="11270" name="Picture 6" descr="https://www.wordsoftruth.net/qualifiedelders_files/shepherdtendingprotectflock2019-2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l="3733" t="9333" r="2935" b="6668"/>
          <a:stretch>
            <a:fillRect/>
          </a:stretch>
        </p:blipFill>
        <p:spPr bwMode="auto">
          <a:xfrm>
            <a:off x="3059832" y="2924944"/>
            <a:ext cx="3600400" cy="1944216"/>
          </a:xfrm>
          <a:prstGeom prst="roundRect">
            <a:avLst/>
          </a:prstGeom>
          <a:noFill/>
          <a:ln w="19050">
            <a:solidFill>
              <a:srgbClr val="A50021"/>
            </a:solidFill>
          </a:ln>
        </p:spPr>
      </p:pic>
      <p:pic>
        <p:nvPicPr>
          <p:cNvPr id="11272" name="Picture 8" descr="https://runningironreport.com/wp-content/uploads/2017/11/tmp368815339628134401-108x150.jp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04248" y="2924944"/>
            <a:ext cx="2125676" cy="2952328"/>
          </a:xfrm>
          <a:prstGeom prst="roundRect">
            <a:avLst/>
          </a:prstGeom>
          <a:noFill/>
          <a:ln w="19050">
            <a:solidFill>
              <a:srgbClr val="A50021"/>
            </a:solidFill>
          </a:ln>
        </p:spPr>
      </p:pic>
      <p:pic>
        <p:nvPicPr>
          <p:cNvPr id="11274" name="Picture 10" descr="https://netdenegnakino.ru/uploads/pposttc651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467544" y="1988840"/>
            <a:ext cx="2021939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3076" name="Picture 4" descr="http://i.mycdn.me/i?r=AzEPZsRbOZEKgBhR0XGMT1RkmV4VTuzyiJ2WAX1bLE3EmqaKTM5SRkZCeTgDn6uOyic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0713" r="2391" b="8157"/>
          <a:stretch>
            <a:fillRect/>
          </a:stretch>
        </p:blipFill>
        <p:spPr bwMode="auto">
          <a:xfrm>
            <a:off x="3491880" y="764704"/>
            <a:ext cx="5256584" cy="3672408"/>
          </a:xfrm>
          <a:prstGeom prst="roundRect">
            <a:avLst/>
          </a:prstGeom>
          <a:noFill/>
          <a:ln w="19050">
            <a:solidFill>
              <a:srgbClr val="A5002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30963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Шло время, люди догадались использовать для постоянного обмена то, что было ценного в качестве своего рода денег. Крупный рогатый скот был одной из самых ранних форм денег. Люди, которые имели много коров, считались очень богатыми</a:t>
            </a:r>
            <a:endParaRPr lang="ru-RU" sz="2000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179512" y="1340768"/>
            <a:ext cx="3240360" cy="576064"/>
          </a:xfrm>
          <a:prstGeom prst="halfFram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0800000">
            <a:off x="179512" y="5805264"/>
            <a:ext cx="3240360" cy="576064"/>
          </a:xfrm>
          <a:prstGeom prst="halfFram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pic>
        <p:nvPicPr>
          <p:cNvPr id="10244" name="Picture 4" descr="https://thumbs.dreamstime.com/b/%D0%BC%D0%B5%D1%88%D0%BE%D0%BA-%D1%81-%D0%B7%D0%B5%D1%80%D0%BD%D0%B0%D0%BC%D0%B8-%D0%B8-%D1%83%D1%85%D0%BE-%D0%BF%D1%88%D0%B5%D0%BD%D0%B8%D1%86%D1%8B-%D0%B7%D0%B5%D1%80%D0%BD%D0%BE%D0%BC-%D0%B8%D0%B7%D0%BE%D0%BB%D0%B8%D1%80%D0%BE%D0%B2%D0%B0%D0%BD%D0%BD%D0%BE%D0%B5-%D0%BD%D0%B0-%D0%B1%D0%B5%D0%BB%D0%BE%D0%B9-1447420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6615" t="5371" r="6446" b="1976"/>
          <a:stretch>
            <a:fillRect/>
          </a:stretch>
        </p:blipFill>
        <p:spPr bwMode="auto">
          <a:xfrm>
            <a:off x="4788024" y="404664"/>
            <a:ext cx="4128459" cy="3096344"/>
          </a:xfrm>
          <a:prstGeom prst="roundRect">
            <a:avLst/>
          </a:prstGeom>
          <a:noFill/>
        </p:spPr>
      </p:pic>
      <p:pic>
        <p:nvPicPr>
          <p:cNvPr id="10246" name="Picture 6" descr="http://900igr.net/up/datas/254042/00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60B8E0"/>
              </a:clrFrom>
              <a:clrTo>
                <a:srgbClr val="60B8E0">
                  <a:alpha val="0"/>
                </a:srgbClr>
              </a:clrTo>
            </a:clrChange>
            <a:lum bright="-10000" contrast="10000"/>
          </a:blip>
          <a:srcRect l="11985" t="28408" r="22765"/>
          <a:stretch>
            <a:fillRect/>
          </a:stretch>
        </p:blipFill>
        <p:spPr bwMode="auto">
          <a:xfrm>
            <a:off x="539552" y="3174714"/>
            <a:ext cx="4099928" cy="3373773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188640"/>
            <a:ext cx="3096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Позже зерно и соль стали общей формой денег.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У них было преимущество, потому что их можно было взвесить.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78904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Так можно было </a:t>
            </a: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наглядно определить, </a:t>
            </a: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  <a:cs typeface="Arial" pitchFamily="34" charset="0"/>
              </a:rPr>
              <a:t>кто богаче.</a:t>
            </a:r>
            <a:endParaRPr lang="ru-RU" sz="2400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 rot="18972390">
            <a:off x="4434472" y="2583251"/>
            <a:ext cx="503162" cy="1333117"/>
          </a:xfrm>
          <a:prstGeom prst="upDownArrow">
            <a:avLst/>
          </a:prstGeom>
          <a:solidFill>
            <a:srgbClr val="FFFF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26064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Людям постоянно приходилось думать, какой предмет можно использовать для обмена.  Постепенно люди поняли, что деньги должны быть не  временными, а постоянными. Они не должны портиться при хранении или при переходе из рук в руки.</a:t>
            </a:r>
            <a:endParaRPr lang="ru-RU" sz="2400" b="1" dirty="0">
              <a:solidFill>
                <a:srgbClr val="A50021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97152"/>
            <a:ext cx="3789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И поэтому их стали </a:t>
            </a:r>
            <a:endParaRPr lang="ru-RU" sz="2400" b="1" dirty="0" smtClean="0">
              <a:solidFill>
                <a:srgbClr val="A50021"/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rgbClr val="A50021"/>
                </a:solidFill>
                <a:latin typeface="Segoe Print" pitchFamily="2" charset="0"/>
              </a:rPr>
              <a:t>делать </a:t>
            </a:r>
            <a:r>
              <a:rPr lang="ru-RU" sz="2400" b="1" dirty="0">
                <a:solidFill>
                  <a:srgbClr val="A50021"/>
                </a:solidFill>
                <a:latin typeface="Segoe Print" pitchFamily="2" charset="0"/>
              </a:rPr>
              <a:t>из металла</a:t>
            </a:r>
          </a:p>
        </p:txBody>
      </p:sp>
      <p:pic>
        <p:nvPicPr>
          <p:cNvPr id="9220" name="Picture 4" descr="https://mtdata.ru/u30/photo58BB/20951266423-0/origin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7A7780"/>
              </a:clrFrom>
              <a:clrTo>
                <a:srgbClr val="7A7780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23528" y="1340767"/>
            <a:ext cx="3600400" cy="3312369"/>
          </a:xfrm>
          <a:prstGeom prst="roundRect">
            <a:avLst/>
          </a:prstGeom>
          <a:noFill/>
        </p:spPr>
      </p:pic>
      <p:pic>
        <p:nvPicPr>
          <p:cNvPr id="9224" name="Picture 8" descr="https://sun9-5.userapi.com/c837526/v837526500/1ea0c/fmOouLKphg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4067944" y="4581128"/>
            <a:ext cx="3345602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915816" y="260648"/>
            <a:ext cx="56521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Слово «рубль» произошло от слова "рубить", так как монеты в то время не чеканили. Их попросту рубили, из длинного  куска металла  на маленькие кусочки, которые имели разную величину и вес.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8195" name="Picture 3" descr="https://ds05.infourok.ru/uploads/ex/0941/00068568-3f3bdf8f/img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95536" y="2996952"/>
            <a:ext cx="5832648" cy="3208356"/>
          </a:xfrm>
          <a:prstGeom prst="round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\Desktop\финансы\financial-plan-powerpoint-templates-economy-ppt-background-template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7\Desktop\финансы\88a6ac1f4dd401af55c0227a1a3e2107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1558515" cy="131827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79712" y="260648"/>
            <a:ext cx="66602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Но было не очень удобно было рубить длинные рубли.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Более удобными деньгами оказались металлические монеты. Монеты были разные по стоимости: из меди  дешевле, из серебра дороже, а из золота самые дорогие. Но у металлических денег тоже был недостаток: они были очень тяжелые и занимали много места.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7171" name="Picture 3" descr="https://cdn.monetnik.ru/storage/market-lot/73/27/165173/546335_mainViewOtherLo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347864" y="3429000"/>
            <a:ext cx="2520280" cy="2930558"/>
          </a:xfrm>
          <a:prstGeom prst="rect">
            <a:avLst/>
          </a:prstGeom>
          <a:noFill/>
        </p:spPr>
      </p:pic>
      <p:pic>
        <p:nvPicPr>
          <p:cNvPr id="7175" name="Picture 7" descr="https://i1.wp.com/goznak.ru/images/content/history/4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51520" y="3356992"/>
            <a:ext cx="3024336" cy="3024336"/>
          </a:xfrm>
          <a:prstGeom prst="rect">
            <a:avLst/>
          </a:prstGeom>
          <a:noFill/>
        </p:spPr>
      </p:pic>
      <p:pic>
        <p:nvPicPr>
          <p:cNvPr id="7176" name="Picture 8" descr="C:\Users\W7\Desktop\7c8fe5edded02af74976780f7e068e4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228184" y="3573016"/>
            <a:ext cx="2520863" cy="2592288"/>
          </a:xfrm>
          <a:prstGeom prst="rect">
            <a:avLst/>
          </a:prstGeom>
          <a:noFill/>
        </p:spPr>
      </p:pic>
      <p:sp>
        <p:nvSpPr>
          <p:cNvPr id="24" name="Стрелка углом 23"/>
          <p:cNvSpPr/>
          <p:nvPr/>
        </p:nvSpPr>
        <p:spPr>
          <a:xfrm>
            <a:off x="1475656" y="332656"/>
            <a:ext cx="504056" cy="2664296"/>
          </a:xfrm>
          <a:prstGeom prst="bentArrow">
            <a:avLst/>
          </a:prstGeom>
          <a:solidFill>
            <a:srgbClr val="E7E2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0800000">
            <a:off x="8172400" y="404664"/>
            <a:ext cx="504056" cy="2664296"/>
          </a:xfrm>
          <a:prstGeom prst="bentArrow">
            <a:avLst/>
          </a:prstGeom>
          <a:solidFill>
            <a:srgbClr val="E7E2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Деньг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Деньги</Template>
  <TotalTime>0</TotalTime>
  <Words>539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Деньги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W7</dc:creator>
  <cp:lastModifiedBy>W7</cp:lastModifiedBy>
  <cp:revision>1</cp:revision>
  <dcterms:created xsi:type="dcterms:W3CDTF">2020-12-05T02:26:54Z</dcterms:created>
  <dcterms:modified xsi:type="dcterms:W3CDTF">2020-12-05T02:27:23Z</dcterms:modified>
</cp:coreProperties>
</file>