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5"/>
  </p:notesMasterIdLst>
  <p:sldIdLst>
    <p:sldId id="256" r:id="rId2"/>
    <p:sldId id="258" r:id="rId3"/>
    <p:sldId id="259" r:id="rId4"/>
  </p:sldIdLst>
  <p:sldSz cx="7559675" cy="10691813"/>
  <p:notesSz cx="6858000" cy="9144000"/>
  <p:embeddedFontLst>
    <p:embeddedFont>
      <p:font typeface="Raleway Medium" charset="-52"/>
      <p:regular r:id="rId6"/>
      <p:bold r:id="rId7"/>
      <p:italic r:id="rId8"/>
      <p:boldItalic r:id="rId9"/>
    </p:embeddedFont>
    <p:embeddedFont>
      <p:font typeface="DM Serif Display" charset="0"/>
      <p:regular r:id="rId10"/>
      <p: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2A665A2-E848-4E20-BB91-80F729E4F44B}">
  <a:tblStyle styleId="{52A665A2-E848-4E20-BB91-80F729E4F44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8" d="100"/>
          <a:sy n="48" d="100"/>
        </p:scale>
        <p:origin x="-2256" y="150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44062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1bc263f502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1bc263f502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1bc263f502_0_2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1bc263f502_0_2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645557" y="9328701"/>
            <a:ext cx="4150875" cy="247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12775" y="-1472357"/>
            <a:ext cx="4150875" cy="37399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49475" y="2941200"/>
            <a:ext cx="5661600" cy="38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949325" y="6953400"/>
            <a:ext cx="56616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4387" y="82200"/>
            <a:ext cx="2458593" cy="2185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35350" y="7638300"/>
            <a:ext cx="4603395" cy="38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 l="-3573"/>
          <a:stretch/>
        </p:blipFill>
        <p:spPr>
          <a:xfrm flipH="1">
            <a:off x="6497450" y="1187225"/>
            <a:ext cx="3541325" cy="308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42025" y="8593975"/>
            <a:ext cx="6247525" cy="3723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172600" y="-1896199"/>
            <a:ext cx="4594225" cy="388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1611600" y="5093700"/>
            <a:ext cx="43368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147600" y="3292825"/>
            <a:ext cx="1264800" cy="110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950450" y="6245700"/>
            <a:ext cx="3659100" cy="8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1921425" y="2726100"/>
            <a:ext cx="3717300" cy="523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1580839" y="2825320"/>
            <a:ext cx="4398300" cy="40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subTitle" idx="1"/>
          </p:nvPr>
        </p:nvSpPr>
        <p:spPr>
          <a:xfrm>
            <a:off x="1580818" y="6906926"/>
            <a:ext cx="4398300" cy="9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789544" y="2726353"/>
            <a:ext cx="2902200" cy="5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1"/>
          </p:nvPr>
        </p:nvSpPr>
        <p:spPr>
          <a:xfrm>
            <a:off x="789544" y="3251465"/>
            <a:ext cx="29022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2"/>
          </p:nvPr>
        </p:nvSpPr>
        <p:spPr>
          <a:xfrm>
            <a:off x="3944456" y="4376625"/>
            <a:ext cx="2902200" cy="5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3"/>
          </p:nvPr>
        </p:nvSpPr>
        <p:spPr>
          <a:xfrm>
            <a:off x="3944456" y="4901727"/>
            <a:ext cx="29022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4"/>
          </p:nvPr>
        </p:nvSpPr>
        <p:spPr>
          <a:xfrm>
            <a:off x="789544" y="6029663"/>
            <a:ext cx="2902200" cy="5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5"/>
          </p:nvPr>
        </p:nvSpPr>
        <p:spPr>
          <a:xfrm>
            <a:off x="789544" y="6554775"/>
            <a:ext cx="29022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6"/>
          </p:nvPr>
        </p:nvSpPr>
        <p:spPr>
          <a:xfrm>
            <a:off x="3944456" y="7687591"/>
            <a:ext cx="2902200" cy="5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7"/>
          </p:nvPr>
        </p:nvSpPr>
        <p:spPr>
          <a:xfrm>
            <a:off x="3944456" y="8212701"/>
            <a:ext cx="29022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8" hasCustomPrompt="1"/>
          </p:nvPr>
        </p:nvSpPr>
        <p:spPr>
          <a:xfrm>
            <a:off x="789544" y="2064380"/>
            <a:ext cx="1238700" cy="6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9" hasCustomPrompt="1"/>
          </p:nvPr>
        </p:nvSpPr>
        <p:spPr>
          <a:xfrm>
            <a:off x="789544" y="5367703"/>
            <a:ext cx="1238700" cy="6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13" hasCustomPrompt="1"/>
          </p:nvPr>
        </p:nvSpPr>
        <p:spPr>
          <a:xfrm>
            <a:off x="3944461" y="3714642"/>
            <a:ext cx="1238700" cy="6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14" hasCustomPrompt="1"/>
          </p:nvPr>
        </p:nvSpPr>
        <p:spPr>
          <a:xfrm>
            <a:off x="3944461" y="7025622"/>
            <a:ext cx="1238700" cy="6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15"/>
          </p:nvPr>
        </p:nvSpPr>
        <p:spPr>
          <a:xfrm>
            <a:off x="708150" y="541275"/>
            <a:ext cx="61437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5022241" y="-1840723"/>
            <a:ext cx="2537457" cy="228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4970" y="10246380"/>
            <a:ext cx="3457575" cy="206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136675" y="6344200"/>
            <a:ext cx="3213500" cy="28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-1294351" y="2164776"/>
            <a:ext cx="1769160" cy="159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32504" y="-2238575"/>
            <a:ext cx="2923900" cy="26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04521" y="10230775"/>
            <a:ext cx="2923900" cy="266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8150" y="539400"/>
            <a:ext cx="6144000" cy="7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8150" y="2395704"/>
            <a:ext cx="61440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7" r:id="rId4"/>
    <p:sldLayoutId id="2147483658" r:id="rId5"/>
    <p:sldLayoutId id="2147483659" r:id="rId6"/>
    <p:sldLayoutId id="2147483664" r:id="rId7"/>
    <p:sldLayoutId id="214748366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ыноска-облако 5"/>
          <p:cNvSpPr/>
          <p:nvPr/>
        </p:nvSpPr>
        <p:spPr>
          <a:xfrm>
            <a:off x="2186608" y="298174"/>
            <a:ext cx="5068957" cy="386409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13791" y="298174"/>
            <a:ext cx="5665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Памятка для родителей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13791" y="928947"/>
            <a:ext cx="56653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Что такое группа здоровья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вашего </a:t>
            </a:r>
            <a:r>
              <a:rPr lang="ru-RU" sz="2400" b="1" dirty="0">
                <a:solidFill>
                  <a:srgbClr val="002060"/>
                </a:solidFill>
              </a:rPr>
              <a:t>ребенка?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7929" y="1931892"/>
            <a:ext cx="7017027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</a:rPr>
              <a:t>Уважаемые родители!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Вам наверняка приходилось слышать о группах здоровья, присваиваемых детям в школе или детском саду. Но что это такое и на что это влияет? Этот проспект поможет вам разобраться в этом вопросе.</a:t>
            </a:r>
          </a:p>
          <a:p>
            <a:pPr algn="just"/>
            <a:endParaRPr lang="ru-RU" sz="16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Что </a:t>
            </a:r>
            <a:r>
              <a:rPr lang="ru-RU" sz="2400" b="1" dirty="0">
                <a:solidFill>
                  <a:srgbClr val="002060"/>
                </a:solidFill>
              </a:rPr>
              <a:t>такое группа здоровья?</a:t>
            </a:r>
            <a:endParaRPr lang="ru-RU" sz="2400" dirty="0">
              <a:solidFill>
                <a:srgbClr val="002060"/>
              </a:solidFill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Группа здоровья – это комплексная оценка состояния здоровья ребенка, основанная на:</a:t>
            </a:r>
          </a:p>
          <a:p>
            <a:pPr lvl="0" algn="just"/>
            <a:r>
              <a:rPr lang="ru-RU" sz="2400" b="1" dirty="0">
                <a:solidFill>
                  <a:srgbClr val="002060"/>
                </a:solidFill>
              </a:rPr>
              <a:t>Анамнезе:</a:t>
            </a:r>
            <a:r>
              <a:rPr lang="ru-RU" sz="1600" dirty="0">
                <a:solidFill>
                  <a:srgbClr val="002060"/>
                </a:solidFill>
              </a:rPr>
              <a:t> информации о перенесенных заболеваниях, наследственности и образе жизни.</a:t>
            </a:r>
          </a:p>
          <a:p>
            <a:pPr lvl="0" algn="just"/>
            <a:r>
              <a:rPr lang="ru-RU" sz="2400" b="1" dirty="0">
                <a:solidFill>
                  <a:srgbClr val="002060"/>
                </a:solidFill>
              </a:rPr>
              <a:t>Физическом развитии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r>
              <a:rPr lang="ru-RU" sz="1600" dirty="0">
                <a:solidFill>
                  <a:srgbClr val="002060"/>
                </a:solidFill>
              </a:rPr>
              <a:t> росте, весе, окружности груди и других показателях.</a:t>
            </a:r>
          </a:p>
          <a:p>
            <a:pPr lvl="0" algn="just"/>
            <a:r>
              <a:rPr lang="ru-RU" sz="2400" b="1" dirty="0">
                <a:solidFill>
                  <a:srgbClr val="002060"/>
                </a:solidFill>
              </a:rPr>
              <a:t>Функциональном состоянии организм</a:t>
            </a:r>
            <a:r>
              <a:rPr lang="ru-RU" sz="1600" b="1" dirty="0">
                <a:solidFill>
                  <a:srgbClr val="002060"/>
                </a:solidFill>
              </a:rPr>
              <a:t>а:</a:t>
            </a:r>
            <a:r>
              <a:rPr lang="ru-RU" sz="1600" dirty="0">
                <a:solidFill>
                  <a:srgbClr val="002060"/>
                </a:solidFill>
              </a:rPr>
              <a:t> работе органов и систем.</a:t>
            </a:r>
          </a:p>
          <a:p>
            <a:pPr lvl="0" algn="just"/>
            <a:r>
              <a:rPr lang="ru-RU" sz="2400" b="1" dirty="0">
                <a:solidFill>
                  <a:srgbClr val="002060"/>
                </a:solidFill>
              </a:rPr>
              <a:t>Уровне резистентности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r>
              <a:rPr lang="ru-RU" sz="1600" dirty="0">
                <a:solidFill>
                  <a:srgbClr val="002060"/>
                </a:solidFill>
              </a:rPr>
              <a:t> способности организма противостоять болезням.</a:t>
            </a:r>
          </a:p>
          <a:p>
            <a:pPr lvl="0" algn="just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Группа </a:t>
            </a:r>
            <a:r>
              <a:rPr lang="ru-RU" sz="1600" dirty="0">
                <a:solidFill>
                  <a:srgbClr val="002060"/>
                </a:solidFill>
              </a:rPr>
              <a:t>здоровья присваивается ребенку врачом-педиатром (или врачом общей практики) на основании результатов профилактического осмотра.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919" y="7644769"/>
            <a:ext cx="2421048" cy="2788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220276" y="6673261"/>
            <a:ext cx="3861279" cy="308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6077722">
            <a:off x="-502049" y="5362150"/>
            <a:ext cx="5213193" cy="2544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62512" y="2498036"/>
            <a:ext cx="3641350" cy="308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9187" y="672580"/>
            <a:ext cx="3503325" cy="31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159187" y="359658"/>
            <a:ext cx="66193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Какие бывают группы здоровья?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Существует пять групп здоровья:</a:t>
            </a:r>
          </a:p>
          <a:p>
            <a:pPr lvl="0"/>
            <a:r>
              <a:rPr lang="ru-RU" sz="2400" b="1" dirty="0">
                <a:solidFill>
                  <a:srgbClr val="002060"/>
                </a:solidFill>
              </a:rPr>
              <a:t>I группа здоровья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r>
              <a:rPr lang="ru-RU" sz="1600" dirty="0">
                <a:solidFill>
                  <a:srgbClr val="002060"/>
                </a:solidFill>
              </a:rPr>
              <a:t> Здоровые дети, не имеющие отклонений в развитии и функционировании органов и систем.</a:t>
            </a:r>
          </a:p>
          <a:p>
            <a:pPr lvl="0"/>
            <a:r>
              <a:rPr lang="ru-RU" sz="2400" b="1" dirty="0">
                <a:solidFill>
                  <a:srgbClr val="002060"/>
                </a:solidFill>
              </a:rPr>
              <a:t>II группа здоровья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r>
              <a:rPr lang="ru-RU" sz="1600" dirty="0">
                <a:solidFill>
                  <a:srgbClr val="002060"/>
                </a:solidFill>
              </a:rPr>
              <a:t> Дети, имеющие функциональные и морфологические отклонения, не приводящие к ограничению жизнедеятельности. Это могут быть дети с риском развития хронических заболеваний, часто болеющие ОРВИ, с избыточным весом или дефицитом массы тела.</a:t>
            </a:r>
          </a:p>
          <a:p>
            <a:pPr lvl="0"/>
            <a:r>
              <a:rPr lang="ru-RU" sz="2400" b="1" dirty="0">
                <a:solidFill>
                  <a:srgbClr val="002060"/>
                </a:solidFill>
              </a:rPr>
              <a:t>III группа здоро</a:t>
            </a:r>
            <a:r>
              <a:rPr lang="ru-RU" sz="1600" b="1" dirty="0">
                <a:solidFill>
                  <a:srgbClr val="002060"/>
                </a:solidFill>
              </a:rPr>
              <a:t>вья:</a:t>
            </a:r>
            <a:r>
              <a:rPr lang="ru-RU" sz="1600" dirty="0">
                <a:solidFill>
                  <a:srgbClr val="002060"/>
                </a:solidFill>
              </a:rPr>
              <a:t> Дети, имеющие хронические заболевания в стадии компенсации или субкомпенсации, с сохраненными функциональными возможностями.</a:t>
            </a:r>
          </a:p>
          <a:p>
            <a:pPr lvl="0"/>
            <a:r>
              <a:rPr lang="ru-RU" sz="2400" b="1" dirty="0">
                <a:solidFill>
                  <a:srgbClr val="002060"/>
                </a:solidFill>
              </a:rPr>
              <a:t>IV группа здоров</a:t>
            </a:r>
            <a:r>
              <a:rPr lang="ru-RU" sz="1600" b="1" dirty="0">
                <a:solidFill>
                  <a:srgbClr val="002060"/>
                </a:solidFill>
              </a:rPr>
              <a:t>ья:</a:t>
            </a:r>
            <a:r>
              <a:rPr lang="ru-RU" sz="1600" dirty="0">
                <a:solidFill>
                  <a:srgbClr val="002060"/>
                </a:solidFill>
              </a:rPr>
              <a:t> Дети, имеющие хронические заболевания в стадии декомпенсации, с ограниченными функциональными возможностями.</a:t>
            </a:r>
          </a:p>
          <a:p>
            <a:pPr lvl="0"/>
            <a:r>
              <a:rPr lang="ru-RU" sz="2400" b="1" dirty="0">
                <a:solidFill>
                  <a:srgbClr val="002060"/>
                </a:solidFill>
              </a:rPr>
              <a:t>V группа здоровья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r>
              <a:rPr lang="ru-RU" sz="1600" dirty="0">
                <a:solidFill>
                  <a:srgbClr val="002060"/>
                </a:solidFill>
              </a:rPr>
              <a:t> Дети с тяжелыми хроническими заболеваниями, требующие постоянного лечения и ухода.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29445" y="5578612"/>
            <a:ext cx="686613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</a:rPr>
              <a:t>На что влияет группа здоровья?</a:t>
            </a:r>
            <a:endParaRPr lang="ru-RU" sz="2400" dirty="0">
              <a:solidFill>
                <a:srgbClr val="002060"/>
              </a:solidFill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Группа здоровья влияет на:</a:t>
            </a:r>
          </a:p>
          <a:p>
            <a:pPr lvl="0" algn="just"/>
            <a:r>
              <a:rPr lang="ru-RU" sz="2400" b="1" dirty="0">
                <a:solidFill>
                  <a:srgbClr val="002060"/>
                </a:solidFill>
              </a:rPr>
              <a:t>Рекомендации по физической нагрузке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r>
              <a:rPr lang="ru-RU" sz="1600" dirty="0">
                <a:solidFill>
                  <a:srgbClr val="002060"/>
                </a:solidFill>
              </a:rPr>
              <a:t> для детей с разными группами здоровья разрабатываются индивидуальные программы физического воспитания.</a:t>
            </a:r>
          </a:p>
          <a:p>
            <a:pPr lvl="0" algn="just"/>
            <a:r>
              <a:rPr lang="ru-RU" sz="2400" b="1" dirty="0">
                <a:solidFill>
                  <a:srgbClr val="002060"/>
                </a:solidFill>
              </a:rPr>
              <a:t>Профилактические мероприятия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r>
              <a:rPr lang="ru-RU" sz="1600" dirty="0">
                <a:solidFill>
                  <a:srgbClr val="002060"/>
                </a:solidFill>
              </a:rPr>
              <a:t> детям из II группы здоровья могут быть рекомендованы дополнительные обследования и консультации специалистов для предотвращения развития хронических заболеваний.</a:t>
            </a:r>
          </a:p>
          <a:p>
            <a:pPr lvl="0" algn="just"/>
            <a:r>
              <a:rPr lang="ru-RU" sz="2400" b="1" dirty="0">
                <a:solidFill>
                  <a:srgbClr val="002060"/>
                </a:solidFill>
              </a:rPr>
              <a:t>Выбор спортивной секции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r>
              <a:rPr lang="ru-RU" sz="1600" dirty="0">
                <a:solidFill>
                  <a:srgbClr val="002060"/>
                </a:solidFill>
              </a:rPr>
              <a:t> при выборе спортивной секции необходимо учитывать группу здоровья ребенка и рекомендации врача.</a:t>
            </a:r>
          </a:p>
          <a:p>
            <a:pPr lvl="0" algn="just"/>
            <a:r>
              <a:rPr lang="ru-RU" sz="2400" b="1" dirty="0">
                <a:solidFill>
                  <a:srgbClr val="002060"/>
                </a:solidFill>
              </a:rPr>
              <a:t>Организацию питания:</a:t>
            </a:r>
            <a:r>
              <a:rPr lang="ru-RU" sz="1600" dirty="0">
                <a:solidFill>
                  <a:srgbClr val="002060"/>
                </a:solidFill>
              </a:rPr>
              <a:t> для детей с определенными заболеваниями могут быть рекомендованы специальные диеты.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720" y="0"/>
            <a:ext cx="1635953" cy="1395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0600" y="2928700"/>
            <a:ext cx="2058800" cy="18364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Выноска-облако 5"/>
          <p:cNvSpPr/>
          <p:nvPr/>
        </p:nvSpPr>
        <p:spPr>
          <a:xfrm>
            <a:off x="1033670" y="5188226"/>
            <a:ext cx="5088834" cy="4035287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17443" y="944459"/>
            <a:ext cx="6838121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</a:rPr>
              <a:t>Что делать, если вы не согласны с присвоенной группой здоровья?</a:t>
            </a:r>
            <a:endParaRPr lang="ru-RU" sz="2400" dirty="0">
              <a:solidFill>
                <a:srgbClr val="002060"/>
              </a:solidFill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Если вы не согласны с присвоенной ребенку группой здоровья, вы имеете право обратиться к заведующему поликлиникой или в вышестоящие органы здравоохранения для проведения повторного осмотра и пересмотра группы здоровья.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Важно помнить:</a:t>
            </a:r>
            <a:endParaRPr lang="ru-RU" sz="2400" dirty="0">
              <a:solidFill>
                <a:srgbClr val="002060"/>
              </a:solidFill>
            </a:endParaRP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Группа здоровь</a:t>
            </a:r>
            <a:r>
              <a:rPr lang="ru-RU" sz="1600" dirty="0">
                <a:solidFill>
                  <a:srgbClr val="002060"/>
                </a:solidFill>
              </a:rPr>
              <a:t>я – это не приговор, а лишь ориентир для организации правильного образа жизни и профилактики заболеваний.</a:t>
            </a:r>
          </a:p>
          <a:p>
            <a:pPr lvl="0" algn="just"/>
            <a:r>
              <a:rPr lang="ru-RU" sz="1600" dirty="0">
                <a:solidFill>
                  <a:srgbClr val="002060"/>
                </a:solidFill>
              </a:rPr>
              <a:t>Регулярные профилактические осмотры позволяют своевременно выявлять проблемы со здоровьем и принимать необходимые меры.</a:t>
            </a:r>
          </a:p>
          <a:p>
            <a:pPr lvl="0" algn="just"/>
            <a:r>
              <a:rPr lang="ru-RU" sz="1600" dirty="0">
                <a:solidFill>
                  <a:srgbClr val="002060"/>
                </a:solidFill>
              </a:rPr>
              <a:t>Здоровый образ жизни, правильное питание, достаточная физическая активность и регулярные медицинские осмотры – залог здоровья вашего ребенка</a:t>
            </a:r>
            <a:r>
              <a:rPr lang="ru-RU" sz="1600" dirty="0" smtClean="0">
                <a:solidFill>
                  <a:srgbClr val="002060"/>
                </a:solidFill>
              </a:rPr>
              <a:t>!</a:t>
            </a:r>
          </a:p>
          <a:p>
            <a:pPr lvl="0" algn="just"/>
            <a:endParaRPr lang="ru-RU" sz="1600" dirty="0">
              <a:solidFill>
                <a:srgbClr val="002060"/>
              </a:solidFill>
            </a:endParaRPr>
          </a:p>
          <a:p>
            <a:pPr lvl="0"/>
            <a:endParaRPr lang="ru-RU" dirty="0" smtClean="0"/>
          </a:p>
          <a:p>
            <a:pPr lvl="0"/>
            <a:endParaRPr lang="ru-RU" dirty="0"/>
          </a:p>
          <a:p>
            <a:pPr lvl="0"/>
            <a:endParaRPr lang="ru-RU" dirty="0" smtClean="0"/>
          </a:p>
          <a:p>
            <a:pPr lvl="0"/>
            <a:endParaRPr lang="ru-RU" dirty="0"/>
          </a:p>
          <a:p>
            <a:pPr lvl="0"/>
            <a:endParaRPr lang="ru-RU" dirty="0" smtClean="0"/>
          </a:p>
          <a:p>
            <a:pPr lvl="0"/>
            <a:endParaRPr lang="ru-RU" sz="2400" dirty="0">
              <a:solidFill>
                <a:srgbClr val="002060"/>
              </a:solidFill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Если у вас остались вопросы, обратитесь к своему педиатру!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intable ADHD Supports &amp; Visual Aids for Middle School by Slidesgo">
  <a:themeElements>
    <a:clrScheme name="Simple Light">
      <a:dk1>
        <a:srgbClr val="4F382E"/>
      </a:dk1>
      <a:lt1>
        <a:srgbClr val="F7F1EE"/>
      </a:lt1>
      <a:dk2>
        <a:srgbClr val="F9B191"/>
      </a:dk2>
      <a:lt2>
        <a:srgbClr val="FFD3D1"/>
      </a:lt2>
      <a:accent1>
        <a:srgbClr val="D9E6B6"/>
      </a:accent1>
      <a:accent2>
        <a:srgbClr val="D2CBE0"/>
      </a:accent2>
      <a:accent3>
        <a:srgbClr val="CCDBF6"/>
      </a:accent3>
      <a:accent4>
        <a:srgbClr val="FFFFFF"/>
      </a:accent4>
      <a:accent5>
        <a:srgbClr val="FFFFFF"/>
      </a:accent5>
      <a:accent6>
        <a:srgbClr val="FFFFFF"/>
      </a:accent6>
      <a:hlink>
        <a:srgbClr val="4F38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439</Words>
  <Application>Microsoft Office PowerPoint</Application>
  <PresentationFormat>Произвольный</PresentationFormat>
  <Paragraphs>40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Raleway Medium</vt:lpstr>
      <vt:lpstr>DM Serif Display</vt:lpstr>
      <vt:lpstr>Printable ADHD Supports &amp; Visual Aids for Middle School by Slidesgo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ADHD Supports &amp; Visual Aids for Middle School</dc:title>
  <cp:lastModifiedBy>User</cp:lastModifiedBy>
  <cp:revision>18</cp:revision>
  <dcterms:modified xsi:type="dcterms:W3CDTF">2025-06-05T08:37:21Z</dcterms:modified>
</cp:coreProperties>
</file>