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56" r:id="rId2"/>
    <p:sldId id="258" r:id="rId3"/>
    <p:sldId id="259" r:id="rId4"/>
  </p:sldIdLst>
  <p:sldSz cx="7559675" cy="10691813"/>
  <p:notesSz cx="6858000" cy="9144000"/>
  <p:embeddedFontLst>
    <p:embeddedFont>
      <p:font typeface="Raleway Medium" charset="-52"/>
      <p:regular r:id="rId6"/>
      <p:bold r:id="rId7"/>
      <p:italic r:id="rId8"/>
      <p:boldItalic r:id="rId9"/>
    </p:embeddedFont>
    <p:embeddedFont>
      <p:font typeface="DM Serif Display" charset="0"/>
      <p:regular r:id="rId10"/>
      <p: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15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1bc263f502_0_2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1bc263f502_0_2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 l="-3573"/>
          <a:stretch/>
        </p:blipFill>
        <p:spPr>
          <a:xfrm flipH="1">
            <a:off x="6497450" y="1187225"/>
            <a:ext cx="3541325" cy="308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42025" y="8593975"/>
            <a:ext cx="6247525" cy="3723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1172600" y="-1896199"/>
            <a:ext cx="4594225" cy="388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611600" y="5093700"/>
            <a:ext cx="4336800" cy="9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147600" y="3292825"/>
            <a:ext cx="1264800" cy="110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1950450" y="6245700"/>
            <a:ext cx="3659100" cy="8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789544" y="272635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789544" y="325146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2"/>
          </p:nvPr>
        </p:nvSpPr>
        <p:spPr>
          <a:xfrm>
            <a:off x="3944456" y="4376625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3"/>
          </p:nvPr>
        </p:nvSpPr>
        <p:spPr>
          <a:xfrm>
            <a:off x="3944456" y="4901727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4"/>
          </p:nvPr>
        </p:nvSpPr>
        <p:spPr>
          <a:xfrm>
            <a:off x="789544" y="602966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5"/>
          </p:nvPr>
        </p:nvSpPr>
        <p:spPr>
          <a:xfrm>
            <a:off x="789544" y="655477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6"/>
          </p:nvPr>
        </p:nvSpPr>
        <p:spPr>
          <a:xfrm>
            <a:off x="3944456" y="7687591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ubTitle" idx="7"/>
          </p:nvPr>
        </p:nvSpPr>
        <p:spPr>
          <a:xfrm>
            <a:off x="3944456" y="8212701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8" hasCustomPrompt="1"/>
          </p:nvPr>
        </p:nvSpPr>
        <p:spPr>
          <a:xfrm>
            <a:off x="789544" y="2064380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9" hasCustomPrompt="1"/>
          </p:nvPr>
        </p:nvSpPr>
        <p:spPr>
          <a:xfrm>
            <a:off x="789544" y="5367703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3" hasCustomPrompt="1"/>
          </p:nvPr>
        </p:nvSpPr>
        <p:spPr>
          <a:xfrm>
            <a:off x="3944461" y="371464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14" hasCustomPrompt="1"/>
          </p:nvPr>
        </p:nvSpPr>
        <p:spPr>
          <a:xfrm>
            <a:off x="3944461" y="702562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15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4" r:id="rId3"/>
    <p:sldLayoutId id="2147483657" r:id="rId4"/>
    <p:sldLayoutId id="2147483658" r:id="rId5"/>
    <p:sldLayoutId id="2147483659" r:id="rId6"/>
    <p:sldLayoutId id="2147483664" r:id="rId7"/>
    <p:sldLayoutId id="214748366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носка-облако 5"/>
          <p:cNvSpPr/>
          <p:nvPr/>
        </p:nvSpPr>
        <p:spPr>
          <a:xfrm>
            <a:off x="2186608" y="298174"/>
            <a:ext cx="5068957" cy="386409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13791" y="298174"/>
            <a:ext cx="5665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Памятка для родителей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13791" y="928947"/>
            <a:ext cx="5665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Что такое группа здоровья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вашего </a:t>
            </a:r>
            <a:r>
              <a:rPr lang="ru-RU" sz="2400" b="1" dirty="0">
                <a:solidFill>
                  <a:srgbClr val="002060"/>
                </a:solidFill>
              </a:rPr>
              <a:t>ребенка?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7929" y="1931892"/>
            <a:ext cx="701702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Уважаемые родители!</a:t>
            </a: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Вам наверняка приходилось слышать о группах здоровья, присваиваемых детям в школе или детском саду. Но что это такое и на что это влияет? Этот проспект поможет вам разобраться в этом вопросе.</a:t>
            </a:r>
          </a:p>
          <a:p>
            <a:pPr algn="just"/>
            <a:endParaRPr lang="ru-RU" sz="16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Что </a:t>
            </a:r>
            <a:r>
              <a:rPr lang="ru-RU" sz="2400" b="1" dirty="0">
                <a:solidFill>
                  <a:srgbClr val="002060"/>
                </a:solidFill>
              </a:rPr>
              <a:t>такое группа здоровья?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Группа здоровья – это комплексная оценка состояния здоровья ребенка, основанная на: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Анамнезе:</a:t>
            </a:r>
            <a:r>
              <a:rPr lang="ru-RU" sz="1600" dirty="0">
                <a:solidFill>
                  <a:srgbClr val="002060"/>
                </a:solidFill>
              </a:rPr>
              <a:t> информации о перенесенных заболеваниях, наследственности и образе жизни.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Физическом развитии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росте, весе, окружности груди и других показателях.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Функциональном состоянии организм</a:t>
            </a:r>
            <a:r>
              <a:rPr lang="ru-RU" sz="1600" b="1" dirty="0">
                <a:solidFill>
                  <a:srgbClr val="002060"/>
                </a:solidFill>
              </a:rPr>
              <a:t>а:</a:t>
            </a:r>
            <a:r>
              <a:rPr lang="ru-RU" sz="1600" dirty="0">
                <a:solidFill>
                  <a:srgbClr val="002060"/>
                </a:solidFill>
              </a:rPr>
              <a:t> работе органов и систем.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Уровне резистентности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способности организма противостоять болезням.</a:t>
            </a:r>
          </a:p>
          <a:p>
            <a:pPr lvl="0" algn="just"/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Группа </a:t>
            </a:r>
            <a:r>
              <a:rPr lang="ru-RU" sz="1600" dirty="0">
                <a:solidFill>
                  <a:srgbClr val="002060"/>
                </a:solidFill>
              </a:rPr>
              <a:t>здоровья присваивается ребенку врачом-педиатром (или врачом общей практики) на основании результатов профилактического осмотра.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919" y="7644769"/>
            <a:ext cx="2421048" cy="278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220276" y="6673261"/>
            <a:ext cx="3861279" cy="308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6077722">
            <a:off x="-502049" y="5362150"/>
            <a:ext cx="5213193" cy="2544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62512" y="2498036"/>
            <a:ext cx="3641350" cy="3080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9187" y="672580"/>
            <a:ext cx="3503325" cy="315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159187" y="359658"/>
            <a:ext cx="66193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Какие бывают группы здоровья?</a:t>
            </a:r>
            <a:endParaRPr lang="ru-RU" sz="24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2060"/>
                </a:solidFill>
              </a:rPr>
              <a:t>Существует пять групп здоровья: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I группа здоровья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Здоровые дети, не имеющие отклонений в развитии и функционировании органов и систем.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II группа здоровья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Дети, имеющие функциональные и морфологические отклонения, не приводящие к ограничению жизнедеятельности. Это могут быть дети с риском развития хронических заболеваний, часто болеющие ОРВИ, с избыточным весом или дефицитом массы тела.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III группа здоро</a:t>
            </a:r>
            <a:r>
              <a:rPr lang="ru-RU" sz="1600" b="1" dirty="0">
                <a:solidFill>
                  <a:srgbClr val="002060"/>
                </a:solidFill>
              </a:rPr>
              <a:t>вья:</a:t>
            </a:r>
            <a:r>
              <a:rPr lang="ru-RU" sz="1600" dirty="0">
                <a:solidFill>
                  <a:srgbClr val="002060"/>
                </a:solidFill>
              </a:rPr>
              <a:t> Дети, имеющие хронические заболевания в стадии компенсации или субкомпенсации, с сохраненными функциональными возможностями.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IV группа здоров</a:t>
            </a:r>
            <a:r>
              <a:rPr lang="ru-RU" sz="1600" b="1" dirty="0">
                <a:solidFill>
                  <a:srgbClr val="002060"/>
                </a:solidFill>
              </a:rPr>
              <a:t>ья:</a:t>
            </a:r>
            <a:r>
              <a:rPr lang="ru-RU" sz="1600" dirty="0">
                <a:solidFill>
                  <a:srgbClr val="002060"/>
                </a:solidFill>
              </a:rPr>
              <a:t> Дети, имеющие хронические заболевания в стадии декомпенсации, с ограниченными функциональными возможностями.</a:t>
            </a:r>
          </a:p>
          <a:p>
            <a:pPr lvl="0"/>
            <a:r>
              <a:rPr lang="ru-RU" sz="2400" b="1" dirty="0">
                <a:solidFill>
                  <a:srgbClr val="002060"/>
                </a:solidFill>
              </a:rPr>
              <a:t>V группа здоровья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Дети с тяжелыми хроническими заболеваниями, требующие постоянного лечения и ухода.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29445" y="5578612"/>
            <a:ext cx="686613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На что влияет группа здоровья?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Группа здоровья влияет на: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Рекомендации по физической нагрузке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для детей с разными группами здоровья разрабатываются индивидуальные программы физического воспитания.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Профилактические мероприятия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детям из II группы здоровья могут быть рекомендованы дополнительные обследования и консультации специалистов для предотвращения развития хронических заболеваний.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Выбор спортивной секции</a:t>
            </a:r>
            <a:r>
              <a:rPr lang="ru-RU" sz="1600" b="1" dirty="0">
                <a:solidFill>
                  <a:srgbClr val="002060"/>
                </a:solidFill>
              </a:rPr>
              <a:t>:</a:t>
            </a:r>
            <a:r>
              <a:rPr lang="ru-RU" sz="1600" dirty="0">
                <a:solidFill>
                  <a:srgbClr val="002060"/>
                </a:solidFill>
              </a:rPr>
              <a:t> при выборе спортивной секции необходимо учитывать группу здоровья ребенка и рекомендации врача.</a:t>
            </a:r>
          </a:p>
          <a:p>
            <a:pPr lvl="0" algn="just"/>
            <a:r>
              <a:rPr lang="ru-RU" sz="2400" b="1" dirty="0">
                <a:solidFill>
                  <a:srgbClr val="002060"/>
                </a:solidFill>
              </a:rPr>
              <a:t>Организацию питания:</a:t>
            </a:r>
            <a:r>
              <a:rPr lang="ru-RU" sz="1600" dirty="0">
                <a:solidFill>
                  <a:srgbClr val="002060"/>
                </a:solidFill>
              </a:rPr>
              <a:t> для детей с определенными заболеваниями могут быть рекомендованы специальные диеты.</a:t>
            </a: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3720" y="0"/>
            <a:ext cx="1635953" cy="139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0600" y="2928700"/>
            <a:ext cx="2058800" cy="18364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Выноска-облако 5"/>
          <p:cNvSpPr/>
          <p:nvPr/>
        </p:nvSpPr>
        <p:spPr>
          <a:xfrm>
            <a:off x="1033670" y="5188226"/>
            <a:ext cx="5088834" cy="403528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17443" y="944459"/>
            <a:ext cx="6838121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</a:rPr>
              <a:t>Что делать, если вы не согласны с присвоенной группой здоровья?</a:t>
            </a:r>
            <a:endParaRPr lang="ru-RU" sz="2400" dirty="0">
              <a:solidFill>
                <a:srgbClr val="002060"/>
              </a:solidFill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</a:rPr>
              <a:t>Если вы не согласны с присвоенной ребенку группой здоровья, вы имеете право обратиться к заведующему поликлиникой или в вышестоящие органы здравоохранения для проведения повторного осмотра и пересмотра группы здоровья.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</a:rPr>
              <a:t>Важно помнить:</a:t>
            </a:r>
            <a:endParaRPr lang="ru-RU" sz="2400" dirty="0">
              <a:solidFill>
                <a:srgbClr val="002060"/>
              </a:solidFill>
            </a:endParaRPr>
          </a:p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Группа здоровь</a:t>
            </a:r>
            <a:r>
              <a:rPr lang="ru-RU" sz="1600" dirty="0">
                <a:solidFill>
                  <a:srgbClr val="002060"/>
                </a:solidFill>
              </a:rPr>
              <a:t>я – это не приговор, а лишь ориентир для организации правильного образа жизни и профилактики заболеваний.</a:t>
            </a:r>
          </a:p>
          <a:p>
            <a:pPr lvl="0" algn="just"/>
            <a:r>
              <a:rPr lang="ru-RU" sz="1600" dirty="0">
                <a:solidFill>
                  <a:srgbClr val="002060"/>
                </a:solidFill>
              </a:rPr>
              <a:t>Регулярные профилактические осмотры позволяют своевременно выявлять проблемы со здоровьем и принимать необходимые меры.</a:t>
            </a:r>
          </a:p>
          <a:p>
            <a:pPr lvl="0" algn="just"/>
            <a:r>
              <a:rPr lang="ru-RU" sz="1600" dirty="0">
                <a:solidFill>
                  <a:srgbClr val="002060"/>
                </a:solidFill>
              </a:rPr>
              <a:t>Здоровый образ жизни, правильное питание, достаточная физическая активность и регулярные медицинские осмотры – залог здоровья вашего ребенка</a:t>
            </a:r>
            <a:r>
              <a:rPr lang="ru-RU" sz="1600" dirty="0" smtClean="0">
                <a:solidFill>
                  <a:srgbClr val="002060"/>
                </a:solidFill>
              </a:rPr>
              <a:t>!</a:t>
            </a:r>
          </a:p>
          <a:p>
            <a:pPr lvl="0" algn="just"/>
            <a:endParaRPr lang="ru-RU" sz="1600" dirty="0">
              <a:solidFill>
                <a:srgbClr val="002060"/>
              </a:solidFill>
            </a:endParaRPr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pPr lvl="0"/>
            <a:endParaRPr lang="ru-RU" sz="2400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FF0000"/>
                </a:solidFill>
              </a:rPr>
              <a:t>Если у вас остались вопросы, обратитесь к своему педиатру!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439</Words>
  <Application>Microsoft Office PowerPoint</Application>
  <PresentationFormat>Произвольный</PresentationFormat>
  <Paragraphs>40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Raleway Medium</vt:lpstr>
      <vt:lpstr>DM Serif Display</vt:lpstr>
      <vt:lpstr>Printable ADHD Supports &amp; Visual Aids for Middle School by Slidesgo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18</cp:revision>
  <dcterms:modified xsi:type="dcterms:W3CDTF">2025-06-05T08:37:21Z</dcterms:modified>
</cp:coreProperties>
</file>