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6"/>
  </p:notesMasterIdLst>
  <p:sldIdLst>
    <p:sldId id="258" r:id="rId2"/>
    <p:sldId id="275" r:id="rId3"/>
    <p:sldId id="276" r:id="rId4"/>
    <p:sldId id="277" r:id="rId5"/>
  </p:sldIdLst>
  <p:sldSz cx="7559675" cy="10691813"/>
  <p:notesSz cx="6858000" cy="9144000"/>
  <p:embeddedFontLst>
    <p:embeddedFont>
      <p:font typeface="Raleway Medium" charset="-52"/>
      <p:regular r:id="rId7"/>
      <p:bold r:id="rId8"/>
      <p:italic r:id="rId9"/>
      <p:boldItalic r:id="rId10"/>
    </p:embeddedFont>
    <p:embeddedFont>
      <p:font typeface="DM Serif Display" charset="0"/>
      <p:regular r:id="rId11"/>
      <p: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9" d="100"/>
          <a:sy n="59" d="100"/>
        </p:scale>
        <p:origin x="-1986" y="564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1bc263f502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1bc263f502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1bc263f502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1bc263f502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1bc263f502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1bc263f502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1bc263f502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1bc263f502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1921425" y="2726100"/>
            <a:ext cx="3717300" cy="52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789544" y="2726353"/>
            <a:ext cx="29022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1"/>
          </p:nvPr>
        </p:nvSpPr>
        <p:spPr>
          <a:xfrm>
            <a:off x="789544" y="3251465"/>
            <a:ext cx="2902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title" idx="2"/>
          </p:nvPr>
        </p:nvSpPr>
        <p:spPr>
          <a:xfrm>
            <a:off x="3944456" y="4376625"/>
            <a:ext cx="29022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subTitle" idx="3"/>
          </p:nvPr>
        </p:nvSpPr>
        <p:spPr>
          <a:xfrm>
            <a:off x="3944456" y="4901727"/>
            <a:ext cx="2902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title" idx="4"/>
          </p:nvPr>
        </p:nvSpPr>
        <p:spPr>
          <a:xfrm>
            <a:off x="789544" y="6029663"/>
            <a:ext cx="29022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ubTitle" idx="5"/>
          </p:nvPr>
        </p:nvSpPr>
        <p:spPr>
          <a:xfrm>
            <a:off x="789544" y="6554775"/>
            <a:ext cx="2902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title" idx="6"/>
          </p:nvPr>
        </p:nvSpPr>
        <p:spPr>
          <a:xfrm>
            <a:off x="3944456" y="7687591"/>
            <a:ext cx="2902200" cy="554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subTitle" idx="7"/>
          </p:nvPr>
        </p:nvSpPr>
        <p:spPr>
          <a:xfrm>
            <a:off x="3944456" y="8212701"/>
            <a:ext cx="2902200" cy="67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title" idx="8" hasCustomPrompt="1"/>
          </p:nvPr>
        </p:nvSpPr>
        <p:spPr>
          <a:xfrm>
            <a:off x="789544" y="2064380"/>
            <a:ext cx="1238700" cy="6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1" name="Google Shape;71;p13"/>
          <p:cNvSpPr txBox="1">
            <a:spLocks noGrp="1"/>
          </p:cNvSpPr>
          <p:nvPr>
            <p:ph type="title" idx="9" hasCustomPrompt="1"/>
          </p:nvPr>
        </p:nvSpPr>
        <p:spPr>
          <a:xfrm>
            <a:off x="789544" y="5367703"/>
            <a:ext cx="1238700" cy="6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2" name="Google Shape;72;p13"/>
          <p:cNvSpPr txBox="1">
            <a:spLocks noGrp="1"/>
          </p:cNvSpPr>
          <p:nvPr>
            <p:ph type="title" idx="13" hasCustomPrompt="1"/>
          </p:nvPr>
        </p:nvSpPr>
        <p:spPr>
          <a:xfrm>
            <a:off x="3944461" y="3714642"/>
            <a:ext cx="1238700" cy="6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 idx="14" hasCustomPrompt="1"/>
          </p:nvPr>
        </p:nvSpPr>
        <p:spPr>
          <a:xfrm>
            <a:off x="3944461" y="7025622"/>
            <a:ext cx="1238700" cy="6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800"/>
              <a:buNone/>
              <a:defRPr sz="48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idx="15"/>
          </p:nvPr>
        </p:nvSpPr>
        <p:spPr>
          <a:xfrm>
            <a:off x="708150" y="541275"/>
            <a:ext cx="61437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7" r:id="rId2"/>
    <p:sldLayoutId id="2147483658" r:id="rId3"/>
    <p:sldLayoutId id="2147483659" r:id="rId4"/>
    <p:sldLayoutId id="2147483664" r:id="rId5"/>
    <p:sldLayoutId id="2147483665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3350004" y="7177471"/>
            <a:ext cx="4061000" cy="3713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22128" y="171577"/>
            <a:ext cx="4214091" cy="4011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8903" y="4058188"/>
            <a:ext cx="3826787" cy="3713646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4"/>
          <p:cNvSpPr txBox="1">
            <a:spLocks noGrp="1"/>
          </p:cNvSpPr>
          <p:nvPr>
            <p:ph type="title" idx="15"/>
          </p:nvPr>
        </p:nvSpPr>
        <p:spPr>
          <a:xfrm>
            <a:off x="708150" y="541274"/>
            <a:ext cx="6143700" cy="208265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Брошюра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Что влияет на здоровье ваших детей? Руководство для заботливых родителей</a:t>
            </a:r>
            <a:r>
              <a:rPr lang="ru-RU" dirty="0"/>
              <a:t/>
            </a:r>
            <a:br>
              <a:rPr lang="ru-RU" dirty="0"/>
            </a:br>
            <a:endParaRPr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78904" y="2214025"/>
            <a:ext cx="72356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Здоровье наших детей – самое ценное, что у нас есть.</a:t>
            </a:r>
            <a:r>
              <a:rPr lang="ru-RU" sz="1600" dirty="0">
                <a:solidFill>
                  <a:srgbClr val="002060"/>
                </a:solidFill>
              </a:rPr>
              <a:t> Мы, родители, хотим видеть их счастливыми, энергичными и полными сил. Но как этого достичь? Здоровье – это сложный пазл, который складывается из множества факторов. В этой брошюре мы рассмотрим ключевые элементы, влияющие на здоровье ваших детей, и дадим практические советы, как создать для них благоприятную среду.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12477" y="3904300"/>
            <a:ext cx="377825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29387" y="4721532"/>
            <a:ext cx="6425645" cy="82672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Разнообразие – ключ к успеху:</a:t>
            </a:r>
            <a:r>
              <a:rPr lang="ru-RU" sz="1600" dirty="0">
                <a:solidFill>
                  <a:srgbClr val="002060"/>
                </a:solidFill>
              </a:rPr>
              <a:t> В рационе ребенка должны присутствовать все группы продуктов: овощи, фрукты, злаки, белки (мясо, рыба, бобовые), молочные продукты.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935954" y="5732973"/>
            <a:ext cx="6425645" cy="82672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Ограничьте сахар и обработанные продукты:</a:t>
            </a:r>
            <a:r>
              <a:rPr lang="ru-RU" sz="1600" dirty="0">
                <a:solidFill>
                  <a:srgbClr val="002060"/>
                </a:solidFill>
              </a:rPr>
              <a:t> Сладкие напитки, </a:t>
            </a:r>
            <a:r>
              <a:rPr lang="ru-RU" sz="1600" dirty="0" smtClean="0">
                <a:solidFill>
                  <a:srgbClr val="002060"/>
                </a:solidFill>
              </a:rPr>
              <a:t>фастфуда, </a:t>
            </a:r>
            <a:r>
              <a:rPr lang="ru-RU" sz="1600" dirty="0">
                <a:solidFill>
                  <a:srgbClr val="002060"/>
                </a:solidFill>
              </a:rPr>
              <a:t>чипсы – враги здоровья. Они приводят к лишнему весу, проблемам с зубами и другим заболеваниям.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911917" y="6764108"/>
            <a:ext cx="6425645" cy="82672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Готовьте вместе:</a:t>
            </a:r>
            <a:r>
              <a:rPr lang="ru-RU" sz="1600" dirty="0">
                <a:solidFill>
                  <a:srgbClr val="002060"/>
                </a:solidFill>
              </a:rPr>
              <a:t> Привлекайте детей к приготовлению пищи. Это не только весело, но и помогает им узнать больше о здоровом питании.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3460" y="3904300"/>
            <a:ext cx="72653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</a:rPr>
              <a:t>1. Правильное питание – фундамент здоровья: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935954" y="7771866"/>
            <a:ext cx="6419078" cy="82672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Пример – лучшая мотивация:</a:t>
            </a:r>
            <a:r>
              <a:rPr lang="ru-RU" sz="1600" dirty="0">
                <a:solidFill>
                  <a:srgbClr val="002060"/>
                </a:solidFill>
              </a:rPr>
              <a:t> Дети копируют поведение родителей. Если вы сами питаетесь правильно, им будет легче следовать вашему примеру</a:t>
            </a:r>
            <a:r>
              <a:rPr lang="ru-RU" dirty="0"/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407" y="8809444"/>
            <a:ext cx="1374379" cy="1657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3261413" y="7177471"/>
            <a:ext cx="4061000" cy="3713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22128" y="271205"/>
            <a:ext cx="4214091" cy="4011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85347" y="3912515"/>
            <a:ext cx="3826787" cy="3713646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Прямоугольник 15"/>
          <p:cNvSpPr/>
          <p:nvPr/>
        </p:nvSpPr>
        <p:spPr>
          <a:xfrm>
            <a:off x="412477" y="3904300"/>
            <a:ext cx="377825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12779" y="1450389"/>
            <a:ext cx="6425645" cy="82672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Движение – это жизнь:</a:t>
            </a:r>
            <a:r>
              <a:rPr lang="ru-RU" sz="1600" dirty="0">
                <a:solidFill>
                  <a:srgbClr val="002060"/>
                </a:solidFill>
              </a:rPr>
              <a:t> Поощряйте любую физическую активность: игры на свежем воздухе, занятия спортом, танцы, прогулки.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931704" y="2446928"/>
            <a:ext cx="6425645" cy="82672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Ограничьте время у экрана:</a:t>
            </a:r>
            <a:r>
              <a:rPr lang="ru-RU" sz="1600" dirty="0">
                <a:solidFill>
                  <a:srgbClr val="002060"/>
                </a:solidFill>
              </a:rPr>
              <a:t> Телевизор, компьютер, телефон – все это должно быть в меру.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918053" y="3482158"/>
            <a:ext cx="6425645" cy="82814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Найдите занятие по душе:</a:t>
            </a:r>
            <a:r>
              <a:rPr lang="ru-RU" sz="1600" dirty="0">
                <a:solidFill>
                  <a:srgbClr val="002060"/>
                </a:solidFill>
              </a:rPr>
              <a:t> Помогите ребенку найти вид спорта или активности, который ему нравится.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28790" y="3950467"/>
            <a:ext cx="59093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  <a:endParaRPr lang="ru-RU" sz="1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12779" y="4500098"/>
            <a:ext cx="6409634" cy="82672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Активный отдых всей семьей</a:t>
            </a:r>
            <a:r>
              <a:rPr lang="ru-RU" b="1" dirty="0">
                <a:solidFill>
                  <a:srgbClr val="002060"/>
                </a:solidFill>
              </a:rPr>
              <a:t>:</a:t>
            </a:r>
            <a:r>
              <a:rPr lang="ru-RU" dirty="0">
                <a:solidFill>
                  <a:srgbClr val="002060"/>
                </a:solidFill>
              </a:rPr>
              <a:t> Велосипедные прогулки, походы в лес, игры в мяч – это не только полезно, но и укрепляет семейные отношения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36104" y="271205"/>
            <a:ext cx="62020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2. Физическая активность – энергия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и </a:t>
            </a:r>
            <a:r>
              <a:rPr lang="ru-RU" sz="2400" b="1" dirty="0">
                <a:solidFill>
                  <a:srgbClr val="002060"/>
                </a:solidFill>
              </a:rPr>
              <a:t>развитие: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31704" y="5528834"/>
            <a:ext cx="63102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3. Здоровый сон – восстановление и рост: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31704" y="6422097"/>
            <a:ext cx="6390709" cy="75537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Режим – залог успеха:</a:t>
            </a:r>
            <a:r>
              <a:rPr lang="ru-RU" sz="1600" dirty="0">
                <a:solidFill>
                  <a:srgbClr val="002060"/>
                </a:solidFill>
              </a:rPr>
              <a:t> Старайтесь укладывать ребенка спать и будить его в одно и то же время, даже в выходные.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936495" y="7378821"/>
            <a:ext cx="6385918" cy="75537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Комфортная обстановка:</a:t>
            </a:r>
            <a:r>
              <a:rPr lang="ru-RU" sz="1600" dirty="0">
                <a:solidFill>
                  <a:srgbClr val="002060"/>
                </a:solidFill>
              </a:rPr>
              <a:t> Обеспечьте тихую, темную и прохладную комнату для сна.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3679" y="8267999"/>
            <a:ext cx="2246865" cy="2246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487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3261413" y="7177471"/>
            <a:ext cx="4061000" cy="3713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45584" y="271205"/>
            <a:ext cx="4214091" cy="4011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8903" y="4058188"/>
            <a:ext cx="3826787" cy="3713646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Прямоугольник 15"/>
          <p:cNvSpPr/>
          <p:nvPr/>
        </p:nvSpPr>
        <p:spPr>
          <a:xfrm>
            <a:off x="412477" y="3904300"/>
            <a:ext cx="377825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80128" y="271205"/>
            <a:ext cx="6425645" cy="74744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dirty="0">
                <a:solidFill>
                  <a:srgbClr val="002060"/>
                </a:solidFill>
              </a:rPr>
              <a:t>Избегайте гаджетов перед сном:</a:t>
            </a:r>
            <a:r>
              <a:rPr lang="ru-RU" sz="1600" dirty="0">
                <a:solidFill>
                  <a:srgbClr val="002060"/>
                </a:solidFill>
              </a:rPr>
              <a:t> Синий свет от экранов мешает выработке мелатонина – гормона сна.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912779" y="1281904"/>
            <a:ext cx="6425645" cy="82672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dirty="0">
                <a:solidFill>
                  <a:srgbClr val="002060"/>
                </a:solidFill>
              </a:rPr>
              <a:t>Ритуалы перед сном:</a:t>
            </a:r>
            <a:r>
              <a:rPr lang="ru-RU" sz="1600" dirty="0">
                <a:solidFill>
                  <a:srgbClr val="002060"/>
                </a:solidFill>
              </a:rPr>
              <a:t> Чтение книги, теплая ванна, спокойная беседа – помогут ребенку расслабиться и подготовиться ко сну</a:t>
            </a:r>
            <a:r>
              <a:rPr lang="ru-RU" sz="1600" dirty="0"/>
              <a:t>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921190" y="3868952"/>
            <a:ext cx="6425645" cy="82814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Любовь и поддержка: </a:t>
            </a:r>
            <a:r>
              <a:rPr lang="ru-RU" sz="1600" dirty="0">
                <a:solidFill>
                  <a:srgbClr val="002060"/>
                </a:solidFill>
              </a:rPr>
              <a:t>Создайте атмосферу любви, понимания и поддержки в семье.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28790" y="3950467"/>
            <a:ext cx="59093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  <a:endParaRPr lang="ru-RU" sz="1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12779" y="4824406"/>
            <a:ext cx="6409634" cy="82672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Общение – это важно: </a:t>
            </a:r>
            <a:r>
              <a:rPr lang="ru-RU" sz="1600" dirty="0">
                <a:solidFill>
                  <a:srgbClr val="002060"/>
                </a:solidFill>
              </a:rPr>
              <a:t>Слушайте своих детей, интересуйтесь их жизнью, обсуждайте проблемы.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12779" y="5775180"/>
            <a:ext cx="6416080" cy="75537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Поощряйте самостоятельность:</a:t>
            </a:r>
            <a:r>
              <a:rPr lang="ru-RU" sz="1600" dirty="0">
                <a:solidFill>
                  <a:srgbClr val="002060"/>
                </a:solidFill>
              </a:rPr>
              <a:t> Дайте ребенку возможность принимать решения и нести ответственность за свои поступки.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96768" y="6706708"/>
            <a:ext cx="6392367" cy="75537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Учите справляться со стрессом:</a:t>
            </a:r>
            <a:r>
              <a:rPr lang="ru-RU" sz="1600" dirty="0">
                <a:solidFill>
                  <a:srgbClr val="002060"/>
                </a:solidFill>
              </a:rPr>
              <a:t> Научите ребенка техникам релаксации, дыхательным упражнениям.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62473" y="2277115"/>
            <a:ext cx="638436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4. Психологическое благополучие – гармония и уверенность</a:t>
            </a:r>
            <a:r>
              <a:rPr lang="ru-RU" b="1" dirty="0"/>
              <a:t>: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9297" y="7638742"/>
            <a:ext cx="3419301" cy="28367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690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3255864" y="7177471"/>
            <a:ext cx="4061000" cy="37131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Google Shape;145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45584" y="271205"/>
            <a:ext cx="4214091" cy="40118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8903" y="4058188"/>
            <a:ext cx="3826787" cy="3713646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Прямоугольник 15"/>
          <p:cNvSpPr/>
          <p:nvPr/>
        </p:nvSpPr>
        <p:spPr>
          <a:xfrm>
            <a:off x="412477" y="3904300"/>
            <a:ext cx="377825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91220" y="1172330"/>
            <a:ext cx="6425645" cy="82672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Профилактика – лучшее лечение:</a:t>
            </a:r>
            <a:r>
              <a:rPr lang="ru-RU" sz="1600" dirty="0">
                <a:solidFill>
                  <a:srgbClr val="002060"/>
                </a:solidFill>
              </a:rPr>
              <a:t> Регулярно посещайте врача, делайте прививки, соблюдайте правила гигиены</a:t>
            </a:r>
            <a:r>
              <a:rPr lang="ru-RU" sz="1600" dirty="0"/>
              <a:t>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891219" y="2160869"/>
            <a:ext cx="6425645" cy="82814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Безопасность дома и на улице:</a:t>
            </a:r>
            <a:r>
              <a:rPr lang="ru-RU" sz="1600" dirty="0">
                <a:solidFill>
                  <a:srgbClr val="002060"/>
                </a:solidFill>
              </a:rPr>
              <a:t> Убедитесь, что дом безопасен для ребенка, научите его правилам дорожного движения.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28790" y="3950467"/>
            <a:ext cx="59093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  <a:endParaRPr lang="ru-RU" sz="16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891219" y="3123741"/>
            <a:ext cx="6425646" cy="826726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dirty="0">
                <a:solidFill>
                  <a:srgbClr val="002060"/>
                </a:solidFill>
              </a:rPr>
              <a:t>Защита от солнца:</a:t>
            </a:r>
            <a:r>
              <a:rPr lang="ru-RU" sz="1600" dirty="0">
                <a:solidFill>
                  <a:srgbClr val="002060"/>
                </a:solidFill>
              </a:rPr>
              <a:t> Используйте солнцезащитный крем, носите головной убор и солнцезащитные очки.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91219" y="4164262"/>
            <a:ext cx="6382341" cy="75537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Обучение правилам безопасности:</a:t>
            </a:r>
            <a:r>
              <a:rPr lang="ru-RU" sz="1600" dirty="0">
                <a:solidFill>
                  <a:srgbClr val="002060"/>
                </a:solidFill>
              </a:rPr>
              <a:t> Научите ребенка, как вести себя в различных ситуациях, чтобы избежать опасности.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998035" y="5915011"/>
            <a:ext cx="6190280" cy="75537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Регулярное проветривание:</a:t>
            </a:r>
            <a:r>
              <a:rPr lang="ru-RU" sz="1600" dirty="0">
                <a:solidFill>
                  <a:srgbClr val="002060"/>
                </a:solidFill>
              </a:rPr>
              <a:t> Проветривайте помещение несколько раз в день.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12168" y="271205"/>
            <a:ext cx="55277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5. Безопасность – защита от травм и болезней: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8790" y="5084014"/>
            <a:ext cx="62272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6. Чистый воздух и вода – здоровье окружающей среды: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98035" y="6810432"/>
            <a:ext cx="6243688" cy="73407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b="1" dirty="0">
                <a:solidFill>
                  <a:srgbClr val="002060"/>
                </a:solidFill>
              </a:rPr>
              <a:t>Увлажнение воздуха:</a:t>
            </a:r>
            <a:r>
              <a:rPr lang="ru-RU" dirty="0">
                <a:solidFill>
                  <a:srgbClr val="002060"/>
                </a:solidFill>
              </a:rPr>
              <a:t> Используйте увлажнитель воздуха, особенно в отопительный сезон.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012168" y="7698856"/>
            <a:ext cx="6267127" cy="73407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>
                <a:solidFill>
                  <a:srgbClr val="002060"/>
                </a:solidFill>
              </a:rPr>
              <a:t>Качество воды:</a:t>
            </a:r>
            <a:r>
              <a:rPr lang="ru-RU" sz="1600" dirty="0">
                <a:solidFill>
                  <a:srgbClr val="002060"/>
                </a:solidFill>
              </a:rPr>
              <a:t> Убедитесь, что вода, которую пьет ребенок, чистая и безопасная.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012167" y="8586278"/>
            <a:ext cx="6267127" cy="73407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ru-RU" sz="1600" b="1" dirty="0">
                <a:solidFill>
                  <a:srgbClr val="002060"/>
                </a:solidFill>
              </a:rPr>
              <a:t>Забота об окружающей среде:</a:t>
            </a:r>
            <a:r>
              <a:rPr lang="ru-RU" sz="1600" dirty="0">
                <a:solidFill>
                  <a:srgbClr val="002060"/>
                </a:solidFill>
              </a:rPr>
              <a:t> Учите ребенка бережному отношению к природе.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012167" y="9627294"/>
            <a:ext cx="62295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</a:rPr>
              <a:t>**Помните, здоровье ваших детей – это инвестиция в их будущее. Заботьтесь о них сегодня, и они </a:t>
            </a:r>
            <a:endParaRPr lang="ru-RU" sz="16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будут благодарны.</a:t>
            </a:r>
            <a:endParaRPr lang="ru-RU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841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598</Words>
  <Application>Microsoft Office PowerPoint</Application>
  <PresentationFormat>Произвольный</PresentationFormat>
  <Paragraphs>42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Raleway Medium</vt:lpstr>
      <vt:lpstr>DM Serif Display</vt:lpstr>
      <vt:lpstr>Printable ADHD Supports &amp; Visual Aids for Middle School by Slidesgo</vt:lpstr>
      <vt:lpstr>Брошюра  Что влияет на здоровье ваших детей? Руководство для заботливых родителей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22</cp:revision>
  <dcterms:modified xsi:type="dcterms:W3CDTF">2025-06-05T08:27:00Z</dcterms:modified>
</cp:coreProperties>
</file>