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3" r:id="rId15"/>
    <p:sldId id="267" r:id="rId16"/>
    <p:sldId id="268" r:id="rId17"/>
    <p:sldId id="258" r:id="rId18"/>
    <p:sldId id="259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9900"/>
    <a:srgbClr val="006600"/>
    <a:srgbClr val="D60093"/>
    <a:srgbClr val="CC0066"/>
    <a:srgbClr val="990033"/>
    <a:srgbClr val="C00025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101E-A701-4C98-9931-92CCD8495461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FC8A-E3F1-489D-B600-CB6634B7E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istoriz.ru/wp-content/uploads/2013/08/2-Perviy-telefon-Bell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7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8637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n w="3175">
                  <a:noFill/>
                </a:ln>
                <a:solidFill>
                  <a:srgbClr val="C00025"/>
                </a:solidFill>
                <a:latin typeface="Arial Black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dirty="0" smtClean="0">
                <a:ln w="3175">
                  <a:noFill/>
                </a:ln>
                <a:solidFill>
                  <a:srgbClr val="C00025"/>
                </a:solidFill>
                <a:latin typeface="Arial Black" pitchFamily="34" charset="0"/>
              </a:rPr>
              <a:t>«Детский сад № 92»</a:t>
            </a:r>
            <a:endParaRPr lang="ru-RU" sz="1600" dirty="0">
              <a:ln w="3175">
                <a:noFill/>
              </a:ln>
              <a:solidFill>
                <a:srgbClr val="C00025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96752"/>
            <a:ext cx="68943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«Дин - дон,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дин - дон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зазвонил наш телефон…»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5157192"/>
            <a:ext cx="433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Автор: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Симанова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Т.Н., воспитатель 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высшей кв. категории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6309320"/>
            <a:ext cx="238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25"/>
                </a:solidFill>
                <a:latin typeface="Arial Black" pitchFamily="34" charset="0"/>
              </a:rPr>
              <a:t>г. Березники, 2020</a:t>
            </a:r>
            <a:endParaRPr lang="ru-RU" sz="1600" dirty="0">
              <a:solidFill>
                <a:srgbClr val="C00025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W7\Desktop\SG9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00808"/>
            <a:ext cx="198120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8 - 24c8237097b0f10740a021110bd6fb0e_thumb_01d5835492a9941597adb224e58ec4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528" y="332656"/>
            <a:ext cx="4070321" cy="381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 со стрелкой вверх 6"/>
          <p:cNvSpPr/>
          <p:nvPr/>
        </p:nvSpPr>
        <p:spPr>
          <a:xfrm>
            <a:off x="323528" y="3789040"/>
            <a:ext cx="4032448" cy="2664296"/>
          </a:xfrm>
          <a:prstGeom prst="upArrowCallout">
            <a:avLst>
              <a:gd name="adj1" fmla="val 27999"/>
              <a:gd name="adj2" fmla="val 23209"/>
              <a:gd name="adj3" fmla="val 28540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13176"/>
            <a:ext cx="385714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C00025"/>
                </a:solidFill>
                <a:latin typeface="Segoe Print" pitchFamily="2" charset="0"/>
                <a:cs typeface="Arial" pitchFamily="34" charset="0"/>
              </a:rPr>
              <a:t>Настенный телефонный </a:t>
            </a:r>
            <a:endParaRPr lang="ru-RU" b="1" dirty="0" smtClean="0">
              <a:ln>
                <a:solidFill>
                  <a:srgbClr val="990033"/>
                </a:solidFill>
              </a:ln>
              <a:solidFill>
                <a:srgbClr val="C00025"/>
              </a:solidFill>
              <a:latin typeface="Segoe Print" pitchFamily="2" charset="0"/>
              <a:cs typeface="Arial" pitchFamily="34" charset="0"/>
            </a:endParaRPr>
          </a:p>
          <a:p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C00025"/>
                </a:solidFill>
                <a:latin typeface="Segoe Print" pitchFamily="2" charset="0"/>
                <a:cs typeface="Arial" pitchFamily="34" charset="0"/>
              </a:rPr>
              <a:t>аппарат, использовался </a:t>
            </a:r>
          </a:p>
          <a:p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C00025"/>
                </a:solidFill>
                <a:latin typeface="Segoe Print" pitchFamily="2" charset="0"/>
                <a:cs typeface="Arial" pitchFamily="34" charset="0"/>
              </a:rPr>
              <a:t>на телефонных станциях, </a:t>
            </a:r>
          </a:p>
          <a:p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C00025"/>
                </a:solidFill>
                <a:latin typeface="Segoe Print" pitchFamily="2" charset="0"/>
                <a:cs typeface="Arial" pitchFamily="34" charset="0"/>
              </a:rPr>
              <a:t>почте, вокзалах, гостиницах </a:t>
            </a:r>
            <a:endParaRPr lang="ru-RU" b="1" dirty="0">
              <a:ln>
                <a:solidFill>
                  <a:srgbClr val="990033"/>
                </a:solidFill>
              </a:ln>
              <a:solidFill>
                <a:srgbClr val="C00025"/>
              </a:solidFill>
              <a:latin typeface="Segoe Print" pitchFamily="2" charset="0"/>
            </a:endParaRPr>
          </a:p>
        </p:txBody>
      </p:sp>
      <p:pic>
        <p:nvPicPr>
          <p:cNvPr id="8" name="Picture 2" descr="Музей истории телефона (35 фото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EFD7"/>
              </a:clrFrom>
              <a:clrTo>
                <a:srgbClr val="F5EFD7">
                  <a:alpha val="0"/>
                </a:srgbClr>
              </a:clrTo>
            </a:clrChange>
            <a:lum contrast="10000"/>
          </a:blip>
          <a:srcRect l="7546" t="3880" r="11339" b="2996"/>
          <a:stretch>
            <a:fillRect/>
          </a:stretch>
        </p:blipFill>
        <p:spPr bwMode="auto">
          <a:xfrm>
            <a:off x="5940152" y="2276872"/>
            <a:ext cx="2952328" cy="426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носка со стрелкой вниз 10"/>
          <p:cNvSpPr/>
          <p:nvPr/>
        </p:nvSpPr>
        <p:spPr>
          <a:xfrm rot="21158217">
            <a:off x="4071837" y="385109"/>
            <a:ext cx="4349611" cy="2483034"/>
          </a:xfrm>
          <a:prstGeom prst="downArrowCallout">
            <a:avLst>
              <a:gd name="adj1" fmla="val 25058"/>
              <a:gd name="adj2" fmla="val 22108"/>
              <a:gd name="adj3" fmla="val 30954"/>
              <a:gd name="adj4" fmla="val 6497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159967">
            <a:off x="4218338" y="430778"/>
            <a:ext cx="3888432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C00025"/>
                </a:solidFill>
                <a:latin typeface="Segoe Print" pitchFamily="2" charset="0"/>
                <a:cs typeface="Arial" pitchFamily="34" charset="0"/>
              </a:rPr>
              <a:t>Настенный телефонный </a:t>
            </a:r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C00025"/>
                </a:solidFill>
                <a:latin typeface="Segoe Print" pitchFamily="2" charset="0"/>
                <a:cs typeface="Arial" pitchFamily="34" charset="0"/>
              </a:rPr>
              <a:t>аппарат, изготовлен в нашей стране на  Ленинградском телефонном заводе </a:t>
            </a:r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C00025"/>
                </a:solidFill>
                <a:latin typeface="Segoe Print" pitchFamily="2" charset="0"/>
                <a:cs typeface="Arial" pitchFamily="34" charset="0"/>
              </a:rPr>
              <a:t>"Красная Заря", СССР. </a:t>
            </a:r>
            <a:endParaRPr lang="ru-RU" b="1" dirty="0">
              <a:ln>
                <a:solidFill>
                  <a:srgbClr val="990033"/>
                </a:solidFill>
              </a:ln>
              <a:solidFill>
                <a:srgbClr val="C00025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Позднее виды телефонов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менялись и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люди изобрели телефоны с диском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,</a:t>
            </a: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для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набора номера, палец вставляли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в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отверстия на диске, помеченные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цифрами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и крутили диск. Это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было</a:t>
            </a: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не очень удобно: уставал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палец, диск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вращался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медленно </a:t>
            </a:r>
            <a:endParaRPr lang="ru-RU" b="1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429000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Поэтому диск заменяли </a:t>
            </a:r>
            <a:endParaRPr lang="ru-RU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кнопками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. </a:t>
            </a:r>
            <a:endParaRPr lang="ru-RU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У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многих такие телефоны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есть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и сейчас, </a:t>
            </a:r>
            <a:endParaRPr lang="ru-RU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но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таким аппаратом можно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было пользоваться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, находясь </a:t>
            </a:r>
            <a:endParaRPr lang="ru-RU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в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помещении, </a:t>
            </a:r>
            <a:endParaRPr lang="ru-RU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с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собой его взять нельзя</a:t>
            </a:r>
            <a:endParaRPr lang="ru-RU" b="1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5400000">
            <a:off x="251520" y="332656"/>
            <a:ext cx="4320480" cy="4464496"/>
          </a:xfrm>
          <a:prstGeom prst="halfFrame">
            <a:avLst>
              <a:gd name="adj1" fmla="val 4857"/>
              <a:gd name="adj2" fmla="val 4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6200000">
            <a:off x="4572000" y="1988840"/>
            <a:ext cx="4608512" cy="4176464"/>
          </a:xfrm>
          <a:prstGeom prst="halfFrame">
            <a:avLst>
              <a:gd name="adj1" fmla="val 4828"/>
              <a:gd name="adj2" fmla="val 499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https://2-999-999.ru/files/image/rss/sn/KXTS2350RU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548680"/>
            <a:ext cx="3702733" cy="2613559"/>
          </a:xfrm>
          <a:prstGeom prst="rect">
            <a:avLst/>
          </a:prstGeom>
          <a:noFill/>
        </p:spPr>
      </p:pic>
      <p:pic>
        <p:nvPicPr>
          <p:cNvPr id="5124" name="Picture 4" descr="https://cdn.pixabay.com/photo/2018/02/17/15/41/phone-3160172_1280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51520" y="3356992"/>
            <a:ext cx="3816424" cy="25432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Телефон Panasonic KX-TS23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3871439" cy="3744416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3635896" y="2348880"/>
            <a:ext cx="5256584" cy="36004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2129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  <a:cs typeface="Times New Roman" panose="02020603050405020304" pitchFamily="18" charset="0"/>
              </a:rPr>
              <a:t>Теперь есть телефоны, которые определяют номер абонента – человека, который вам звонит.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Появились телефоны </a:t>
            </a:r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– автоответчики.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  <a:cs typeface="Times New Roman" panose="02020603050405020304" pitchFamily="18" charset="0"/>
              </a:rPr>
              <a:t>Эти телефоны отвечают на звонок, когда никого нет дома. </a:t>
            </a:r>
            <a:endParaRPr lang="ru-RU" b="1" dirty="0">
              <a:ln>
                <a:solidFill>
                  <a:srgbClr val="CC0066"/>
                </a:solidFill>
              </a:ln>
              <a:solidFill>
                <a:srgbClr val="990033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79512" y="692696"/>
            <a:ext cx="4464496" cy="864096"/>
          </a:xfrm>
          <a:prstGeom prst="blockArc">
            <a:avLst>
              <a:gd name="adj1" fmla="val 10562471"/>
              <a:gd name="adj2" fmla="val 227851"/>
              <a:gd name="adj3" fmla="val 3416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0688"/>
            <a:ext cx="39244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телефон с видео </a:t>
            </a:r>
          </a:p>
          <a:p>
            <a:pPr algn="ctr"/>
            <a:r>
              <a:rPr lang="ru-RU" sz="32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на руке</a:t>
            </a:r>
            <a:endParaRPr lang="ru-RU" sz="3200" b="1" cap="none" spc="0" dirty="0">
              <a:ln w="11430">
                <a:solidFill>
                  <a:srgbClr val="0099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2772" name="Picture 4" descr="http://www.davidswang.com/images/illustration/editorial_illus_images/swiss_army_phone_illus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333" t="3799" r="3333" b="3134"/>
          <a:stretch>
            <a:fillRect/>
          </a:stretch>
        </p:blipFill>
        <p:spPr bwMode="auto">
          <a:xfrm>
            <a:off x="4788024" y="548680"/>
            <a:ext cx="403244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0" name="Picture 2" descr="https://www.healthgazette24.com/wp-content/uploads/2019/12/Remote-Health-Delivery-Market-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6883" t="9740" r="18182" b="10390"/>
          <a:stretch>
            <a:fillRect/>
          </a:stretch>
        </p:blipFill>
        <p:spPr bwMode="auto">
          <a:xfrm>
            <a:off x="179512" y="2060848"/>
            <a:ext cx="4390732" cy="3600400"/>
          </a:xfrm>
          <a:prstGeom prst="roundRect">
            <a:avLst>
              <a:gd name="adj" fmla="val 19149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88024" y="4437112"/>
            <a:ext cx="40174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телефон </a:t>
            </a:r>
          </a:p>
          <a:p>
            <a:pPr algn="ctr"/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- фантастика!</a:t>
            </a:r>
            <a:endParaRPr lang="ru-RU" sz="3600" b="1" cap="none" spc="0" dirty="0">
              <a:ln w="11430">
                <a:solidFill>
                  <a:srgbClr val="0099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s://avatars.mds.yandex.net/get-pdb/776003/2af06b0e-8f7b-460f-b11b-be306ee9cead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3312368" cy="4118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s://avatars.mds.yandex.net/get-pdb/776003/2af06b0e-8f7b-460f-b11b-be306ee9cea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92896"/>
            <a:ext cx="356352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4581128"/>
            <a:ext cx="28280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прозрачный </a:t>
            </a:r>
          </a:p>
          <a:p>
            <a:pPr algn="ctr"/>
            <a:r>
              <a:rPr lang="ru-RU" sz="32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телефон</a:t>
            </a:r>
            <a:endParaRPr lang="ru-RU" sz="3200" b="1" cap="none" spc="0" dirty="0">
              <a:ln w="11430">
                <a:solidFill>
                  <a:srgbClr val="0099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052736"/>
            <a:ext cx="27687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выдвижная </a:t>
            </a:r>
          </a:p>
          <a:p>
            <a:pPr algn="ctr"/>
            <a:r>
              <a:rPr lang="ru-RU" sz="32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клавиатура</a:t>
            </a:r>
            <a:endParaRPr lang="ru-RU" sz="3200" b="1" cap="none" spc="0" dirty="0">
              <a:ln w="11430">
                <a:solidFill>
                  <a:srgbClr val="0099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764704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Но главным достоинством </a:t>
            </a:r>
            <a:endParaRPr lang="ru-RU" b="1" dirty="0" smtClean="0">
              <a:ln>
                <a:solidFill>
                  <a:srgbClr val="CC0066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  <a:p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последних </a:t>
            </a:r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лет </a:t>
            </a:r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стала </a:t>
            </a:r>
          </a:p>
          <a:p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сотовая </a:t>
            </a:r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связь, работающая </a:t>
            </a:r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от </a:t>
            </a:r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сигнала, передвигающегося </a:t>
            </a:r>
            <a:endParaRPr lang="ru-RU" b="1" dirty="0" smtClean="0">
              <a:ln>
                <a:solidFill>
                  <a:srgbClr val="CC0066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  <a:p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от </a:t>
            </a:r>
            <a:r>
              <a:rPr lang="ru-RU" b="1" dirty="0" smtClean="0">
                <a:ln>
                  <a:solidFill>
                    <a:srgbClr val="CC0066"/>
                  </a:solidFill>
                </a:ln>
                <a:solidFill>
                  <a:srgbClr val="990033"/>
                </a:solidFill>
                <a:latin typeface="Segoe Print" pitchFamily="2" charset="0"/>
              </a:rPr>
              <a:t>одной станции к другой</a:t>
            </a:r>
            <a:endParaRPr lang="ru-RU" b="1" dirty="0">
              <a:ln>
                <a:solidFill>
                  <a:srgbClr val="CC0066"/>
                </a:solidFill>
              </a:ln>
              <a:solidFill>
                <a:srgbClr val="990033"/>
              </a:solidFill>
              <a:latin typeface="Segoe Print" pitchFamily="2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3938573"/>
            <a:ext cx="44644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2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Появился современный сотовый </a:t>
            </a:r>
          </a:p>
          <a:p>
            <a:pPr marL="0" marR="0" lvl="0" indent="122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Телефон</a:t>
            </a:r>
            <a:r>
              <a:rPr kumimoji="0" lang="ru-RU" b="1" i="0" u="none" strike="noStrike" cap="none" normalizeH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в 1973 году в компании</a:t>
            </a:r>
          </a:p>
          <a:p>
            <a:pPr marL="0" marR="0" lvl="0" indent="122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«Моторола». Он работал </a:t>
            </a:r>
          </a:p>
          <a:p>
            <a:pPr marL="0" marR="0" lvl="0" indent="122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без подзарядки не более 20 минут </a:t>
            </a:r>
          </a:p>
          <a:p>
            <a:pPr marL="0" marR="0" lvl="0" indent="122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и размером был похож </a:t>
            </a:r>
          </a:p>
          <a:p>
            <a:pPr marL="0" marR="0" lvl="0" indent="122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на кирпич, а весил  794 грамма!</a:t>
            </a:r>
            <a:endParaRPr kumimoji="0" lang="ru-RU" b="1" i="0" u="none" strike="noStrike" cap="none" normalizeH="0" baseline="0" dirty="0" smtClean="0">
              <a:ln>
                <a:solidFill>
                  <a:srgbClr val="C00025"/>
                </a:solidFill>
              </a:ln>
              <a:solidFill>
                <a:srgbClr val="990033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 rot="10800000">
            <a:off x="179512" y="188640"/>
            <a:ext cx="1512168" cy="2952328"/>
          </a:xfrm>
          <a:prstGeom prst="chevron">
            <a:avLst>
              <a:gd name="adj" fmla="val 8552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179512" y="3356992"/>
            <a:ext cx="1512168" cy="3024336"/>
          </a:xfrm>
          <a:prstGeom prst="chevron">
            <a:avLst>
              <a:gd name="adj" fmla="val 8552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первый-сотовый-телефон-моторолла"/>
          <p:cNvPicPr/>
          <p:nvPr/>
        </p:nvPicPr>
        <p:blipFill>
          <a:blip r:embed="rId3" cstate="print"/>
          <a:srcRect l="23815" r="20794"/>
          <a:stretch>
            <a:fillRect/>
          </a:stretch>
        </p:blipFill>
        <p:spPr bwMode="auto">
          <a:xfrm>
            <a:off x="5508104" y="404664"/>
            <a:ext cx="324036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https://pbs.twimg.com/media/EFSTj2AXkAAtD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3ABC2"/>
              </a:clrFrom>
              <a:clrTo>
                <a:srgbClr val="A3ABC2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474080" y="3501008"/>
            <a:ext cx="334639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32656"/>
            <a:ext cx="7920880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537646"/>
            <a:ext cx="75379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2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Сейчас наши современные «мобильники» маленькие и компактные,</a:t>
            </a:r>
            <a:r>
              <a:rPr kumimoji="0" lang="ru-RU" b="1" i="0" u="none" strike="noStrike" cap="none" normalizeH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умеющие фотографировать, отсылать почту и сообщения,</a:t>
            </a:r>
            <a:r>
              <a:rPr kumimoji="0" lang="ru-RU" b="1" i="0" u="none" strike="noStrike" cap="none" normalizeH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проигрывать музыку и даже думать за своего хозяина! </a:t>
            </a:r>
          </a:p>
          <a:p>
            <a:pPr marL="0" marR="0" lvl="0" indent="122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C00025"/>
                  </a:solidFill>
                </a:ln>
                <a:solidFill>
                  <a:srgbClr val="990033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Они стали настоящими помощниками для детей и их родителей– всегда можно позвонить и узнать, как дела!</a:t>
            </a:r>
            <a:endParaRPr kumimoji="0" lang="ru-RU" b="1" i="0" u="none" strike="noStrike" cap="none" normalizeH="0" baseline="0" dirty="0" smtClean="0">
              <a:ln>
                <a:solidFill>
                  <a:srgbClr val="C00025"/>
                </a:solidFill>
              </a:ln>
              <a:solidFill>
                <a:srgbClr val="990033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051" name="Picture 3" descr="https://i2.rozetka.ua/goods/4171107/huawei_p20_lite_4_64gb_blue_images_41711071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005064"/>
            <a:ext cx="3663353" cy="2304256"/>
          </a:xfrm>
          <a:prstGeom prst="rect">
            <a:avLst/>
          </a:prstGeom>
          <a:noFill/>
        </p:spPr>
      </p:pic>
      <p:pic>
        <p:nvPicPr>
          <p:cNvPr id="2053" name="Picture 5" descr="https://prodam-rf.ru/userfiles/product_img/photos/goods6/1763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94" r="23685" b="14145"/>
          <a:stretch>
            <a:fillRect/>
          </a:stretch>
        </p:blipFill>
        <p:spPr bwMode="auto">
          <a:xfrm>
            <a:off x="3419872" y="2276872"/>
            <a:ext cx="2512279" cy="4037591"/>
          </a:xfrm>
          <a:prstGeom prst="rect">
            <a:avLst/>
          </a:prstGeom>
          <a:noFill/>
        </p:spPr>
      </p:pic>
      <p:pic>
        <p:nvPicPr>
          <p:cNvPr id="2055" name="Picture 7" descr="https://static.price.ru/images/models/-/mobilniy-telefon/philips-xenium-w3568/e1fbc002362d3c42f65f96e145530a0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356992"/>
            <a:ext cx="3600400" cy="26518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4067944" y="188640"/>
            <a:ext cx="4896544" cy="2952328"/>
          </a:xfrm>
          <a:prstGeom prst="horizontalScroll">
            <a:avLst>
              <a:gd name="adj" fmla="val 821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905">
                  <a:solidFill>
                    <a:srgbClr val="0066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Шло время, люди научились говорить и продолжали искать новые способы передачи информации. Если необходимо было сообщить какую-то новость в другую деревню, люди забирались на высокую гору и разводили костер </a:t>
            </a:r>
            <a:endParaRPr lang="ru-RU" b="1" dirty="0">
              <a:ln w="1905">
                <a:solidFill>
                  <a:srgbClr val="0066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3074" name="Picture 2" descr="https://fanparty.ru/fanclubs/lord-of-the-rings/quizzes/66959/23095_quiz_lord_of_the_rings.PN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t="7560"/>
          <a:stretch>
            <a:fillRect/>
          </a:stretch>
        </p:blipFill>
        <p:spPr bwMode="auto">
          <a:xfrm>
            <a:off x="323528" y="332656"/>
            <a:ext cx="3384376" cy="2818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туземец-бьет-в-тамтам"/>
          <p:cNvPicPr/>
          <p:nvPr/>
        </p:nvPicPr>
        <p:blipFill>
          <a:blip r:embed="rId4" cstate="print">
            <a:lum contrast="10000"/>
          </a:blip>
          <a:srcRect l="5491" r="8270"/>
          <a:stretch>
            <a:fillRect/>
          </a:stretch>
        </p:blipFill>
        <p:spPr bwMode="auto">
          <a:xfrm>
            <a:off x="4211960" y="3429000"/>
            <a:ext cx="4536504" cy="2837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251520" y="3356992"/>
            <a:ext cx="3600400" cy="3240360"/>
          </a:xfrm>
          <a:prstGeom prst="horizontalScroll">
            <a:avLst>
              <a:gd name="adj" fmla="val 938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Жители Африки  барабанили </a:t>
            </a:r>
          </a:p>
          <a:p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в тамтамы, слышимые на далёкие расстояния, причём</a:t>
            </a:r>
          </a:p>
          <a:p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 каждый характер звуков нёс</a:t>
            </a:r>
          </a:p>
          <a:p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 свою информацию</a:t>
            </a:r>
            <a:endParaRPr lang="ru-RU" b="1" dirty="0">
              <a:ln w="3175">
                <a:solidFill>
                  <a:srgbClr val="006600"/>
                </a:solidFill>
              </a:ln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нутый угол 3"/>
          <p:cNvSpPr/>
          <p:nvPr/>
        </p:nvSpPr>
        <p:spPr>
          <a:xfrm>
            <a:off x="251520" y="476672"/>
            <a:ext cx="4608512" cy="2376264"/>
          </a:xfrm>
          <a:prstGeom prst="foldedCorner">
            <a:avLst>
              <a:gd name="adj" fmla="val 2602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В Европе новости узнавали с помощью церковного колокола, по содержанию звона которого близ живущее население отличало, взывали ли служители к тревоге или звали порадоваться</a:t>
            </a:r>
            <a:endParaRPr lang="ru-RU" b="1" dirty="0">
              <a:ln>
                <a:solidFill>
                  <a:srgbClr val="006600"/>
                </a:solidFill>
              </a:ln>
              <a:latin typeface="Segoe Print" pitchFamily="2" charset="0"/>
            </a:endParaRPr>
          </a:p>
        </p:txBody>
      </p:sp>
      <p:pic>
        <p:nvPicPr>
          <p:cNvPr id="2" name="Picture 2" descr="https://live.staticflickr.com/7038/13976456584_18f18f77df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292080" y="404664"/>
            <a:ext cx="3513600" cy="263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нутый угол 7"/>
          <p:cNvSpPr/>
          <p:nvPr/>
        </p:nvSpPr>
        <p:spPr>
          <a:xfrm>
            <a:off x="5292080" y="3356992"/>
            <a:ext cx="3528392" cy="2808312"/>
          </a:xfrm>
          <a:prstGeom prst="foldedCorner">
            <a:avLst>
              <a:gd name="adj" fmla="val 21741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501008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Самыми надёжными </a:t>
            </a: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доставщиками информации </a:t>
            </a: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были почтовые птицы,</a:t>
            </a: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к наученным долетать</a:t>
            </a: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 до нужного места голубям </a:t>
            </a:r>
          </a:p>
          <a:p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привязывали письма</a:t>
            </a:r>
            <a:endParaRPr lang="ru-RU" b="1" dirty="0">
              <a:ln>
                <a:solidFill>
                  <a:srgbClr val="006600"/>
                </a:solidFill>
              </a:ln>
              <a:latin typeface="Segoe Print" pitchFamily="2" charset="0"/>
            </a:endParaRPr>
          </a:p>
        </p:txBody>
      </p:sp>
      <p:pic>
        <p:nvPicPr>
          <p:cNvPr id="2052" name="Picture 4" descr="https://c7.hotpng.com/preview/588/736/908/homing-pigeon-columbidae-bird-pige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899592" y="3140968"/>
            <a:ext cx="3240360" cy="3363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512" y="476672"/>
            <a:ext cx="4608512" cy="2520280"/>
          </a:xfrm>
          <a:prstGeom prst="wedgeRoundRectCallout">
            <a:avLst>
              <a:gd name="adj1" fmla="val -3931"/>
              <a:gd name="adj2" fmla="val 7032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D60093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Но время шло. И вот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130 лет назад был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изобретен первый аппарат, он представлял собой две трубки, похожие на воронки, которые соединялись между собой длинным проводом. В одну трубку говорили, другую прикладывали к </a:t>
            </a:r>
            <a:r>
              <a:rPr lang="ru-RU" b="1" dirty="0" smtClean="0">
                <a:ln>
                  <a:solidFill>
                    <a:srgbClr val="006600"/>
                  </a:solidFill>
                </a:ln>
                <a:latin typeface="Segoe Print" pitchFamily="2" charset="0"/>
              </a:rPr>
              <a:t>уху. </a:t>
            </a:r>
            <a:endParaRPr lang="ru-RU" b="1" dirty="0">
              <a:ln>
                <a:solidFill>
                  <a:srgbClr val="006600"/>
                </a:solidFill>
              </a:ln>
              <a:latin typeface="Segoe Print" pitchFamily="2" charset="0"/>
            </a:endParaRPr>
          </a:p>
        </p:txBody>
      </p:sp>
      <p:pic>
        <p:nvPicPr>
          <p:cNvPr id="6" name="Picture 2" descr="684e1ac7e26fe92eade4f44dfcc8d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7692" r="561" b="6593"/>
          <a:stretch>
            <a:fillRect/>
          </a:stretch>
        </p:blipFill>
        <p:spPr bwMode="auto">
          <a:xfrm>
            <a:off x="179512" y="3573016"/>
            <a:ext cx="4461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4" descr="Perviy-telefon-Bella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/>
          </a:blip>
          <a:srcRect/>
          <a:stretch>
            <a:fillRect/>
          </a:stretch>
        </p:blipFill>
        <p:spPr>
          <a:xfrm>
            <a:off x="5649178" y="332656"/>
            <a:ext cx="3171294" cy="324036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D60093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860032" y="3789040"/>
            <a:ext cx="4032448" cy="2736304"/>
          </a:xfrm>
          <a:prstGeom prst="wedgeRoundRectCallout">
            <a:avLst>
              <a:gd name="adj1" fmla="val 2334"/>
              <a:gd name="adj2" fmla="val -5726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077072"/>
            <a:ext cx="406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   </a:t>
            </a:r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Этот </a:t>
            </a:r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аппарат назвали «ТЕЛЕФОН». </a:t>
            </a:r>
            <a:endParaRPr lang="ru-RU" b="1" dirty="0" smtClean="0">
              <a:ln w="3175">
                <a:solidFill>
                  <a:srgbClr val="006600"/>
                </a:solidFill>
              </a:ln>
              <a:latin typeface="Segoe Print" pitchFamily="2" charset="0"/>
            </a:endParaRPr>
          </a:p>
          <a:p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  Слово </a:t>
            </a:r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«телефон» означает: </a:t>
            </a:r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первая часть </a:t>
            </a:r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«теле» - далеко, </a:t>
            </a:r>
            <a:endParaRPr lang="ru-RU" b="1" dirty="0" smtClean="0">
              <a:ln w="3175">
                <a:solidFill>
                  <a:srgbClr val="006600"/>
                </a:solidFill>
              </a:ln>
              <a:latin typeface="Segoe Print" pitchFamily="2" charset="0"/>
            </a:endParaRPr>
          </a:p>
          <a:p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вторая </a:t>
            </a:r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часть – «фон» - звук. </a:t>
            </a:r>
            <a:endParaRPr lang="ru-RU" b="1" dirty="0" smtClean="0">
              <a:ln w="3175">
                <a:solidFill>
                  <a:srgbClr val="006600"/>
                </a:solidFill>
              </a:ln>
              <a:latin typeface="Segoe Print" pitchFamily="2" charset="0"/>
            </a:endParaRPr>
          </a:p>
          <a:p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При </a:t>
            </a:r>
            <a:r>
              <a:rPr lang="ru-RU" b="1" dirty="0" smtClean="0">
                <a:ln w="3175">
                  <a:solidFill>
                    <a:srgbClr val="006600"/>
                  </a:solidFill>
                </a:ln>
                <a:latin typeface="Segoe Print" pitchFamily="2" charset="0"/>
              </a:rPr>
              <a:t>помощи этого аппарата звук можно было услышать очень далеко</a:t>
            </a:r>
            <a:r>
              <a:rPr lang="ru-RU" dirty="0" smtClean="0">
                <a:ln w="3175">
                  <a:solidFill>
                    <a:srgbClr val="006600"/>
                  </a:solidFill>
                </a:ln>
              </a:rPr>
              <a:t>. </a:t>
            </a:r>
            <a:endParaRPr lang="ru-RU" dirty="0">
              <a:ln w="3175">
                <a:solidFill>
                  <a:srgbClr val="0066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9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W7\Desktop\kisspng-iphone-telephone-call-smartphone-clip-art-phone-5ab5b8cb2a1c31.30513217152185876317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7740352" y="260648"/>
            <a:ext cx="1036901" cy="10599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3175">
                  <a:solidFill>
                    <a:srgbClr val="990033"/>
                  </a:solidFill>
                </a:ln>
                <a:solidFill>
                  <a:srgbClr val="D60093"/>
                </a:solidFill>
                <a:latin typeface="Comic Sans MS" pitchFamily="66" charset="0"/>
              </a:rPr>
              <a:t>Знакома ли вам история появления телефона, и готовы ли вы ей поделиться со своими друзьями</a:t>
            </a:r>
            <a:r>
              <a:rPr lang="ru-RU" sz="2000" b="1" dirty="0" smtClean="0">
                <a:ln w="3175">
                  <a:solidFill>
                    <a:srgbClr val="006600"/>
                  </a:solidFill>
                </a:ln>
                <a:solidFill>
                  <a:srgbClr val="009900"/>
                </a:solidFill>
                <a:latin typeface="Comic Sans MS" pitchFamily="66" charset="0"/>
              </a:rPr>
              <a:t>?</a:t>
            </a:r>
            <a:endParaRPr lang="ru-RU" sz="2000" b="1" dirty="0">
              <a:ln w="3175">
                <a:solidFill>
                  <a:srgbClr val="006600"/>
                </a:solidFill>
              </a:ln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51520" y="1268760"/>
            <a:ext cx="4104456" cy="2952328"/>
          </a:xfrm>
          <a:prstGeom prst="vertic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Давным-давно, когда люди жили в пещерах 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одевались в шкуры животных, они не умели говорить,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но им приходилось общаться друг с другом.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И делали они это с помощью мимики и жестов. </a:t>
            </a:r>
            <a:endParaRPr lang="ru-RU" sz="4400" b="1" dirty="0" smtClean="0">
              <a:ln>
                <a:solidFill>
                  <a:srgbClr val="006600"/>
                </a:solidFill>
              </a:ln>
              <a:solidFill>
                <a:schemeClr val="tx1"/>
              </a:solidFill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100" name="Picture 4" descr="https://img.freepik.com/free-vector/_29190-568.jpg?size=626&amp;ext=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420888"/>
            <a:ext cx="4469865" cy="3877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04664"/>
            <a:ext cx="7308411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C0066"/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C00025"/>
                  </a:solidFill>
                </a:ln>
                <a:solidFill>
                  <a:srgbClr val="CC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Телефоны будущего</a:t>
            </a:r>
            <a:endParaRPr lang="ru-RU" sz="5400" b="1" cap="none" spc="0" dirty="0">
              <a:ln w="11430">
                <a:solidFill>
                  <a:srgbClr val="C00025"/>
                </a:solidFill>
              </a:ln>
              <a:solidFill>
                <a:srgbClr val="CC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6" name="Picture 2" descr="https://avatars.mds.yandex.net/get-pdb/1712747/95f82f41-55a2-4727-bb92-e595e246e8b8/s1200"/>
          <p:cNvPicPr>
            <a:picLocks noChangeAspect="1" noChangeArrowheads="1"/>
          </p:cNvPicPr>
          <p:nvPr/>
        </p:nvPicPr>
        <p:blipFill>
          <a:blip r:embed="rId3" cstate="print"/>
          <a:srcRect r="30806"/>
          <a:stretch>
            <a:fillRect/>
          </a:stretch>
        </p:blipFill>
        <p:spPr bwMode="auto">
          <a:xfrm>
            <a:off x="251520" y="1484784"/>
            <a:ext cx="381642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869160"/>
            <a:ext cx="38651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телефоны - браслеты</a:t>
            </a:r>
            <a:endParaRPr lang="ru-RU" sz="2400" b="1" cap="none" spc="0" dirty="0">
              <a:ln w="11430">
                <a:solidFill>
                  <a:srgbClr val="009900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6632" name="Picture 8" descr="https://avatars.mds.yandex.net/get-pdb/881477/7a877605-4f31-4414-933f-228d2a36db34/s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lum contrast="10000"/>
          </a:blip>
          <a:srcRect l="11888" t="2500" r="3512" b="7500"/>
          <a:stretch>
            <a:fillRect/>
          </a:stretch>
        </p:blipFill>
        <p:spPr bwMode="auto">
          <a:xfrm>
            <a:off x="4716016" y="3429000"/>
            <a:ext cx="4176464" cy="31323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27683" y="1988840"/>
            <a:ext cx="21307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гибкие </a:t>
            </a:r>
          </a:p>
          <a:p>
            <a:pPr algn="ctr"/>
            <a:r>
              <a:rPr lang="ru-RU" sz="28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телефоны</a:t>
            </a:r>
            <a:endParaRPr lang="ru-RU" sz="2800" b="1" cap="none" spc="0" dirty="0">
              <a:ln w="11430">
                <a:solidFill>
                  <a:srgbClr val="0099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Арка 11"/>
          <p:cNvSpPr/>
          <p:nvPr/>
        </p:nvSpPr>
        <p:spPr>
          <a:xfrm rot="16200000">
            <a:off x="3203848" y="2492896"/>
            <a:ext cx="4968552" cy="2664296"/>
          </a:xfrm>
          <a:prstGeom prst="blockArc">
            <a:avLst>
              <a:gd name="adj1" fmla="val 10264453"/>
              <a:gd name="adj2" fmla="val 807156"/>
              <a:gd name="adj3" fmla="val 576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11560" y="188640"/>
            <a:ext cx="4248472" cy="1800200"/>
          </a:xfrm>
          <a:prstGeom prst="cloudCallout">
            <a:avLst>
              <a:gd name="adj1" fmla="val 40662"/>
              <a:gd name="adj2" fmla="val 5868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48680"/>
            <a:ext cx="30716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rgbClr val="990033"/>
                  </a:solidFill>
                </a:ln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Интересный </a:t>
            </a:r>
          </a:p>
          <a:p>
            <a:pPr algn="ctr"/>
            <a:r>
              <a:rPr lang="ru-RU" sz="3200" b="1" cap="none" spc="0" dirty="0" smtClean="0">
                <a:ln w="11430">
                  <a:solidFill>
                    <a:srgbClr val="990033"/>
                  </a:solidFill>
                </a:ln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факт!</a:t>
            </a:r>
            <a:endParaRPr lang="ru-RU" sz="3200" b="1" cap="none" spc="0" dirty="0">
              <a:ln w="11430">
                <a:solidFill>
                  <a:srgbClr val="990033"/>
                </a:solidFill>
              </a:ln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3356992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Оказывается, изобретатель </a:t>
            </a:r>
            <a:endParaRPr lang="ru-RU" sz="2000" b="1" dirty="0" smtClean="0">
              <a:ln>
                <a:solidFill>
                  <a:srgbClr val="990033"/>
                </a:solidFill>
              </a:ln>
              <a:solidFill>
                <a:srgbClr val="D60093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телефона </a:t>
            </a:r>
            <a:r>
              <a:rPr lang="ru-RU" sz="2000" b="1" dirty="0" err="1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Александер</a:t>
            </a:r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 Белл </a:t>
            </a:r>
            <a:endParaRPr lang="ru-RU" sz="2000" b="1" dirty="0" smtClean="0">
              <a:ln>
                <a:solidFill>
                  <a:srgbClr val="990033"/>
                </a:solidFill>
              </a:ln>
              <a:solidFill>
                <a:srgbClr val="D60093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ни </a:t>
            </a:r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разу не позвонил </a:t>
            </a:r>
            <a:endParaRPr lang="ru-RU" sz="2000" b="1" dirty="0" smtClean="0">
              <a:ln>
                <a:solidFill>
                  <a:srgbClr val="990033"/>
                </a:solidFill>
              </a:ln>
              <a:solidFill>
                <a:srgbClr val="D60093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своей </a:t>
            </a:r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матери и </a:t>
            </a:r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жене</a:t>
            </a:r>
          </a:p>
          <a:p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 </a:t>
            </a:r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– к сожалению, они </a:t>
            </a:r>
            <a:endParaRPr lang="ru-RU" sz="2000" b="1" dirty="0" smtClean="0">
              <a:ln>
                <a:solidFill>
                  <a:srgbClr val="990033"/>
                </a:solidFill>
              </a:ln>
              <a:solidFill>
                <a:srgbClr val="D60093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обе </a:t>
            </a:r>
            <a:r>
              <a:rPr lang="ru-RU" sz="2000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были глухими</a:t>
            </a:r>
            <a:endParaRPr lang="ru-RU" sz="2000" b="1" dirty="0">
              <a:ln>
                <a:solidFill>
                  <a:srgbClr val="990033"/>
                </a:solidFill>
              </a:ln>
              <a:solidFill>
                <a:srgbClr val="D60093"/>
              </a:solidFill>
              <a:latin typeface="Segoe Print" pitchFamily="2" charset="0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4788024" y="3068960"/>
            <a:ext cx="3960440" cy="3168352"/>
          </a:xfrm>
          <a:prstGeom prst="frame">
            <a:avLst>
              <a:gd name="adj1" fmla="val 37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lum contrast="10000"/>
            <a:extLst/>
          </a:blip>
          <a:stretch>
            <a:fillRect/>
          </a:stretch>
        </p:blipFill>
        <p:spPr>
          <a:xfrm>
            <a:off x="827584" y="2204864"/>
            <a:ext cx="3168352" cy="4177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первый-телефонный-аппарат-белла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l="23835" r="24367"/>
          <a:stretch>
            <a:fillRect/>
          </a:stretch>
        </p:blipFill>
        <p:spPr bwMode="auto">
          <a:xfrm>
            <a:off x="5652120" y="548680"/>
            <a:ext cx="2466191" cy="214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99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ru"/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07504" y="404664"/>
            <a:ext cx="8856984" cy="1080120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0751" y="764704"/>
            <a:ext cx="882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D60093"/>
                </a:solidFill>
                <a:latin typeface="Segoe Print" pitchFamily="2" charset="0"/>
              </a:rPr>
              <a:t>Изобретатели разных стран придумывали все новые виды телефонов</a:t>
            </a:r>
            <a:endParaRPr lang="ru-RU" b="1" dirty="0">
              <a:ln>
                <a:solidFill>
                  <a:srgbClr val="990033"/>
                </a:solidFill>
              </a:ln>
              <a:solidFill>
                <a:srgbClr val="D60093"/>
              </a:solidFill>
              <a:latin typeface="Segoe Print" pitchFamily="2" charset="0"/>
            </a:endParaRPr>
          </a:p>
        </p:txBody>
      </p:sp>
      <p:pic>
        <p:nvPicPr>
          <p:cNvPr id="8" name="Picture 2" descr="http://www.kavicom.ru/uploads/images/fd59826f95acb95385bbe57243a176c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3DD"/>
              </a:clrFrom>
              <a:clrTo>
                <a:srgbClr val="F9F3DD">
                  <a:alpha val="0"/>
                </a:srgbClr>
              </a:clrTo>
            </a:clrChange>
            <a:lum contrast="10000"/>
          </a:blip>
          <a:srcRect l="1364" t="9305" r="3181" b="14391"/>
          <a:stretch>
            <a:fillRect/>
          </a:stretch>
        </p:blipFill>
        <p:spPr bwMode="auto">
          <a:xfrm>
            <a:off x="4355976" y="1844824"/>
            <a:ext cx="4425366" cy="25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4008" y="4797152"/>
            <a:ext cx="3759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009900"/>
                  </a:solidFill>
                </a:ln>
                <a:solidFill>
                  <a:srgbClr val="006600"/>
                </a:solidFill>
                <a:latin typeface="Segoe Print" pitchFamily="2" charset="0"/>
                <a:cs typeface="Arial" pitchFamily="34" charset="0"/>
              </a:rPr>
              <a:t>Настольный телефонный </a:t>
            </a:r>
            <a:endParaRPr lang="ru-RU" sz="2000" b="1" dirty="0" smtClean="0">
              <a:ln>
                <a:solidFill>
                  <a:srgbClr val="009900"/>
                </a:solidFill>
              </a:ln>
              <a:solidFill>
                <a:srgbClr val="006600"/>
              </a:solidFill>
              <a:latin typeface="Segoe Print" pitchFamily="2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rgbClr val="009900"/>
                  </a:solidFill>
                </a:ln>
                <a:solidFill>
                  <a:srgbClr val="006600"/>
                </a:solidFill>
                <a:latin typeface="Segoe Print" pitchFamily="2" charset="0"/>
                <a:cs typeface="Arial" pitchFamily="34" charset="0"/>
              </a:rPr>
              <a:t>аппарат </a:t>
            </a:r>
            <a:r>
              <a:rPr lang="ru-RU" sz="2000" b="1" dirty="0" smtClean="0">
                <a:ln>
                  <a:solidFill>
                    <a:srgbClr val="009900"/>
                  </a:solidFill>
                </a:ln>
                <a:solidFill>
                  <a:srgbClr val="006600"/>
                </a:solidFill>
                <a:latin typeface="Segoe Print" pitchFamily="2" charset="0"/>
                <a:cs typeface="Arial" pitchFamily="34" charset="0"/>
              </a:rPr>
              <a:t>в виде короны</a:t>
            </a:r>
            <a:endParaRPr lang="ru-RU" sz="2000" b="1" dirty="0">
              <a:ln>
                <a:solidFill>
                  <a:srgbClr val="0099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</p:txBody>
      </p:sp>
      <p:pic>
        <p:nvPicPr>
          <p:cNvPr id="10" name="Рисунок 9" descr="8 - bcc19a51cc89a41a5635414d5fff45fc_thumb_cbb3af156d46b6ebc052ff0997b05909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>
          <a:xfrm>
            <a:off x="683568" y="1412776"/>
            <a:ext cx="2520280" cy="4425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5949280"/>
            <a:ext cx="3270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009900"/>
                  </a:solidFill>
                </a:ln>
                <a:solidFill>
                  <a:srgbClr val="006600"/>
                </a:solidFill>
                <a:latin typeface="Segoe Print" pitchFamily="2" charset="0"/>
                <a:cs typeface="Arial" pitchFamily="34" charset="0"/>
              </a:rPr>
              <a:t>Настенный телефонный </a:t>
            </a:r>
            <a:endParaRPr lang="ru-RU" b="1" dirty="0" smtClean="0">
              <a:ln>
                <a:solidFill>
                  <a:srgbClr val="009900"/>
                </a:solidFill>
              </a:ln>
              <a:solidFill>
                <a:srgbClr val="006600"/>
              </a:solidFill>
              <a:latin typeface="Segoe Print" pitchFamily="2" charset="0"/>
              <a:cs typeface="Arial" pitchFamily="34" charset="0"/>
            </a:endParaRPr>
          </a:p>
          <a:p>
            <a:r>
              <a:rPr lang="ru-RU" b="1" dirty="0" smtClean="0">
                <a:ln>
                  <a:solidFill>
                    <a:srgbClr val="009900"/>
                  </a:solidFill>
                </a:ln>
                <a:solidFill>
                  <a:srgbClr val="006600"/>
                </a:solidFill>
                <a:latin typeface="Segoe Print" pitchFamily="2" charset="0"/>
                <a:cs typeface="Arial" pitchFamily="34" charset="0"/>
              </a:rPr>
              <a:t>аппарат со звонком </a:t>
            </a:r>
            <a:endParaRPr lang="ru-RU" b="1" dirty="0">
              <a:ln>
                <a:solidFill>
                  <a:srgbClr val="0099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83/0007b82a-544d408b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338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8 - 936008cbb854dc03cbf1490e2a4e1600_thumb_31451acca3626dde5e624a2ecbd7648d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395536" y="1340768"/>
            <a:ext cx="3618557" cy="391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8 - e7c0f3aba98ae939f76d41f9fbd34e58_thumb_4c0fd0bb84989b93263321f53d61da1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>
          <a:xfrm>
            <a:off x="5652120" y="1412776"/>
            <a:ext cx="253830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D6009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39752" y="620688"/>
            <a:ext cx="5075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0099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Настольный телефонный аппарат </a:t>
            </a:r>
            <a:endParaRPr lang="ru-RU" sz="2000" b="1" dirty="0">
              <a:ln>
                <a:solidFill>
                  <a:srgbClr val="0099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4067944" y="2996952"/>
            <a:ext cx="1512168" cy="57606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544522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9900"/>
                  </a:solidFill>
                </a:ln>
                <a:solidFill>
                  <a:srgbClr val="006600"/>
                </a:solidFill>
                <a:latin typeface="Segoe Print" pitchFamily="2" charset="0"/>
              </a:rPr>
              <a:t>Микрофон закреплен на аппарате и может поворачиваться, чтобы удобно было разговаривать</a:t>
            </a:r>
            <a:endParaRPr lang="ru-RU" b="1" dirty="0">
              <a:ln>
                <a:solidFill>
                  <a:srgbClr val="009900"/>
                </a:solidFill>
              </a:ln>
              <a:solidFill>
                <a:srgbClr val="0066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562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W7</dc:creator>
  <cp:lastModifiedBy>W7</cp:lastModifiedBy>
  <cp:revision>48</cp:revision>
  <dcterms:created xsi:type="dcterms:W3CDTF">2020-02-10T14:40:30Z</dcterms:created>
  <dcterms:modified xsi:type="dcterms:W3CDTF">2020-02-11T06:50:02Z</dcterms:modified>
</cp:coreProperties>
</file>