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9" r:id="rId4"/>
    <p:sldId id="270" r:id="rId5"/>
    <p:sldId id="271" r:id="rId6"/>
    <p:sldId id="272" r:id="rId7"/>
    <p:sldId id="261" r:id="rId8"/>
    <p:sldId id="262" r:id="rId9"/>
    <p:sldId id="263" r:id="rId10"/>
    <p:sldId id="264" r:id="rId11"/>
    <p:sldId id="265" r:id="rId12"/>
    <p:sldId id="266" r:id="rId13"/>
    <p:sldId id="274" r:id="rId14"/>
    <p:sldId id="273" r:id="rId15"/>
    <p:sldId id="267" r:id="rId16"/>
    <p:sldId id="268" r:id="rId17"/>
    <p:sldId id="258" r:id="rId18"/>
    <p:sldId id="259" r:id="rId19"/>
    <p:sldId id="26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</p:showPr>
  <p:clrMru>
    <a:srgbClr val="009900"/>
    <a:srgbClr val="006600"/>
    <a:srgbClr val="D60093"/>
    <a:srgbClr val="CC0066"/>
    <a:srgbClr val="990033"/>
    <a:srgbClr val="C00025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306" y="-5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A101E-A701-4C98-9931-92CCD8495461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1FC8A-E3F1-489D-B600-CB6634B7E1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A101E-A701-4C98-9931-92CCD8495461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1FC8A-E3F1-489D-B600-CB6634B7E1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A101E-A701-4C98-9931-92CCD8495461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1FC8A-E3F1-489D-B600-CB6634B7E1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A101E-A701-4C98-9931-92CCD8495461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1FC8A-E3F1-489D-B600-CB6634B7E1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A101E-A701-4C98-9931-92CCD8495461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1FC8A-E3F1-489D-B600-CB6634B7E1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A101E-A701-4C98-9931-92CCD8495461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1FC8A-E3F1-489D-B600-CB6634B7E1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A101E-A701-4C98-9931-92CCD8495461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1FC8A-E3F1-489D-B600-CB6634B7E1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A101E-A701-4C98-9931-92CCD8495461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1FC8A-E3F1-489D-B600-CB6634B7E1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A101E-A701-4C98-9931-92CCD8495461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1FC8A-E3F1-489D-B600-CB6634B7E1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A101E-A701-4C98-9931-92CCD8495461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1FC8A-E3F1-489D-B600-CB6634B7E1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A101E-A701-4C98-9931-92CCD8495461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1FC8A-E3F1-489D-B600-CB6634B7E1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AA101E-A701-4C98-9931-92CCD8495461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1FC8A-E3F1-489D-B600-CB6634B7E1C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hyperlink" Target="http://istoriz.ru/wp-content/uploads/2013/08/2-Perviy-telefon-Bella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W7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3528" y="116632"/>
            <a:ext cx="86373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n w="3175">
                  <a:noFill/>
                </a:ln>
                <a:solidFill>
                  <a:srgbClr val="C00025"/>
                </a:solidFill>
                <a:latin typeface="Arial Black" pitchFamily="34" charset="0"/>
              </a:rPr>
              <a:t>Муниципальное автономное дошкольное образовательное учреждение </a:t>
            </a:r>
          </a:p>
          <a:p>
            <a:pPr algn="ctr"/>
            <a:r>
              <a:rPr lang="ru-RU" sz="1600" dirty="0" smtClean="0">
                <a:ln w="3175">
                  <a:noFill/>
                </a:ln>
                <a:solidFill>
                  <a:srgbClr val="C00025"/>
                </a:solidFill>
                <a:latin typeface="Arial Black" pitchFamily="34" charset="0"/>
              </a:rPr>
              <a:t>«Детский сад № 92»</a:t>
            </a:r>
            <a:endParaRPr lang="ru-RU" sz="1600" dirty="0">
              <a:ln w="3175">
                <a:noFill/>
              </a:ln>
              <a:solidFill>
                <a:srgbClr val="C00025"/>
              </a:solidFill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31640" y="1196752"/>
            <a:ext cx="6894325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CC0066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«Дин - дон, </a:t>
            </a:r>
          </a:p>
          <a:p>
            <a:pPr algn="ctr"/>
            <a:r>
              <a:rPr lang="ru-RU" sz="5400" b="1" cap="none" spc="0" dirty="0" smtClean="0">
                <a:ln w="11430"/>
                <a:solidFill>
                  <a:srgbClr val="CC0066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дин - дон </a:t>
            </a:r>
          </a:p>
          <a:p>
            <a:pPr algn="ctr"/>
            <a:r>
              <a:rPr lang="ru-RU" sz="5400" b="1" cap="none" spc="0" dirty="0" smtClean="0">
                <a:ln w="11430"/>
                <a:solidFill>
                  <a:srgbClr val="CC0066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зазвонил наш телефон…»</a:t>
            </a:r>
            <a:endParaRPr lang="ru-RU" sz="5400" b="1" cap="none" spc="0" dirty="0">
              <a:ln w="11430"/>
              <a:solidFill>
                <a:srgbClr val="CC0066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11960" y="5157192"/>
            <a:ext cx="43396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Автор: </a:t>
            </a:r>
            <a:r>
              <a:rPr lang="ru-RU" sz="1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Симанова</a:t>
            </a: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 Т.Н., воспитатель </a:t>
            </a:r>
          </a:p>
          <a:p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высшей кв. категории</a:t>
            </a:r>
            <a:endParaRPr lang="ru-RU" sz="1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75856" y="6309320"/>
            <a:ext cx="23839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C00025"/>
                </a:solidFill>
                <a:latin typeface="Arial Black" pitchFamily="34" charset="0"/>
              </a:rPr>
              <a:t>г. Березники, 2020</a:t>
            </a:r>
            <a:endParaRPr lang="ru-RU" sz="1600" dirty="0">
              <a:solidFill>
                <a:srgbClr val="C00025"/>
              </a:solidFill>
              <a:latin typeface="Arial Black" pitchFamily="34" charset="0"/>
            </a:endParaRPr>
          </a:p>
        </p:txBody>
      </p:sp>
      <p:pic>
        <p:nvPicPr>
          <p:cNvPr id="4" name="Picture 2" descr="C:\Users\W7\Desktop\SG9D.gif"/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48264" y="1700808"/>
            <a:ext cx="1981200" cy="14192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2.infourok.ru/uploads/ex/0383/0007b82a-544d408b/img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467544" y="13380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8 - 24c8237097b0f10740a021110bd6fb0e_thumb_01d5835492a9941597adb224e58ec462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323528" y="332656"/>
            <a:ext cx="4070321" cy="38192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Выноска со стрелкой вверх 6"/>
          <p:cNvSpPr/>
          <p:nvPr/>
        </p:nvSpPr>
        <p:spPr>
          <a:xfrm>
            <a:off x="323528" y="3789040"/>
            <a:ext cx="4032448" cy="2664296"/>
          </a:xfrm>
          <a:prstGeom prst="upArrowCallout">
            <a:avLst>
              <a:gd name="adj1" fmla="val 27999"/>
              <a:gd name="adj2" fmla="val 23209"/>
              <a:gd name="adj3" fmla="val 28540"/>
              <a:gd name="adj4" fmla="val 6497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5013176"/>
            <a:ext cx="3857146" cy="1200329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b="1" dirty="0" smtClean="0">
                <a:ln>
                  <a:solidFill>
                    <a:srgbClr val="990033"/>
                  </a:solidFill>
                </a:ln>
                <a:solidFill>
                  <a:srgbClr val="C00025"/>
                </a:solidFill>
                <a:latin typeface="Segoe Print" pitchFamily="2" charset="0"/>
                <a:cs typeface="Arial" pitchFamily="34" charset="0"/>
              </a:rPr>
              <a:t>Настенный телефонный </a:t>
            </a:r>
            <a:endParaRPr lang="ru-RU" b="1" dirty="0" smtClean="0">
              <a:ln>
                <a:solidFill>
                  <a:srgbClr val="990033"/>
                </a:solidFill>
              </a:ln>
              <a:solidFill>
                <a:srgbClr val="C00025"/>
              </a:solidFill>
              <a:latin typeface="Segoe Print" pitchFamily="2" charset="0"/>
              <a:cs typeface="Arial" pitchFamily="34" charset="0"/>
            </a:endParaRPr>
          </a:p>
          <a:p>
            <a:r>
              <a:rPr lang="ru-RU" b="1" dirty="0" smtClean="0">
                <a:ln>
                  <a:solidFill>
                    <a:srgbClr val="990033"/>
                  </a:solidFill>
                </a:ln>
                <a:solidFill>
                  <a:srgbClr val="C00025"/>
                </a:solidFill>
                <a:latin typeface="Segoe Print" pitchFamily="2" charset="0"/>
                <a:cs typeface="Arial" pitchFamily="34" charset="0"/>
              </a:rPr>
              <a:t>аппарат, использовался </a:t>
            </a:r>
          </a:p>
          <a:p>
            <a:r>
              <a:rPr lang="ru-RU" b="1" dirty="0" smtClean="0">
                <a:ln>
                  <a:solidFill>
                    <a:srgbClr val="990033"/>
                  </a:solidFill>
                </a:ln>
                <a:solidFill>
                  <a:srgbClr val="C00025"/>
                </a:solidFill>
                <a:latin typeface="Segoe Print" pitchFamily="2" charset="0"/>
                <a:cs typeface="Arial" pitchFamily="34" charset="0"/>
              </a:rPr>
              <a:t>на телефонных станциях, </a:t>
            </a:r>
          </a:p>
          <a:p>
            <a:r>
              <a:rPr lang="ru-RU" b="1" dirty="0" smtClean="0">
                <a:ln>
                  <a:solidFill>
                    <a:srgbClr val="990033"/>
                  </a:solidFill>
                </a:ln>
                <a:solidFill>
                  <a:srgbClr val="C00025"/>
                </a:solidFill>
                <a:latin typeface="Segoe Print" pitchFamily="2" charset="0"/>
                <a:cs typeface="Arial" pitchFamily="34" charset="0"/>
              </a:rPr>
              <a:t>почте, вокзалах, гостиницах </a:t>
            </a:r>
            <a:endParaRPr lang="ru-RU" b="1" dirty="0">
              <a:ln>
                <a:solidFill>
                  <a:srgbClr val="990033"/>
                </a:solidFill>
              </a:ln>
              <a:solidFill>
                <a:srgbClr val="C00025"/>
              </a:solidFill>
              <a:latin typeface="Segoe Print" pitchFamily="2" charset="0"/>
            </a:endParaRPr>
          </a:p>
        </p:txBody>
      </p:sp>
      <p:pic>
        <p:nvPicPr>
          <p:cNvPr id="8" name="Picture 2" descr="Музей истории телефона (35 фото)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5EFD7"/>
              </a:clrFrom>
              <a:clrTo>
                <a:srgbClr val="F5EFD7">
                  <a:alpha val="0"/>
                </a:srgbClr>
              </a:clrTo>
            </a:clrChange>
            <a:lum contrast="10000"/>
          </a:blip>
          <a:srcRect l="7546" t="3880" r="11339" b="2996"/>
          <a:stretch>
            <a:fillRect/>
          </a:stretch>
        </p:blipFill>
        <p:spPr bwMode="auto">
          <a:xfrm>
            <a:off x="5940152" y="2276872"/>
            <a:ext cx="2952328" cy="42624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Выноска со стрелкой вниз 10"/>
          <p:cNvSpPr/>
          <p:nvPr/>
        </p:nvSpPr>
        <p:spPr>
          <a:xfrm rot="21158217">
            <a:off x="4071837" y="385109"/>
            <a:ext cx="4349611" cy="2483034"/>
          </a:xfrm>
          <a:prstGeom prst="downArrowCallout">
            <a:avLst>
              <a:gd name="adj1" fmla="val 25058"/>
              <a:gd name="adj2" fmla="val 22108"/>
              <a:gd name="adj3" fmla="val 30954"/>
              <a:gd name="adj4" fmla="val 6497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21159967">
            <a:off x="4218338" y="430778"/>
            <a:ext cx="3888432" cy="147732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n>
                  <a:solidFill>
                    <a:srgbClr val="990033"/>
                  </a:solidFill>
                </a:ln>
                <a:solidFill>
                  <a:srgbClr val="C00025"/>
                </a:solidFill>
                <a:latin typeface="Segoe Print" pitchFamily="2" charset="0"/>
                <a:cs typeface="Arial" pitchFamily="34" charset="0"/>
              </a:rPr>
              <a:t>Настенный телефонный </a:t>
            </a:r>
            <a:r>
              <a:rPr lang="ru-RU" b="1" dirty="0" smtClean="0">
                <a:ln>
                  <a:solidFill>
                    <a:srgbClr val="990033"/>
                  </a:solidFill>
                </a:ln>
                <a:solidFill>
                  <a:srgbClr val="C00025"/>
                </a:solidFill>
                <a:latin typeface="Segoe Print" pitchFamily="2" charset="0"/>
                <a:cs typeface="Arial" pitchFamily="34" charset="0"/>
              </a:rPr>
              <a:t>аппарат, изготовлен в нашей стране на  Ленинградском телефонном заводе </a:t>
            </a:r>
            <a:r>
              <a:rPr lang="ru-RU" b="1" dirty="0" smtClean="0">
                <a:ln>
                  <a:solidFill>
                    <a:srgbClr val="990033"/>
                  </a:solidFill>
                </a:ln>
                <a:solidFill>
                  <a:srgbClr val="C00025"/>
                </a:solidFill>
                <a:latin typeface="Segoe Print" pitchFamily="2" charset="0"/>
                <a:cs typeface="Arial" pitchFamily="34" charset="0"/>
              </a:rPr>
              <a:t>"Красная Заря", СССР. </a:t>
            </a:r>
            <a:endParaRPr lang="ru-RU" b="1" dirty="0">
              <a:ln>
                <a:solidFill>
                  <a:srgbClr val="990033"/>
                </a:solidFill>
              </a:ln>
              <a:solidFill>
                <a:srgbClr val="C00025"/>
              </a:solidFill>
              <a:latin typeface="Segoe Print" pitchFamily="2" charset="0"/>
            </a:endParaRPr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2.infourok.ru/uploads/ex/0383/0007b82a-544d408b/img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467544" y="13380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692696"/>
            <a:ext cx="403244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>
                  <a:solidFill>
                    <a:srgbClr val="006600"/>
                  </a:solidFill>
                </a:ln>
                <a:solidFill>
                  <a:srgbClr val="006600"/>
                </a:solidFill>
                <a:latin typeface="Segoe Print" pitchFamily="2" charset="0"/>
              </a:rPr>
              <a:t>Позднее виды телефонов </a:t>
            </a:r>
            <a:r>
              <a:rPr lang="ru-RU" b="1" dirty="0" smtClean="0">
                <a:ln>
                  <a:solidFill>
                    <a:srgbClr val="006600"/>
                  </a:solidFill>
                </a:ln>
                <a:solidFill>
                  <a:srgbClr val="006600"/>
                </a:solidFill>
                <a:latin typeface="Segoe Print" pitchFamily="2" charset="0"/>
              </a:rPr>
              <a:t>менялись и </a:t>
            </a:r>
            <a:r>
              <a:rPr lang="ru-RU" b="1" dirty="0" smtClean="0">
                <a:ln>
                  <a:solidFill>
                    <a:srgbClr val="006600"/>
                  </a:solidFill>
                </a:ln>
                <a:solidFill>
                  <a:srgbClr val="006600"/>
                </a:solidFill>
                <a:latin typeface="Segoe Print" pitchFamily="2" charset="0"/>
              </a:rPr>
              <a:t>люди изобрели телефоны с диском</a:t>
            </a:r>
            <a:r>
              <a:rPr lang="ru-RU" b="1" dirty="0" smtClean="0">
                <a:ln>
                  <a:solidFill>
                    <a:srgbClr val="006600"/>
                  </a:solidFill>
                </a:ln>
                <a:solidFill>
                  <a:srgbClr val="006600"/>
                </a:solidFill>
                <a:latin typeface="Segoe Print" pitchFamily="2" charset="0"/>
              </a:rPr>
              <a:t>,</a:t>
            </a:r>
          </a:p>
          <a:p>
            <a:r>
              <a:rPr lang="ru-RU" b="1" dirty="0" smtClean="0">
                <a:ln>
                  <a:solidFill>
                    <a:srgbClr val="006600"/>
                  </a:solidFill>
                </a:ln>
                <a:solidFill>
                  <a:srgbClr val="006600"/>
                </a:solidFill>
                <a:latin typeface="Segoe Print" pitchFamily="2" charset="0"/>
              </a:rPr>
              <a:t>для </a:t>
            </a:r>
            <a:r>
              <a:rPr lang="ru-RU" b="1" dirty="0" smtClean="0">
                <a:ln>
                  <a:solidFill>
                    <a:srgbClr val="006600"/>
                  </a:solidFill>
                </a:ln>
                <a:solidFill>
                  <a:srgbClr val="006600"/>
                </a:solidFill>
                <a:latin typeface="Segoe Print" pitchFamily="2" charset="0"/>
              </a:rPr>
              <a:t>набора номера, палец вставляли </a:t>
            </a:r>
            <a:r>
              <a:rPr lang="ru-RU" b="1" dirty="0" smtClean="0">
                <a:ln>
                  <a:solidFill>
                    <a:srgbClr val="006600"/>
                  </a:solidFill>
                </a:ln>
                <a:solidFill>
                  <a:srgbClr val="006600"/>
                </a:solidFill>
                <a:latin typeface="Segoe Print" pitchFamily="2" charset="0"/>
              </a:rPr>
              <a:t>в </a:t>
            </a:r>
            <a:r>
              <a:rPr lang="ru-RU" b="1" dirty="0" smtClean="0">
                <a:ln>
                  <a:solidFill>
                    <a:srgbClr val="006600"/>
                  </a:solidFill>
                </a:ln>
                <a:solidFill>
                  <a:srgbClr val="006600"/>
                </a:solidFill>
                <a:latin typeface="Segoe Print" pitchFamily="2" charset="0"/>
              </a:rPr>
              <a:t>отверстия на диске, помеченные </a:t>
            </a:r>
            <a:r>
              <a:rPr lang="ru-RU" b="1" dirty="0" smtClean="0">
                <a:ln>
                  <a:solidFill>
                    <a:srgbClr val="006600"/>
                  </a:solidFill>
                </a:ln>
                <a:solidFill>
                  <a:srgbClr val="006600"/>
                </a:solidFill>
                <a:latin typeface="Segoe Print" pitchFamily="2" charset="0"/>
              </a:rPr>
              <a:t>цифрами </a:t>
            </a:r>
            <a:r>
              <a:rPr lang="ru-RU" b="1" dirty="0" smtClean="0">
                <a:ln>
                  <a:solidFill>
                    <a:srgbClr val="006600"/>
                  </a:solidFill>
                </a:ln>
                <a:solidFill>
                  <a:srgbClr val="006600"/>
                </a:solidFill>
                <a:latin typeface="Segoe Print" pitchFamily="2" charset="0"/>
              </a:rPr>
              <a:t>и крутили диск. Это </a:t>
            </a:r>
            <a:r>
              <a:rPr lang="ru-RU" b="1" dirty="0" smtClean="0">
                <a:ln>
                  <a:solidFill>
                    <a:srgbClr val="006600"/>
                  </a:solidFill>
                </a:ln>
                <a:solidFill>
                  <a:srgbClr val="006600"/>
                </a:solidFill>
                <a:latin typeface="Segoe Print" pitchFamily="2" charset="0"/>
              </a:rPr>
              <a:t>было</a:t>
            </a:r>
          </a:p>
          <a:p>
            <a:r>
              <a:rPr lang="ru-RU" b="1" dirty="0" smtClean="0">
                <a:ln>
                  <a:solidFill>
                    <a:srgbClr val="006600"/>
                  </a:solidFill>
                </a:ln>
                <a:solidFill>
                  <a:srgbClr val="006600"/>
                </a:solidFill>
                <a:latin typeface="Segoe Print" pitchFamily="2" charset="0"/>
              </a:rPr>
              <a:t> </a:t>
            </a:r>
            <a:r>
              <a:rPr lang="ru-RU" b="1" dirty="0" smtClean="0">
                <a:ln>
                  <a:solidFill>
                    <a:srgbClr val="006600"/>
                  </a:solidFill>
                </a:ln>
                <a:solidFill>
                  <a:srgbClr val="006600"/>
                </a:solidFill>
                <a:latin typeface="Segoe Print" pitchFamily="2" charset="0"/>
              </a:rPr>
              <a:t>не очень удобно: уставал </a:t>
            </a:r>
            <a:r>
              <a:rPr lang="ru-RU" b="1" dirty="0" smtClean="0">
                <a:ln>
                  <a:solidFill>
                    <a:srgbClr val="006600"/>
                  </a:solidFill>
                </a:ln>
                <a:solidFill>
                  <a:srgbClr val="006600"/>
                </a:solidFill>
                <a:latin typeface="Segoe Print" pitchFamily="2" charset="0"/>
              </a:rPr>
              <a:t>палец, диск </a:t>
            </a:r>
            <a:r>
              <a:rPr lang="ru-RU" b="1" dirty="0" smtClean="0">
                <a:ln>
                  <a:solidFill>
                    <a:srgbClr val="006600"/>
                  </a:solidFill>
                </a:ln>
                <a:solidFill>
                  <a:srgbClr val="006600"/>
                </a:solidFill>
                <a:latin typeface="Segoe Print" pitchFamily="2" charset="0"/>
              </a:rPr>
              <a:t>вращался </a:t>
            </a:r>
            <a:r>
              <a:rPr lang="ru-RU" b="1" dirty="0" smtClean="0">
                <a:ln>
                  <a:solidFill>
                    <a:srgbClr val="006600"/>
                  </a:solidFill>
                </a:ln>
                <a:solidFill>
                  <a:srgbClr val="006600"/>
                </a:solidFill>
                <a:latin typeface="Segoe Print" pitchFamily="2" charset="0"/>
              </a:rPr>
              <a:t>медленно </a:t>
            </a:r>
            <a:endParaRPr lang="ru-RU" b="1" dirty="0">
              <a:ln>
                <a:solidFill>
                  <a:srgbClr val="006600"/>
                </a:solidFill>
              </a:ln>
              <a:solidFill>
                <a:srgbClr val="006600"/>
              </a:solidFill>
              <a:latin typeface="Segoe Print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48064" y="3429000"/>
            <a:ext cx="331236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>
                  <a:solidFill>
                    <a:srgbClr val="006600"/>
                  </a:solidFill>
                </a:ln>
                <a:solidFill>
                  <a:srgbClr val="006600"/>
                </a:solidFill>
                <a:latin typeface="Segoe Print" pitchFamily="2" charset="0"/>
              </a:rPr>
              <a:t>Поэтому диск заменяли </a:t>
            </a:r>
            <a:endParaRPr lang="ru-RU" b="1" dirty="0" smtClean="0">
              <a:ln>
                <a:solidFill>
                  <a:srgbClr val="006600"/>
                </a:solidFill>
              </a:ln>
              <a:solidFill>
                <a:srgbClr val="006600"/>
              </a:solidFill>
              <a:latin typeface="Segoe Print" pitchFamily="2" charset="0"/>
            </a:endParaRPr>
          </a:p>
          <a:p>
            <a:r>
              <a:rPr lang="ru-RU" b="1" dirty="0" smtClean="0">
                <a:ln>
                  <a:solidFill>
                    <a:srgbClr val="006600"/>
                  </a:solidFill>
                </a:ln>
                <a:solidFill>
                  <a:srgbClr val="006600"/>
                </a:solidFill>
                <a:latin typeface="Segoe Print" pitchFamily="2" charset="0"/>
              </a:rPr>
              <a:t>кнопками</a:t>
            </a:r>
            <a:r>
              <a:rPr lang="ru-RU" b="1" dirty="0" smtClean="0">
                <a:ln>
                  <a:solidFill>
                    <a:srgbClr val="006600"/>
                  </a:solidFill>
                </a:ln>
                <a:solidFill>
                  <a:srgbClr val="006600"/>
                </a:solidFill>
                <a:latin typeface="Segoe Print" pitchFamily="2" charset="0"/>
              </a:rPr>
              <a:t>. </a:t>
            </a:r>
            <a:endParaRPr lang="ru-RU" b="1" dirty="0" smtClean="0">
              <a:ln>
                <a:solidFill>
                  <a:srgbClr val="006600"/>
                </a:solidFill>
              </a:ln>
              <a:solidFill>
                <a:srgbClr val="006600"/>
              </a:solidFill>
              <a:latin typeface="Segoe Print" pitchFamily="2" charset="0"/>
            </a:endParaRPr>
          </a:p>
          <a:p>
            <a:r>
              <a:rPr lang="ru-RU" b="1" dirty="0" smtClean="0">
                <a:ln>
                  <a:solidFill>
                    <a:srgbClr val="006600"/>
                  </a:solidFill>
                </a:ln>
                <a:solidFill>
                  <a:srgbClr val="006600"/>
                </a:solidFill>
                <a:latin typeface="Segoe Print" pitchFamily="2" charset="0"/>
              </a:rPr>
              <a:t>У </a:t>
            </a:r>
            <a:r>
              <a:rPr lang="ru-RU" b="1" dirty="0" smtClean="0">
                <a:ln>
                  <a:solidFill>
                    <a:srgbClr val="006600"/>
                  </a:solidFill>
                </a:ln>
                <a:solidFill>
                  <a:srgbClr val="006600"/>
                </a:solidFill>
                <a:latin typeface="Segoe Print" pitchFamily="2" charset="0"/>
              </a:rPr>
              <a:t>многих такие телефоны </a:t>
            </a:r>
            <a:r>
              <a:rPr lang="ru-RU" b="1" dirty="0" smtClean="0">
                <a:ln>
                  <a:solidFill>
                    <a:srgbClr val="006600"/>
                  </a:solidFill>
                </a:ln>
                <a:solidFill>
                  <a:srgbClr val="006600"/>
                </a:solidFill>
                <a:latin typeface="Segoe Print" pitchFamily="2" charset="0"/>
              </a:rPr>
              <a:t>есть </a:t>
            </a:r>
            <a:r>
              <a:rPr lang="ru-RU" b="1" dirty="0" smtClean="0">
                <a:ln>
                  <a:solidFill>
                    <a:srgbClr val="006600"/>
                  </a:solidFill>
                </a:ln>
                <a:solidFill>
                  <a:srgbClr val="006600"/>
                </a:solidFill>
                <a:latin typeface="Segoe Print" pitchFamily="2" charset="0"/>
              </a:rPr>
              <a:t>и сейчас, </a:t>
            </a:r>
            <a:endParaRPr lang="ru-RU" b="1" dirty="0" smtClean="0">
              <a:ln>
                <a:solidFill>
                  <a:srgbClr val="006600"/>
                </a:solidFill>
              </a:ln>
              <a:solidFill>
                <a:srgbClr val="006600"/>
              </a:solidFill>
              <a:latin typeface="Segoe Print" pitchFamily="2" charset="0"/>
            </a:endParaRPr>
          </a:p>
          <a:p>
            <a:r>
              <a:rPr lang="ru-RU" b="1" dirty="0" smtClean="0">
                <a:ln>
                  <a:solidFill>
                    <a:srgbClr val="006600"/>
                  </a:solidFill>
                </a:ln>
                <a:solidFill>
                  <a:srgbClr val="006600"/>
                </a:solidFill>
                <a:latin typeface="Segoe Print" pitchFamily="2" charset="0"/>
              </a:rPr>
              <a:t>но </a:t>
            </a:r>
            <a:r>
              <a:rPr lang="ru-RU" b="1" dirty="0" smtClean="0">
                <a:ln>
                  <a:solidFill>
                    <a:srgbClr val="006600"/>
                  </a:solidFill>
                </a:ln>
                <a:solidFill>
                  <a:srgbClr val="006600"/>
                </a:solidFill>
                <a:latin typeface="Segoe Print" pitchFamily="2" charset="0"/>
              </a:rPr>
              <a:t>таким аппаратом можно </a:t>
            </a:r>
            <a:r>
              <a:rPr lang="ru-RU" b="1" dirty="0" smtClean="0">
                <a:ln>
                  <a:solidFill>
                    <a:srgbClr val="006600"/>
                  </a:solidFill>
                </a:ln>
                <a:solidFill>
                  <a:srgbClr val="006600"/>
                </a:solidFill>
                <a:latin typeface="Segoe Print" pitchFamily="2" charset="0"/>
              </a:rPr>
              <a:t>было пользоваться</a:t>
            </a:r>
            <a:r>
              <a:rPr lang="ru-RU" b="1" dirty="0" smtClean="0">
                <a:ln>
                  <a:solidFill>
                    <a:srgbClr val="006600"/>
                  </a:solidFill>
                </a:ln>
                <a:solidFill>
                  <a:srgbClr val="006600"/>
                </a:solidFill>
                <a:latin typeface="Segoe Print" pitchFamily="2" charset="0"/>
              </a:rPr>
              <a:t>, находясь </a:t>
            </a:r>
            <a:endParaRPr lang="ru-RU" b="1" dirty="0" smtClean="0">
              <a:ln>
                <a:solidFill>
                  <a:srgbClr val="006600"/>
                </a:solidFill>
              </a:ln>
              <a:solidFill>
                <a:srgbClr val="006600"/>
              </a:solidFill>
              <a:latin typeface="Segoe Print" pitchFamily="2" charset="0"/>
            </a:endParaRPr>
          </a:p>
          <a:p>
            <a:r>
              <a:rPr lang="ru-RU" b="1" dirty="0" smtClean="0">
                <a:ln>
                  <a:solidFill>
                    <a:srgbClr val="006600"/>
                  </a:solidFill>
                </a:ln>
                <a:solidFill>
                  <a:srgbClr val="006600"/>
                </a:solidFill>
                <a:latin typeface="Segoe Print" pitchFamily="2" charset="0"/>
              </a:rPr>
              <a:t>в </a:t>
            </a:r>
            <a:r>
              <a:rPr lang="ru-RU" b="1" dirty="0" smtClean="0">
                <a:ln>
                  <a:solidFill>
                    <a:srgbClr val="006600"/>
                  </a:solidFill>
                </a:ln>
                <a:solidFill>
                  <a:srgbClr val="006600"/>
                </a:solidFill>
                <a:latin typeface="Segoe Print" pitchFamily="2" charset="0"/>
              </a:rPr>
              <a:t>помещении, </a:t>
            </a:r>
            <a:endParaRPr lang="ru-RU" b="1" dirty="0" smtClean="0">
              <a:ln>
                <a:solidFill>
                  <a:srgbClr val="006600"/>
                </a:solidFill>
              </a:ln>
              <a:solidFill>
                <a:srgbClr val="006600"/>
              </a:solidFill>
              <a:latin typeface="Segoe Print" pitchFamily="2" charset="0"/>
            </a:endParaRPr>
          </a:p>
          <a:p>
            <a:r>
              <a:rPr lang="ru-RU" b="1" dirty="0" smtClean="0">
                <a:ln>
                  <a:solidFill>
                    <a:srgbClr val="006600"/>
                  </a:solidFill>
                </a:ln>
                <a:solidFill>
                  <a:srgbClr val="006600"/>
                </a:solidFill>
                <a:latin typeface="Segoe Print" pitchFamily="2" charset="0"/>
              </a:rPr>
              <a:t>с </a:t>
            </a:r>
            <a:r>
              <a:rPr lang="ru-RU" b="1" dirty="0" smtClean="0">
                <a:ln>
                  <a:solidFill>
                    <a:srgbClr val="006600"/>
                  </a:solidFill>
                </a:ln>
                <a:solidFill>
                  <a:srgbClr val="006600"/>
                </a:solidFill>
                <a:latin typeface="Segoe Print" pitchFamily="2" charset="0"/>
              </a:rPr>
              <a:t>собой его взять нельзя</a:t>
            </a:r>
            <a:endParaRPr lang="ru-RU" b="1" dirty="0">
              <a:ln>
                <a:solidFill>
                  <a:srgbClr val="006600"/>
                </a:solidFill>
              </a:ln>
              <a:solidFill>
                <a:srgbClr val="006600"/>
              </a:solidFill>
              <a:latin typeface="Segoe Print" pitchFamily="2" charset="0"/>
            </a:endParaRPr>
          </a:p>
        </p:txBody>
      </p:sp>
      <p:sp>
        <p:nvSpPr>
          <p:cNvPr id="6" name="Половина рамки 5"/>
          <p:cNvSpPr/>
          <p:nvPr/>
        </p:nvSpPr>
        <p:spPr>
          <a:xfrm rot="5400000">
            <a:off x="251520" y="332656"/>
            <a:ext cx="4320480" cy="4464496"/>
          </a:xfrm>
          <a:prstGeom prst="halfFrame">
            <a:avLst>
              <a:gd name="adj1" fmla="val 4857"/>
              <a:gd name="adj2" fmla="val 4802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оловина рамки 7"/>
          <p:cNvSpPr/>
          <p:nvPr/>
        </p:nvSpPr>
        <p:spPr>
          <a:xfrm rot="16200000">
            <a:off x="4572000" y="1988840"/>
            <a:ext cx="4608512" cy="4176464"/>
          </a:xfrm>
          <a:prstGeom prst="halfFrame">
            <a:avLst>
              <a:gd name="adj1" fmla="val 4828"/>
              <a:gd name="adj2" fmla="val 4994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122" name="Picture 2" descr="https://2-999-999.ru/files/image/rss/sn/KXTS2350RUR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32040" y="548680"/>
            <a:ext cx="3702733" cy="2613559"/>
          </a:xfrm>
          <a:prstGeom prst="rect">
            <a:avLst/>
          </a:prstGeom>
          <a:noFill/>
        </p:spPr>
      </p:pic>
      <p:pic>
        <p:nvPicPr>
          <p:cNvPr id="5124" name="Picture 4" descr="https://cdn.pixabay.com/photo/2018/02/17/15/41/phone-3160172_1280.png"/>
          <p:cNvPicPr>
            <a:picLocks noChangeAspect="1" noChangeArrowheads="1"/>
          </p:cNvPicPr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251520" y="3356992"/>
            <a:ext cx="3816424" cy="254328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3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2.infourok.ru/uploads/ex/0383/0007b82a-544d408b/img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467544" y="13380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 descr="Телефон Panasonic KX-TS238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484784"/>
            <a:ext cx="3871439" cy="3744416"/>
          </a:xfrm>
          <a:prstGeom prst="rect">
            <a:avLst/>
          </a:prstGeom>
          <a:noFill/>
        </p:spPr>
      </p:pic>
      <p:sp>
        <p:nvSpPr>
          <p:cNvPr id="6" name="Облако 5"/>
          <p:cNvSpPr/>
          <p:nvPr/>
        </p:nvSpPr>
        <p:spPr>
          <a:xfrm>
            <a:off x="3635896" y="2348880"/>
            <a:ext cx="5256584" cy="3600400"/>
          </a:xfrm>
          <a:prstGeom prst="cloud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39952" y="3212976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ln>
                  <a:solidFill>
                    <a:srgbClr val="CC0066"/>
                  </a:solidFill>
                </a:ln>
                <a:solidFill>
                  <a:srgbClr val="990033"/>
                </a:solidFill>
                <a:latin typeface="Segoe Print" pitchFamily="2" charset="0"/>
                <a:cs typeface="Times New Roman" panose="02020603050405020304" pitchFamily="18" charset="0"/>
              </a:rPr>
              <a:t>Теперь есть телефоны, которые определяют номер абонента – человека, который вам звонит.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ln>
                  <a:solidFill>
                    <a:srgbClr val="CC0066"/>
                  </a:solidFill>
                </a:ln>
                <a:solidFill>
                  <a:srgbClr val="990033"/>
                </a:solidFill>
                <a:latin typeface="Segoe Print" pitchFamily="2" charset="0"/>
              </a:rPr>
              <a:t>Появились телефоны </a:t>
            </a:r>
            <a:r>
              <a:rPr lang="ru-RU" b="1" dirty="0" smtClean="0">
                <a:ln>
                  <a:solidFill>
                    <a:srgbClr val="CC0066"/>
                  </a:solidFill>
                </a:ln>
                <a:solidFill>
                  <a:srgbClr val="990033"/>
                </a:solidFill>
                <a:latin typeface="Segoe Print" pitchFamily="2" charset="0"/>
              </a:rPr>
              <a:t>– автоответчики. 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ln>
                  <a:solidFill>
                    <a:srgbClr val="CC0066"/>
                  </a:solidFill>
                </a:ln>
                <a:solidFill>
                  <a:srgbClr val="990033"/>
                </a:solidFill>
                <a:latin typeface="Segoe Print" pitchFamily="2" charset="0"/>
                <a:cs typeface="Times New Roman" panose="02020603050405020304" pitchFamily="18" charset="0"/>
              </a:rPr>
              <a:t>Эти телефоны отвечают на звонок, когда никого нет дома. </a:t>
            </a:r>
            <a:endParaRPr lang="ru-RU" b="1" dirty="0">
              <a:ln>
                <a:solidFill>
                  <a:srgbClr val="CC0066"/>
                </a:solidFill>
              </a:ln>
              <a:solidFill>
                <a:srgbClr val="990033"/>
              </a:solidFill>
              <a:latin typeface="Segoe Print" pitchFamily="2" charset="0"/>
              <a:cs typeface="Times New Roman" panose="02020603050405020304" pitchFamily="18" charset="0"/>
            </a:endParaRPr>
          </a:p>
        </p:txBody>
      </p:sp>
      <p:sp>
        <p:nvSpPr>
          <p:cNvPr id="7" name="Арка 6"/>
          <p:cNvSpPr/>
          <p:nvPr/>
        </p:nvSpPr>
        <p:spPr>
          <a:xfrm>
            <a:off x="179512" y="692696"/>
            <a:ext cx="4464496" cy="864096"/>
          </a:xfrm>
          <a:prstGeom prst="blockArc">
            <a:avLst>
              <a:gd name="adj1" fmla="val 10562471"/>
              <a:gd name="adj2" fmla="val 227851"/>
              <a:gd name="adj3" fmla="val 34165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2.infourok.ru/uploads/ex/0383/0007b82a-544d408b/img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467544" y="13380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620688"/>
            <a:ext cx="3924471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>
                  <a:solidFill>
                    <a:srgbClr val="009900"/>
                  </a:solidFill>
                </a:ln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телефон с видео </a:t>
            </a:r>
          </a:p>
          <a:p>
            <a:pPr algn="ctr"/>
            <a:r>
              <a:rPr lang="ru-RU" sz="3200" b="1" cap="none" spc="0" dirty="0" smtClean="0">
                <a:ln w="11430">
                  <a:solidFill>
                    <a:srgbClr val="009900"/>
                  </a:solidFill>
                </a:ln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на руке</a:t>
            </a:r>
            <a:endParaRPr lang="ru-RU" sz="3200" b="1" cap="none" spc="0" dirty="0">
              <a:ln w="11430">
                <a:solidFill>
                  <a:srgbClr val="009900"/>
                </a:solidFill>
              </a:ln>
              <a:solidFill>
                <a:srgbClr val="0066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32772" name="Picture 4" descr="http://www.davidswang.com/images/illustration/editorial_illus_images/swiss_army_phone_illus.jp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 l="3333" t="3799" r="3333" b="3134"/>
          <a:stretch>
            <a:fillRect/>
          </a:stretch>
        </p:blipFill>
        <p:spPr bwMode="auto">
          <a:xfrm>
            <a:off x="4788024" y="548680"/>
            <a:ext cx="4032448" cy="35283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D60093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2770" name="Picture 2" descr="https://www.healthgazette24.com/wp-content/uploads/2019/12/Remote-Health-Delivery-Market-1.jpg"/>
          <p:cNvPicPr>
            <a:picLocks noChangeAspect="1" noChangeArrowheads="1"/>
          </p:cNvPicPr>
          <p:nvPr/>
        </p:nvPicPr>
        <p:blipFill>
          <a:blip r:embed="rId4" cstate="print">
            <a:lum contrast="10000"/>
          </a:blip>
          <a:srcRect l="16883" t="9740" r="18182" b="10390"/>
          <a:stretch>
            <a:fillRect/>
          </a:stretch>
        </p:blipFill>
        <p:spPr bwMode="auto">
          <a:xfrm>
            <a:off x="179512" y="2060848"/>
            <a:ext cx="4390732" cy="3600400"/>
          </a:xfrm>
          <a:prstGeom prst="roundRect">
            <a:avLst>
              <a:gd name="adj" fmla="val 19149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D60093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4788024" y="4437112"/>
            <a:ext cx="401744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>
                  <a:solidFill>
                    <a:srgbClr val="009900"/>
                  </a:solidFill>
                </a:ln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телефон </a:t>
            </a:r>
          </a:p>
          <a:p>
            <a:pPr algn="ctr"/>
            <a:r>
              <a:rPr lang="ru-RU" sz="3600" b="1" cap="none" spc="0" dirty="0" smtClean="0">
                <a:ln w="11430">
                  <a:solidFill>
                    <a:srgbClr val="009900"/>
                  </a:solidFill>
                </a:ln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- фантастика!</a:t>
            </a:r>
            <a:endParaRPr lang="ru-RU" sz="3600" b="1" cap="none" spc="0" dirty="0">
              <a:ln w="11430">
                <a:solidFill>
                  <a:srgbClr val="009900"/>
                </a:solidFill>
              </a:ln>
              <a:solidFill>
                <a:srgbClr val="0066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2.infourok.ru/uploads/ex/0383/0007b82a-544d408b/img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467544" y="13380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6" name="Picture 2" descr="https://avatars.mds.yandex.net/get-pdb/776003/2af06b0e-8f7b-460f-b11b-be306ee9cead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39"/>
            <a:ext cx="3312368" cy="41180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2" descr="https://avatars.mds.yandex.net/get-pdb/776003/2af06b0e-8f7b-460f-b11b-be306ee9cead/s1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2492896"/>
            <a:ext cx="3563526" cy="37444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467544" y="4581128"/>
            <a:ext cx="2828018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>
                  <a:solidFill>
                    <a:srgbClr val="009900"/>
                  </a:solidFill>
                </a:ln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прозрачный </a:t>
            </a:r>
          </a:p>
          <a:p>
            <a:pPr algn="ctr"/>
            <a:r>
              <a:rPr lang="ru-RU" sz="3200" b="1" cap="none" spc="0" dirty="0" smtClean="0">
                <a:ln w="11430">
                  <a:solidFill>
                    <a:srgbClr val="009900"/>
                  </a:solidFill>
                </a:ln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телефон</a:t>
            </a:r>
            <a:endParaRPr lang="ru-RU" sz="3200" b="1" cap="none" spc="0" dirty="0">
              <a:ln w="11430">
                <a:solidFill>
                  <a:srgbClr val="009900"/>
                </a:solidFill>
              </a:ln>
              <a:solidFill>
                <a:srgbClr val="0066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20072" y="1052736"/>
            <a:ext cx="2768707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>
                  <a:solidFill>
                    <a:srgbClr val="009900"/>
                  </a:solidFill>
                </a:ln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выдвижная </a:t>
            </a:r>
          </a:p>
          <a:p>
            <a:pPr algn="ctr"/>
            <a:r>
              <a:rPr lang="ru-RU" sz="3200" b="1" cap="none" spc="0" dirty="0" smtClean="0">
                <a:ln w="11430">
                  <a:solidFill>
                    <a:srgbClr val="009900"/>
                  </a:solidFill>
                </a:ln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клавиатура</a:t>
            </a:r>
            <a:endParaRPr lang="ru-RU" sz="3200" b="1" cap="none" spc="0" dirty="0">
              <a:ln w="11430">
                <a:solidFill>
                  <a:srgbClr val="009900"/>
                </a:solidFill>
              </a:ln>
              <a:solidFill>
                <a:srgbClr val="0066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2.infourok.ru/uploads/ex/0383/0007b82a-544d408b/img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467544" y="13380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764704"/>
            <a:ext cx="35283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>
                  <a:solidFill>
                    <a:srgbClr val="CC0066"/>
                  </a:solidFill>
                </a:ln>
                <a:solidFill>
                  <a:srgbClr val="990033"/>
                </a:solidFill>
                <a:latin typeface="Segoe Print" pitchFamily="2" charset="0"/>
              </a:rPr>
              <a:t>Но главным достоинством </a:t>
            </a:r>
            <a:endParaRPr lang="ru-RU" b="1" dirty="0" smtClean="0">
              <a:ln>
                <a:solidFill>
                  <a:srgbClr val="CC0066"/>
                </a:solidFill>
              </a:ln>
              <a:solidFill>
                <a:srgbClr val="990033"/>
              </a:solidFill>
              <a:latin typeface="Segoe Print" pitchFamily="2" charset="0"/>
            </a:endParaRPr>
          </a:p>
          <a:p>
            <a:r>
              <a:rPr lang="ru-RU" b="1" dirty="0" smtClean="0">
                <a:ln>
                  <a:solidFill>
                    <a:srgbClr val="CC0066"/>
                  </a:solidFill>
                </a:ln>
                <a:solidFill>
                  <a:srgbClr val="990033"/>
                </a:solidFill>
                <a:latin typeface="Segoe Print" pitchFamily="2" charset="0"/>
              </a:rPr>
              <a:t>последних </a:t>
            </a:r>
            <a:r>
              <a:rPr lang="ru-RU" b="1" dirty="0" smtClean="0">
                <a:ln>
                  <a:solidFill>
                    <a:srgbClr val="CC0066"/>
                  </a:solidFill>
                </a:ln>
                <a:solidFill>
                  <a:srgbClr val="990033"/>
                </a:solidFill>
                <a:latin typeface="Segoe Print" pitchFamily="2" charset="0"/>
              </a:rPr>
              <a:t>лет </a:t>
            </a:r>
            <a:r>
              <a:rPr lang="ru-RU" b="1" dirty="0" smtClean="0">
                <a:ln>
                  <a:solidFill>
                    <a:srgbClr val="CC0066"/>
                  </a:solidFill>
                </a:ln>
                <a:solidFill>
                  <a:srgbClr val="990033"/>
                </a:solidFill>
                <a:latin typeface="Segoe Print" pitchFamily="2" charset="0"/>
              </a:rPr>
              <a:t>стала </a:t>
            </a:r>
          </a:p>
          <a:p>
            <a:r>
              <a:rPr lang="ru-RU" b="1" dirty="0" smtClean="0">
                <a:ln>
                  <a:solidFill>
                    <a:srgbClr val="CC0066"/>
                  </a:solidFill>
                </a:ln>
                <a:solidFill>
                  <a:srgbClr val="990033"/>
                </a:solidFill>
                <a:latin typeface="Segoe Print" pitchFamily="2" charset="0"/>
              </a:rPr>
              <a:t>сотовая </a:t>
            </a:r>
            <a:r>
              <a:rPr lang="ru-RU" b="1" dirty="0" smtClean="0">
                <a:ln>
                  <a:solidFill>
                    <a:srgbClr val="CC0066"/>
                  </a:solidFill>
                </a:ln>
                <a:solidFill>
                  <a:srgbClr val="990033"/>
                </a:solidFill>
                <a:latin typeface="Segoe Print" pitchFamily="2" charset="0"/>
              </a:rPr>
              <a:t>связь, работающая </a:t>
            </a:r>
            <a:r>
              <a:rPr lang="ru-RU" b="1" dirty="0" smtClean="0">
                <a:ln>
                  <a:solidFill>
                    <a:srgbClr val="CC0066"/>
                  </a:solidFill>
                </a:ln>
                <a:solidFill>
                  <a:srgbClr val="990033"/>
                </a:solidFill>
                <a:latin typeface="Segoe Print" pitchFamily="2" charset="0"/>
              </a:rPr>
              <a:t>от </a:t>
            </a:r>
            <a:r>
              <a:rPr lang="ru-RU" b="1" dirty="0" smtClean="0">
                <a:ln>
                  <a:solidFill>
                    <a:srgbClr val="CC0066"/>
                  </a:solidFill>
                </a:ln>
                <a:solidFill>
                  <a:srgbClr val="990033"/>
                </a:solidFill>
                <a:latin typeface="Segoe Print" pitchFamily="2" charset="0"/>
              </a:rPr>
              <a:t>сигнала, передвигающегося </a:t>
            </a:r>
            <a:endParaRPr lang="ru-RU" b="1" dirty="0" smtClean="0">
              <a:ln>
                <a:solidFill>
                  <a:srgbClr val="CC0066"/>
                </a:solidFill>
              </a:ln>
              <a:solidFill>
                <a:srgbClr val="990033"/>
              </a:solidFill>
              <a:latin typeface="Segoe Print" pitchFamily="2" charset="0"/>
            </a:endParaRPr>
          </a:p>
          <a:p>
            <a:r>
              <a:rPr lang="ru-RU" b="1" dirty="0" smtClean="0">
                <a:ln>
                  <a:solidFill>
                    <a:srgbClr val="CC0066"/>
                  </a:solidFill>
                </a:ln>
                <a:solidFill>
                  <a:srgbClr val="990033"/>
                </a:solidFill>
                <a:latin typeface="Segoe Print" pitchFamily="2" charset="0"/>
              </a:rPr>
              <a:t>от </a:t>
            </a:r>
            <a:r>
              <a:rPr lang="ru-RU" b="1" dirty="0" smtClean="0">
                <a:ln>
                  <a:solidFill>
                    <a:srgbClr val="CC0066"/>
                  </a:solidFill>
                </a:ln>
                <a:solidFill>
                  <a:srgbClr val="990033"/>
                </a:solidFill>
                <a:latin typeface="Segoe Print" pitchFamily="2" charset="0"/>
              </a:rPr>
              <a:t>одной станции к другой</a:t>
            </a:r>
            <a:endParaRPr lang="ru-RU" b="1" dirty="0">
              <a:ln>
                <a:solidFill>
                  <a:srgbClr val="CC0066"/>
                </a:solidFill>
              </a:ln>
              <a:solidFill>
                <a:srgbClr val="990033"/>
              </a:solidFill>
              <a:latin typeface="Segoe Print" pitchFamily="2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043608" y="3938573"/>
            <a:ext cx="446449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222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solidFill>
                    <a:srgbClr val="C00025"/>
                  </a:solidFill>
                </a:ln>
                <a:solidFill>
                  <a:srgbClr val="990033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Появился современный сотовый </a:t>
            </a:r>
          </a:p>
          <a:p>
            <a:pPr marL="0" marR="0" lvl="0" indent="1222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solidFill>
                    <a:srgbClr val="C00025"/>
                  </a:solidFill>
                </a:ln>
                <a:solidFill>
                  <a:srgbClr val="990033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Телефон</a:t>
            </a:r>
            <a:r>
              <a:rPr kumimoji="0" lang="ru-RU" b="1" i="0" u="none" strike="noStrike" cap="none" normalizeH="0" dirty="0" smtClean="0">
                <a:ln>
                  <a:solidFill>
                    <a:srgbClr val="C00025"/>
                  </a:solidFill>
                </a:ln>
                <a:solidFill>
                  <a:srgbClr val="990033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solidFill>
                    <a:srgbClr val="C00025"/>
                  </a:solidFill>
                </a:ln>
                <a:solidFill>
                  <a:srgbClr val="990033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в 1973 году в компании</a:t>
            </a:r>
          </a:p>
          <a:p>
            <a:pPr marL="0" marR="0" lvl="0" indent="1222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solidFill>
                    <a:srgbClr val="C00025"/>
                  </a:solidFill>
                </a:ln>
                <a:solidFill>
                  <a:srgbClr val="990033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 «Моторола». Он работал </a:t>
            </a:r>
          </a:p>
          <a:p>
            <a:pPr marL="0" marR="0" lvl="0" indent="1222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solidFill>
                    <a:srgbClr val="C00025"/>
                  </a:solidFill>
                </a:ln>
                <a:solidFill>
                  <a:srgbClr val="990033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без подзарядки не более 20 минут </a:t>
            </a:r>
          </a:p>
          <a:p>
            <a:pPr marL="0" marR="0" lvl="0" indent="1222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solidFill>
                    <a:srgbClr val="C00025"/>
                  </a:solidFill>
                </a:ln>
                <a:solidFill>
                  <a:srgbClr val="990033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и размером был похож </a:t>
            </a:r>
          </a:p>
          <a:p>
            <a:pPr marL="0" marR="0" lvl="0" indent="1222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solidFill>
                    <a:srgbClr val="C00025"/>
                  </a:solidFill>
                </a:ln>
                <a:solidFill>
                  <a:srgbClr val="990033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на кирпич, а весил  794 грамма!</a:t>
            </a:r>
            <a:endParaRPr kumimoji="0" lang="ru-RU" b="1" i="0" u="none" strike="noStrike" cap="none" normalizeH="0" baseline="0" dirty="0" smtClean="0">
              <a:ln>
                <a:solidFill>
                  <a:srgbClr val="C00025"/>
                </a:solidFill>
              </a:ln>
              <a:solidFill>
                <a:srgbClr val="990033"/>
              </a:solidFill>
              <a:effectLst/>
              <a:latin typeface="Segoe Print" pitchFamily="2" charset="0"/>
              <a:cs typeface="Arial" pitchFamily="34" charset="0"/>
            </a:endParaRPr>
          </a:p>
        </p:txBody>
      </p:sp>
      <p:sp>
        <p:nvSpPr>
          <p:cNvPr id="8" name="Нашивка 7"/>
          <p:cNvSpPr/>
          <p:nvPr/>
        </p:nvSpPr>
        <p:spPr>
          <a:xfrm rot="10800000">
            <a:off x="179512" y="188640"/>
            <a:ext cx="1512168" cy="2952328"/>
          </a:xfrm>
          <a:prstGeom prst="chevron">
            <a:avLst>
              <a:gd name="adj" fmla="val 85521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Нашивка 8"/>
          <p:cNvSpPr/>
          <p:nvPr/>
        </p:nvSpPr>
        <p:spPr>
          <a:xfrm rot="10800000">
            <a:off x="179512" y="3356992"/>
            <a:ext cx="1512168" cy="3024336"/>
          </a:xfrm>
          <a:prstGeom prst="chevron">
            <a:avLst>
              <a:gd name="adj" fmla="val 85521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" name="Рисунок 9" descr="первый-сотовый-телефон-моторолла"/>
          <p:cNvPicPr/>
          <p:nvPr/>
        </p:nvPicPr>
        <p:blipFill>
          <a:blip r:embed="rId3" cstate="print"/>
          <a:srcRect l="23815" r="20794"/>
          <a:stretch>
            <a:fillRect/>
          </a:stretch>
        </p:blipFill>
        <p:spPr bwMode="auto">
          <a:xfrm>
            <a:off x="5508104" y="404664"/>
            <a:ext cx="3240360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5" name="Picture 3" descr="https://pbs.twimg.com/media/EFSTj2AXkAAtD_N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A3ABC2"/>
              </a:clrFrom>
              <a:clrTo>
                <a:srgbClr val="A3ABC2">
                  <a:alpha val="0"/>
                </a:srgbClr>
              </a:clrTo>
            </a:clrChange>
            <a:lum contrast="10000"/>
          </a:blip>
          <a:srcRect/>
          <a:stretch>
            <a:fillRect/>
          </a:stretch>
        </p:blipFill>
        <p:spPr bwMode="auto">
          <a:xfrm>
            <a:off x="5474080" y="3501008"/>
            <a:ext cx="3346392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2.infourok.ru/uploads/ex/0383/0007b82a-544d408b/img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467544" y="13380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1560" y="332656"/>
            <a:ext cx="7920880" cy="20162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11560" y="537646"/>
            <a:ext cx="753790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222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solidFill>
                    <a:srgbClr val="C00025"/>
                  </a:solidFill>
                </a:ln>
                <a:solidFill>
                  <a:srgbClr val="990033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Сейчас наши современные «мобильники» маленькие и компактные,</a:t>
            </a:r>
            <a:r>
              <a:rPr kumimoji="0" lang="ru-RU" b="1" i="0" u="none" strike="noStrike" cap="none" normalizeH="0" dirty="0" smtClean="0">
                <a:ln>
                  <a:solidFill>
                    <a:srgbClr val="C00025"/>
                  </a:solidFill>
                </a:ln>
                <a:solidFill>
                  <a:srgbClr val="990033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solidFill>
                    <a:srgbClr val="C00025"/>
                  </a:solidFill>
                </a:ln>
                <a:solidFill>
                  <a:srgbClr val="990033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умеющие фотографировать, отсылать почту и сообщения,</a:t>
            </a:r>
            <a:r>
              <a:rPr kumimoji="0" lang="ru-RU" b="1" i="0" u="none" strike="noStrike" cap="none" normalizeH="0" dirty="0" smtClean="0">
                <a:ln>
                  <a:solidFill>
                    <a:srgbClr val="C00025"/>
                  </a:solidFill>
                </a:ln>
                <a:solidFill>
                  <a:srgbClr val="990033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solidFill>
                    <a:srgbClr val="C00025"/>
                  </a:solidFill>
                </a:ln>
                <a:solidFill>
                  <a:srgbClr val="990033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проигрывать музыку и даже думать за своего хозяина! </a:t>
            </a:r>
          </a:p>
          <a:p>
            <a:pPr marL="0" marR="0" lvl="0" indent="1222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solidFill>
                    <a:srgbClr val="C00025"/>
                  </a:solidFill>
                </a:ln>
                <a:solidFill>
                  <a:srgbClr val="990033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Они стали настоящими помощниками для детей и их родителей– всегда можно позвонить и узнать, как дела!</a:t>
            </a:r>
            <a:endParaRPr kumimoji="0" lang="ru-RU" b="1" i="0" u="none" strike="noStrike" cap="none" normalizeH="0" baseline="0" dirty="0" smtClean="0">
              <a:ln>
                <a:solidFill>
                  <a:srgbClr val="C00025"/>
                </a:solidFill>
              </a:ln>
              <a:solidFill>
                <a:srgbClr val="990033"/>
              </a:solidFill>
              <a:effectLst/>
              <a:latin typeface="Segoe Print" pitchFamily="2" charset="0"/>
              <a:cs typeface="Arial" pitchFamily="34" charset="0"/>
            </a:endParaRPr>
          </a:p>
        </p:txBody>
      </p:sp>
      <p:pic>
        <p:nvPicPr>
          <p:cNvPr id="2051" name="Picture 3" descr="https://i2.rozetka.ua/goods/4171107/huawei_p20_lite_4_64gb_blue_images_417110712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2080" y="4005064"/>
            <a:ext cx="3663353" cy="2304256"/>
          </a:xfrm>
          <a:prstGeom prst="rect">
            <a:avLst/>
          </a:prstGeom>
          <a:noFill/>
        </p:spPr>
      </p:pic>
      <p:pic>
        <p:nvPicPr>
          <p:cNvPr id="2053" name="Picture 5" descr="https://prodam-rf.ru/userfiles/product_img/photos/goods6/1763_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2894" r="23685" b="14145"/>
          <a:stretch>
            <a:fillRect/>
          </a:stretch>
        </p:blipFill>
        <p:spPr bwMode="auto">
          <a:xfrm>
            <a:off x="3419872" y="2276872"/>
            <a:ext cx="2512279" cy="4037591"/>
          </a:xfrm>
          <a:prstGeom prst="rect">
            <a:avLst/>
          </a:prstGeom>
          <a:noFill/>
        </p:spPr>
      </p:pic>
      <p:pic>
        <p:nvPicPr>
          <p:cNvPr id="2055" name="Picture 7" descr="https://static.price.ru/images/models/-/mobilniy-telefon/philips-xenium-w3568/e1fbc002362d3c42f65f96e145530a0e.JPE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2" y="3356992"/>
            <a:ext cx="3600400" cy="265181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2.infourok.ru/uploads/ex/0383/0007b82a-544d408b/img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Горизонтальный свиток 3"/>
          <p:cNvSpPr/>
          <p:nvPr/>
        </p:nvSpPr>
        <p:spPr>
          <a:xfrm>
            <a:off x="4067944" y="188640"/>
            <a:ext cx="4896544" cy="2952328"/>
          </a:xfrm>
          <a:prstGeom prst="horizontalScroll">
            <a:avLst>
              <a:gd name="adj" fmla="val 8212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139952" y="54868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n w="1905">
                  <a:solidFill>
                    <a:srgbClr val="006600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Шло время, люди научились говорить и продолжали искать новые способы передачи информации. Если необходимо было сообщить какую-то новость в другую деревню, люди забирались на высокую гору и разводили костер </a:t>
            </a:r>
            <a:endParaRPr lang="ru-RU" b="1" dirty="0">
              <a:ln w="1905">
                <a:solidFill>
                  <a:srgbClr val="006600"/>
                </a:solidFill>
              </a:ln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Print" pitchFamily="2" charset="0"/>
            </a:endParaRPr>
          </a:p>
        </p:txBody>
      </p:sp>
      <p:pic>
        <p:nvPicPr>
          <p:cNvPr id="3074" name="Picture 2" descr="https://fanparty.ru/fanclubs/lord-of-the-rings/quizzes/66959/23095_quiz_lord_of_the_rings.PNG"/>
          <p:cNvPicPr>
            <a:picLocks noChangeAspect="1" noChangeArrowheads="1"/>
          </p:cNvPicPr>
          <p:nvPr/>
        </p:nvPicPr>
        <p:blipFill>
          <a:blip r:embed="rId3" cstate="print">
            <a:lum bright="10000" contrast="10000"/>
          </a:blip>
          <a:srcRect t="7560"/>
          <a:stretch>
            <a:fillRect/>
          </a:stretch>
        </p:blipFill>
        <p:spPr bwMode="auto">
          <a:xfrm>
            <a:off x="323528" y="332656"/>
            <a:ext cx="3384376" cy="28184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D60093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туземец-бьет-в-тамтам"/>
          <p:cNvPicPr/>
          <p:nvPr/>
        </p:nvPicPr>
        <p:blipFill>
          <a:blip r:embed="rId4" cstate="print">
            <a:lum contrast="10000"/>
          </a:blip>
          <a:srcRect l="5491" r="8270"/>
          <a:stretch>
            <a:fillRect/>
          </a:stretch>
        </p:blipFill>
        <p:spPr bwMode="auto">
          <a:xfrm>
            <a:off x="4211960" y="3429000"/>
            <a:ext cx="4536504" cy="28370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D60093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Горизонтальный свиток 7"/>
          <p:cNvSpPr/>
          <p:nvPr/>
        </p:nvSpPr>
        <p:spPr>
          <a:xfrm>
            <a:off x="251520" y="3356992"/>
            <a:ext cx="3600400" cy="3240360"/>
          </a:xfrm>
          <a:prstGeom prst="horizontalScroll">
            <a:avLst>
              <a:gd name="adj" fmla="val 9380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3861048"/>
            <a:ext cx="31683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3175">
                  <a:solidFill>
                    <a:srgbClr val="006600"/>
                  </a:solidFill>
                </a:ln>
                <a:latin typeface="Segoe Print" pitchFamily="2" charset="0"/>
              </a:rPr>
              <a:t>Жители Африки  барабанили </a:t>
            </a:r>
          </a:p>
          <a:p>
            <a:r>
              <a:rPr lang="ru-RU" b="1" dirty="0" smtClean="0">
                <a:ln w="3175">
                  <a:solidFill>
                    <a:srgbClr val="006600"/>
                  </a:solidFill>
                </a:ln>
                <a:latin typeface="Segoe Print" pitchFamily="2" charset="0"/>
              </a:rPr>
              <a:t>в тамтамы, слышимые на далёкие расстояния, причём</a:t>
            </a:r>
          </a:p>
          <a:p>
            <a:r>
              <a:rPr lang="ru-RU" b="1" dirty="0" smtClean="0">
                <a:ln w="3175">
                  <a:solidFill>
                    <a:srgbClr val="006600"/>
                  </a:solidFill>
                </a:ln>
                <a:latin typeface="Segoe Print" pitchFamily="2" charset="0"/>
              </a:rPr>
              <a:t> каждый характер звуков нёс</a:t>
            </a:r>
          </a:p>
          <a:p>
            <a:r>
              <a:rPr lang="ru-RU" b="1" dirty="0" smtClean="0">
                <a:ln w="3175">
                  <a:solidFill>
                    <a:srgbClr val="006600"/>
                  </a:solidFill>
                </a:ln>
                <a:latin typeface="Segoe Print" pitchFamily="2" charset="0"/>
              </a:rPr>
              <a:t> свою информацию</a:t>
            </a:r>
            <a:endParaRPr lang="ru-RU" b="1" dirty="0">
              <a:ln w="3175">
                <a:solidFill>
                  <a:srgbClr val="006600"/>
                </a:solidFill>
              </a:ln>
              <a:latin typeface="Segoe Print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2.infourok.ru/uploads/ex/0383/0007b82a-544d408b/img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нутый угол 3"/>
          <p:cNvSpPr/>
          <p:nvPr/>
        </p:nvSpPr>
        <p:spPr>
          <a:xfrm>
            <a:off x="251520" y="476672"/>
            <a:ext cx="4608512" cy="2376264"/>
          </a:xfrm>
          <a:prstGeom prst="foldedCorner">
            <a:avLst>
              <a:gd name="adj" fmla="val 26027"/>
            </a:avLst>
          </a:prstGeom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76470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n>
                  <a:solidFill>
                    <a:srgbClr val="006600"/>
                  </a:solidFill>
                </a:ln>
                <a:latin typeface="Segoe Print" pitchFamily="2" charset="0"/>
              </a:rPr>
              <a:t>В Европе новости узнавали с помощью церковного колокола, по содержанию звона которого близ живущее население отличало, взывали ли служители к тревоге или звали порадоваться</a:t>
            </a:r>
            <a:endParaRPr lang="ru-RU" b="1" dirty="0">
              <a:ln>
                <a:solidFill>
                  <a:srgbClr val="006600"/>
                </a:solidFill>
              </a:ln>
              <a:latin typeface="Segoe Print" pitchFamily="2" charset="0"/>
            </a:endParaRPr>
          </a:p>
        </p:txBody>
      </p:sp>
      <p:pic>
        <p:nvPicPr>
          <p:cNvPr id="2" name="Picture 2" descr="https://live.staticflickr.com/7038/13976456584_18f18f77df_b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lum bright="-10000" contrast="20000"/>
          </a:blip>
          <a:srcRect/>
          <a:stretch>
            <a:fillRect/>
          </a:stretch>
        </p:blipFill>
        <p:spPr bwMode="auto">
          <a:xfrm>
            <a:off x="5292080" y="404664"/>
            <a:ext cx="3513600" cy="2635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D60093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Загнутый угол 7"/>
          <p:cNvSpPr/>
          <p:nvPr/>
        </p:nvSpPr>
        <p:spPr>
          <a:xfrm>
            <a:off x="5292080" y="3356992"/>
            <a:ext cx="3528392" cy="2808312"/>
          </a:xfrm>
          <a:prstGeom prst="foldedCorner">
            <a:avLst>
              <a:gd name="adj" fmla="val 21741"/>
            </a:avLst>
          </a:prstGeom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436096" y="3501008"/>
            <a:ext cx="31683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>
                  <a:solidFill>
                    <a:srgbClr val="006600"/>
                  </a:solidFill>
                </a:ln>
                <a:latin typeface="Segoe Print" pitchFamily="2" charset="0"/>
              </a:rPr>
              <a:t>Самыми надёжными </a:t>
            </a:r>
          </a:p>
          <a:p>
            <a:r>
              <a:rPr lang="ru-RU" b="1" dirty="0" smtClean="0">
                <a:ln>
                  <a:solidFill>
                    <a:srgbClr val="006600"/>
                  </a:solidFill>
                </a:ln>
                <a:latin typeface="Segoe Print" pitchFamily="2" charset="0"/>
              </a:rPr>
              <a:t>доставщиками информации </a:t>
            </a:r>
          </a:p>
          <a:p>
            <a:r>
              <a:rPr lang="ru-RU" b="1" dirty="0" smtClean="0">
                <a:ln>
                  <a:solidFill>
                    <a:srgbClr val="006600"/>
                  </a:solidFill>
                </a:ln>
                <a:latin typeface="Segoe Print" pitchFamily="2" charset="0"/>
              </a:rPr>
              <a:t>были почтовые птицы,</a:t>
            </a:r>
          </a:p>
          <a:p>
            <a:r>
              <a:rPr lang="ru-RU" b="1" dirty="0" smtClean="0">
                <a:ln>
                  <a:solidFill>
                    <a:srgbClr val="006600"/>
                  </a:solidFill>
                </a:ln>
                <a:latin typeface="Segoe Print" pitchFamily="2" charset="0"/>
              </a:rPr>
              <a:t>к наученным долетать</a:t>
            </a:r>
          </a:p>
          <a:p>
            <a:r>
              <a:rPr lang="ru-RU" b="1" dirty="0" smtClean="0">
                <a:ln>
                  <a:solidFill>
                    <a:srgbClr val="006600"/>
                  </a:solidFill>
                </a:ln>
                <a:latin typeface="Segoe Print" pitchFamily="2" charset="0"/>
              </a:rPr>
              <a:t> до нужного места голубям </a:t>
            </a:r>
          </a:p>
          <a:p>
            <a:r>
              <a:rPr lang="ru-RU" b="1" dirty="0" smtClean="0">
                <a:ln>
                  <a:solidFill>
                    <a:srgbClr val="006600"/>
                  </a:solidFill>
                </a:ln>
                <a:latin typeface="Segoe Print" pitchFamily="2" charset="0"/>
              </a:rPr>
              <a:t>привязывали письма</a:t>
            </a:r>
            <a:endParaRPr lang="ru-RU" b="1" dirty="0">
              <a:ln>
                <a:solidFill>
                  <a:srgbClr val="006600"/>
                </a:solidFill>
              </a:ln>
              <a:latin typeface="Segoe Print" pitchFamily="2" charset="0"/>
            </a:endParaRPr>
          </a:p>
        </p:txBody>
      </p:sp>
      <p:pic>
        <p:nvPicPr>
          <p:cNvPr id="2052" name="Picture 4" descr="https://c7.hotpng.com/preview/588/736/908/homing-pigeon-columbidae-bird-pigeon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DDDDDD"/>
              </a:clrFrom>
              <a:clrTo>
                <a:srgbClr val="DDDDDD">
                  <a:alpha val="0"/>
                </a:srgbClr>
              </a:clrTo>
            </a:clrChange>
            <a:lum bright="-10000" contrast="10000"/>
          </a:blip>
          <a:srcRect/>
          <a:stretch>
            <a:fillRect/>
          </a:stretch>
        </p:blipFill>
        <p:spPr bwMode="auto">
          <a:xfrm>
            <a:off x="899592" y="3140968"/>
            <a:ext cx="3240360" cy="33634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D60093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2.infourok.ru/uploads/ex/0383/0007b82a-544d408b/img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179512" y="476672"/>
            <a:ext cx="4608512" cy="2520280"/>
          </a:xfrm>
          <a:prstGeom prst="wedgeRoundRectCallout">
            <a:avLst>
              <a:gd name="adj1" fmla="val -3931"/>
              <a:gd name="adj2" fmla="val 70322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28575">
                <a:solidFill>
                  <a:srgbClr val="D60093"/>
                </a:solidFill>
              </a:ln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620688"/>
            <a:ext cx="457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>
                  <a:solidFill>
                    <a:srgbClr val="006600"/>
                  </a:solidFill>
                </a:ln>
                <a:latin typeface="Segoe Print" pitchFamily="2" charset="0"/>
              </a:rPr>
              <a:t>Но время шло. И вот </a:t>
            </a:r>
            <a:r>
              <a:rPr lang="ru-RU" b="1" dirty="0" smtClean="0">
                <a:ln>
                  <a:solidFill>
                    <a:srgbClr val="006600"/>
                  </a:solidFill>
                </a:ln>
                <a:latin typeface="Segoe Print" pitchFamily="2" charset="0"/>
              </a:rPr>
              <a:t>130 лет назад был </a:t>
            </a:r>
            <a:r>
              <a:rPr lang="ru-RU" b="1" dirty="0" smtClean="0">
                <a:ln>
                  <a:solidFill>
                    <a:srgbClr val="006600"/>
                  </a:solidFill>
                </a:ln>
                <a:latin typeface="Segoe Print" pitchFamily="2" charset="0"/>
              </a:rPr>
              <a:t>изобретен первый аппарат, он представлял собой две трубки, похожие на воронки, которые соединялись между собой длинным проводом. В одну трубку говорили, другую прикладывали к </a:t>
            </a:r>
            <a:r>
              <a:rPr lang="ru-RU" b="1" dirty="0" smtClean="0">
                <a:ln>
                  <a:solidFill>
                    <a:srgbClr val="006600"/>
                  </a:solidFill>
                </a:ln>
                <a:latin typeface="Segoe Print" pitchFamily="2" charset="0"/>
              </a:rPr>
              <a:t>уху. </a:t>
            </a:r>
            <a:endParaRPr lang="ru-RU" b="1" dirty="0">
              <a:ln>
                <a:solidFill>
                  <a:srgbClr val="006600"/>
                </a:solidFill>
              </a:ln>
              <a:latin typeface="Segoe Print" pitchFamily="2" charset="0"/>
            </a:endParaRPr>
          </a:p>
        </p:txBody>
      </p:sp>
      <p:pic>
        <p:nvPicPr>
          <p:cNvPr id="6" name="Picture 2" descr="684e1ac7e26fe92eade4f44dfcc8d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 t="7692" r="561" b="6593"/>
          <a:stretch>
            <a:fillRect/>
          </a:stretch>
        </p:blipFill>
        <p:spPr bwMode="auto">
          <a:xfrm>
            <a:off x="179512" y="3573016"/>
            <a:ext cx="4461416" cy="2808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D60093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Объект 4" descr="Perviy-telefon-Bella">
            <a:hlinkClick r:id="rId4"/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20000"/>
            <a:extLst/>
          </a:blip>
          <a:srcRect/>
          <a:stretch>
            <a:fillRect/>
          </a:stretch>
        </p:blipFill>
        <p:spPr>
          <a:xfrm>
            <a:off x="5649178" y="332656"/>
            <a:ext cx="3171294" cy="3240360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D60093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4860032" y="3789040"/>
            <a:ext cx="4032448" cy="2736304"/>
          </a:xfrm>
          <a:prstGeom prst="wedgeRoundRectCallout">
            <a:avLst>
              <a:gd name="adj1" fmla="val 2334"/>
              <a:gd name="adj2" fmla="val -57264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860032" y="4077072"/>
            <a:ext cx="4067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Segoe Print" pitchFamily="2" charset="0"/>
              </a:rPr>
              <a:t>   </a:t>
            </a:r>
            <a:r>
              <a:rPr lang="ru-RU" b="1" dirty="0" smtClean="0">
                <a:ln w="3175">
                  <a:solidFill>
                    <a:srgbClr val="006600"/>
                  </a:solidFill>
                </a:ln>
                <a:latin typeface="Segoe Print" pitchFamily="2" charset="0"/>
              </a:rPr>
              <a:t>Этот </a:t>
            </a:r>
            <a:r>
              <a:rPr lang="ru-RU" b="1" dirty="0" smtClean="0">
                <a:ln w="3175">
                  <a:solidFill>
                    <a:srgbClr val="006600"/>
                  </a:solidFill>
                </a:ln>
                <a:latin typeface="Segoe Print" pitchFamily="2" charset="0"/>
              </a:rPr>
              <a:t>аппарат назвали «ТЕЛЕФОН». </a:t>
            </a:r>
            <a:endParaRPr lang="ru-RU" b="1" dirty="0" smtClean="0">
              <a:ln w="3175">
                <a:solidFill>
                  <a:srgbClr val="006600"/>
                </a:solidFill>
              </a:ln>
              <a:latin typeface="Segoe Print" pitchFamily="2" charset="0"/>
            </a:endParaRPr>
          </a:p>
          <a:p>
            <a:r>
              <a:rPr lang="ru-RU" b="1" dirty="0" smtClean="0">
                <a:ln w="3175">
                  <a:solidFill>
                    <a:srgbClr val="006600"/>
                  </a:solidFill>
                </a:ln>
                <a:latin typeface="Segoe Print" pitchFamily="2" charset="0"/>
              </a:rPr>
              <a:t>  Слово </a:t>
            </a:r>
            <a:r>
              <a:rPr lang="ru-RU" b="1" dirty="0" smtClean="0">
                <a:ln w="3175">
                  <a:solidFill>
                    <a:srgbClr val="006600"/>
                  </a:solidFill>
                </a:ln>
                <a:latin typeface="Segoe Print" pitchFamily="2" charset="0"/>
              </a:rPr>
              <a:t>«телефон» означает: </a:t>
            </a:r>
            <a:r>
              <a:rPr lang="ru-RU" b="1" dirty="0" smtClean="0">
                <a:ln w="3175">
                  <a:solidFill>
                    <a:srgbClr val="006600"/>
                  </a:solidFill>
                </a:ln>
                <a:latin typeface="Segoe Print" pitchFamily="2" charset="0"/>
              </a:rPr>
              <a:t>первая часть </a:t>
            </a:r>
            <a:r>
              <a:rPr lang="ru-RU" b="1" dirty="0" smtClean="0">
                <a:ln w="3175">
                  <a:solidFill>
                    <a:srgbClr val="006600"/>
                  </a:solidFill>
                </a:ln>
                <a:latin typeface="Segoe Print" pitchFamily="2" charset="0"/>
              </a:rPr>
              <a:t>«теле» - далеко, </a:t>
            </a:r>
            <a:endParaRPr lang="ru-RU" b="1" dirty="0" smtClean="0">
              <a:ln w="3175">
                <a:solidFill>
                  <a:srgbClr val="006600"/>
                </a:solidFill>
              </a:ln>
              <a:latin typeface="Segoe Print" pitchFamily="2" charset="0"/>
            </a:endParaRPr>
          </a:p>
          <a:p>
            <a:r>
              <a:rPr lang="ru-RU" b="1" dirty="0" smtClean="0">
                <a:ln w="3175">
                  <a:solidFill>
                    <a:srgbClr val="006600"/>
                  </a:solidFill>
                </a:ln>
                <a:latin typeface="Segoe Print" pitchFamily="2" charset="0"/>
              </a:rPr>
              <a:t>вторая </a:t>
            </a:r>
            <a:r>
              <a:rPr lang="ru-RU" b="1" dirty="0" smtClean="0">
                <a:ln w="3175">
                  <a:solidFill>
                    <a:srgbClr val="006600"/>
                  </a:solidFill>
                </a:ln>
                <a:latin typeface="Segoe Print" pitchFamily="2" charset="0"/>
              </a:rPr>
              <a:t>часть – «фон» - звук. </a:t>
            </a:r>
            <a:endParaRPr lang="ru-RU" b="1" dirty="0" smtClean="0">
              <a:ln w="3175">
                <a:solidFill>
                  <a:srgbClr val="006600"/>
                </a:solidFill>
              </a:ln>
              <a:latin typeface="Segoe Print" pitchFamily="2" charset="0"/>
            </a:endParaRPr>
          </a:p>
          <a:p>
            <a:r>
              <a:rPr lang="ru-RU" b="1" dirty="0" smtClean="0">
                <a:ln w="3175">
                  <a:solidFill>
                    <a:srgbClr val="006600"/>
                  </a:solidFill>
                </a:ln>
                <a:latin typeface="Segoe Print" pitchFamily="2" charset="0"/>
              </a:rPr>
              <a:t>При </a:t>
            </a:r>
            <a:r>
              <a:rPr lang="ru-RU" b="1" dirty="0" smtClean="0">
                <a:ln w="3175">
                  <a:solidFill>
                    <a:srgbClr val="006600"/>
                  </a:solidFill>
                </a:ln>
                <a:latin typeface="Segoe Print" pitchFamily="2" charset="0"/>
              </a:rPr>
              <a:t>помощи этого аппарата звук можно было услышать очень далеко</a:t>
            </a:r>
            <a:r>
              <a:rPr lang="ru-RU" dirty="0" smtClean="0">
                <a:ln w="3175">
                  <a:solidFill>
                    <a:srgbClr val="006600"/>
                  </a:solidFill>
                </a:ln>
              </a:rPr>
              <a:t>. </a:t>
            </a:r>
            <a:endParaRPr lang="ru-RU" dirty="0">
              <a:ln w="3175">
                <a:solidFill>
                  <a:srgbClr val="006600"/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9" grpId="0" animBg="1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2.infourok.ru/uploads/ex/0383/0007b82a-544d408b/img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7" name="Picture 1" descr="C:\Users\W7\Desktop\kisspng-iphone-telephone-call-smartphone-clip-art-phone-5ab5b8cb2a1c31.305132171521858763172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lum bright="-10000" contrast="10000"/>
          </a:blip>
          <a:srcRect/>
          <a:stretch>
            <a:fillRect/>
          </a:stretch>
        </p:blipFill>
        <p:spPr bwMode="auto">
          <a:xfrm>
            <a:off x="7740352" y="260648"/>
            <a:ext cx="1036901" cy="105994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67544" y="404664"/>
            <a:ext cx="69847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n w="3175">
                  <a:solidFill>
                    <a:srgbClr val="990033"/>
                  </a:solidFill>
                </a:ln>
                <a:solidFill>
                  <a:srgbClr val="D60093"/>
                </a:solidFill>
                <a:latin typeface="Comic Sans MS" pitchFamily="66" charset="0"/>
              </a:rPr>
              <a:t>Знакома ли вам история появления телефона, и готовы ли вы ей поделиться со своими друзьями</a:t>
            </a:r>
            <a:r>
              <a:rPr lang="ru-RU" sz="2000" b="1" dirty="0" smtClean="0">
                <a:ln w="3175">
                  <a:solidFill>
                    <a:srgbClr val="006600"/>
                  </a:solidFill>
                </a:ln>
                <a:solidFill>
                  <a:srgbClr val="009900"/>
                </a:solidFill>
                <a:latin typeface="Comic Sans MS" pitchFamily="66" charset="0"/>
              </a:rPr>
              <a:t>?</a:t>
            </a:r>
            <a:endParaRPr lang="ru-RU" sz="2000" b="1" dirty="0">
              <a:ln w="3175">
                <a:solidFill>
                  <a:srgbClr val="006600"/>
                </a:solidFill>
              </a:ln>
              <a:solidFill>
                <a:srgbClr val="009900"/>
              </a:solidFill>
              <a:latin typeface="Comic Sans MS" pitchFamily="66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467544" y="13380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Вертикальный свиток 5"/>
          <p:cNvSpPr/>
          <p:nvPr/>
        </p:nvSpPr>
        <p:spPr>
          <a:xfrm>
            <a:off x="251520" y="1268760"/>
            <a:ext cx="4104456" cy="2952328"/>
          </a:xfrm>
          <a:prstGeom prst="verticalScroll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n>
                  <a:solidFill>
                    <a:srgbClr val="006600"/>
                  </a:solidFill>
                </a:ln>
                <a:solidFill>
                  <a:schemeClr val="tx1"/>
                </a:solidFill>
                <a:latin typeface="Segoe Print" pitchFamily="2" charset="0"/>
                <a:ea typeface="Times New Roman" pitchFamily="18" charset="0"/>
                <a:cs typeface="Times New Roman" pitchFamily="18" charset="0"/>
              </a:rPr>
              <a:t>Давным-давно, когда люди жили в пещерах и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n>
                  <a:solidFill>
                    <a:srgbClr val="006600"/>
                  </a:solidFill>
                </a:ln>
                <a:solidFill>
                  <a:schemeClr val="tx1"/>
                </a:solidFill>
                <a:latin typeface="Segoe Print" pitchFamily="2" charset="0"/>
                <a:ea typeface="Times New Roman" pitchFamily="18" charset="0"/>
                <a:cs typeface="Times New Roman" pitchFamily="18" charset="0"/>
              </a:rPr>
              <a:t> одевались в шкуры животных, они не умели говорить,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n>
                  <a:solidFill>
                    <a:srgbClr val="006600"/>
                  </a:solidFill>
                </a:ln>
                <a:solidFill>
                  <a:schemeClr val="tx1"/>
                </a:solidFill>
                <a:latin typeface="Segoe Print" pitchFamily="2" charset="0"/>
                <a:ea typeface="Times New Roman" pitchFamily="18" charset="0"/>
                <a:cs typeface="Times New Roman" pitchFamily="18" charset="0"/>
              </a:rPr>
              <a:t>но им приходилось общаться друг с другом.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n>
                  <a:solidFill>
                    <a:srgbClr val="006600"/>
                  </a:solidFill>
                </a:ln>
                <a:solidFill>
                  <a:schemeClr val="tx1"/>
                </a:solidFill>
                <a:latin typeface="Segoe Print" pitchFamily="2" charset="0"/>
                <a:ea typeface="Times New Roman" pitchFamily="18" charset="0"/>
                <a:cs typeface="Times New Roman" pitchFamily="18" charset="0"/>
              </a:rPr>
              <a:t>И делали они это с помощью мимики и жестов. </a:t>
            </a:r>
            <a:endParaRPr lang="ru-RU" sz="4400" b="1" dirty="0" smtClean="0">
              <a:ln>
                <a:solidFill>
                  <a:srgbClr val="006600"/>
                </a:solidFill>
              </a:ln>
              <a:solidFill>
                <a:schemeClr val="tx1"/>
              </a:solidFill>
              <a:latin typeface="Segoe Print" pitchFamily="2" charset="0"/>
              <a:cs typeface="Arial" pitchFamily="34" charset="0"/>
            </a:endParaRPr>
          </a:p>
        </p:txBody>
      </p:sp>
      <p:pic>
        <p:nvPicPr>
          <p:cNvPr id="4100" name="Picture 4" descr="https://img.freepik.com/free-vector/_29190-568.jpg?size=626&amp;ext=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1960" y="2420888"/>
            <a:ext cx="4469865" cy="387721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over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2.infourok.ru/uploads/ex/0383/0007b82a-544d408b/img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467544" y="13380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2.infourok.ru/uploads/ex/0383/0007b82a-544d408b/img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467544" y="13380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2.infourok.ru/uploads/ex/0383/0007b82a-544d408b/img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467544" y="13380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2.infourok.ru/uploads/ex/0383/0007b82a-544d408b/img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467544" y="13380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404664"/>
            <a:ext cx="7308411" cy="923330"/>
          </a:xfrm>
          <a:prstGeom prst="rect">
            <a:avLst/>
          </a:prstGeom>
          <a:noFill/>
          <a:effectLst>
            <a:outerShdw blurRad="50800" dist="50800" dir="5400000" algn="ctr" rotWithShape="0">
              <a:srgbClr val="CC0066"/>
            </a:outerShd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>
                  <a:solidFill>
                    <a:srgbClr val="C00025"/>
                  </a:solidFill>
                </a:ln>
                <a:solidFill>
                  <a:srgbClr val="CC0066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Телефоны будущего</a:t>
            </a:r>
            <a:endParaRPr lang="ru-RU" sz="5400" b="1" cap="none" spc="0" dirty="0">
              <a:ln w="11430">
                <a:solidFill>
                  <a:srgbClr val="C00025"/>
                </a:solidFill>
              </a:ln>
              <a:solidFill>
                <a:srgbClr val="CC0066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6626" name="Picture 2" descr="https://avatars.mds.yandex.net/get-pdb/1712747/95f82f41-55a2-4727-bb92-e595e246e8b8/s1200"/>
          <p:cNvPicPr>
            <a:picLocks noChangeAspect="1" noChangeArrowheads="1"/>
          </p:cNvPicPr>
          <p:nvPr/>
        </p:nvPicPr>
        <p:blipFill>
          <a:blip r:embed="rId3" cstate="print"/>
          <a:srcRect r="30806"/>
          <a:stretch>
            <a:fillRect/>
          </a:stretch>
        </p:blipFill>
        <p:spPr bwMode="auto">
          <a:xfrm>
            <a:off x="251520" y="1484784"/>
            <a:ext cx="3816424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rgbClr val="D60093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51520" y="4869160"/>
            <a:ext cx="386516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>
                  <a:solidFill>
                    <a:srgbClr val="009900"/>
                  </a:solidFill>
                </a:ln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телефоны - браслеты</a:t>
            </a:r>
            <a:endParaRPr lang="ru-RU" sz="2400" b="1" cap="none" spc="0" dirty="0">
              <a:ln w="11430">
                <a:solidFill>
                  <a:srgbClr val="009900"/>
                </a:solidFill>
              </a:ln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26632" name="Picture 8" descr="https://avatars.mds.yandex.net/get-pdb/881477/7a877605-4f31-4414-933f-228d2a36db34/s120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1E1E1"/>
              </a:clrFrom>
              <a:clrTo>
                <a:srgbClr val="E1E1E1">
                  <a:alpha val="0"/>
                </a:srgbClr>
              </a:clrTo>
            </a:clrChange>
            <a:lum contrast="10000"/>
          </a:blip>
          <a:srcRect l="11888" t="2500" r="3512" b="7500"/>
          <a:stretch>
            <a:fillRect/>
          </a:stretch>
        </p:blipFill>
        <p:spPr bwMode="auto">
          <a:xfrm>
            <a:off x="4716016" y="3429000"/>
            <a:ext cx="4176464" cy="313234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5527683" y="1988840"/>
            <a:ext cx="2130711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>
                  <a:solidFill>
                    <a:srgbClr val="009900"/>
                  </a:solidFill>
                </a:ln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гибкие </a:t>
            </a:r>
          </a:p>
          <a:p>
            <a:pPr algn="ctr"/>
            <a:r>
              <a:rPr lang="ru-RU" sz="2800" b="1" cap="none" spc="0" dirty="0" smtClean="0">
                <a:ln w="11430">
                  <a:solidFill>
                    <a:srgbClr val="009900"/>
                  </a:solidFill>
                </a:ln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телефоны</a:t>
            </a:r>
            <a:endParaRPr lang="ru-RU" sz="2800" b="1" cap="none" spc="0" dirty="0">
              <a:ln w="11430">
                <a:solidFill>
                  <a:srgbClr val="009900"/>
                </a:solidFill>
              </a:ln>
              <a:solidFill>
                <a:srgbClr val="0066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12" name="Арка 11"/>
          <p:cNvSpPr/>
          <p:nvPr/>
        </p:nvSpPr>
        <p:spPr>
          <a:xfrm rot="16200000">
            <a:off x="3203848" y="2492896"/>
            <a:ext cx="4968552" cy="2664296"/>
          </a:xfrm>
          <a:prstGeom prst="blockArc">
            <a:avLst>
              <a:gd name="adj1" fmla="val 10264453"/>
              <a:gd name="adj2" fmla="val 807156"/>
              <a:gd name="adj3" fmla="val 5764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comb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2.infourok.ru/uploads/ex/0383/0007b82a-544d408b/img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467544" y="13380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Выноска-облако 7"/>
          <p:cNvSpPr/>
          <p:nvPr/>
        </p:nvSpPr>
        <p:spPr>
          <a:xfrm>
            <a:off x="611560" y="188640"/>
            <a:ext cx="4248472" cy="1800200"/>
          </a:xfrm>
          <a:prstGeom prst="cloudCallout">
            <a:avLst>
              <a:gd name="adj1" fmla="val 40662"/>
              <a:gd name="adj2" fmla="val 58689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259632" y="548680"/>
            <a:ext cx="3071674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>
                  <a:solidFill>
                    <a:srgbClr val="990033"/>
                  </a:solidFill>
                </a:ln>
                <a:solidFill>
                  <a:srgbClr val="D6009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Интересный </a:t>
            </a:r>
          </a:p>
          <a:p>
            <a:pPr algn="ctr"/>
            <a:r>
              <a:rPr lang="ru-RU" sz="3200" b="1" cap="none" spc="0" dirty="0" smtClean="0">
                <a:ln w="11430">
                  <a:solidFill>
                    <a:srgbClr val="990033"/>
                  </a:solidFill>
                </a:ln>
                <a:solidFill>
                  <a:srgbClr val="D6009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факт!</a:t>
            </a:r>
            <a:endParaRPr lang="ru-RU" sz="3200" b="1" cap="none" spc="0" dirty="0">
              <a:ln w="11430">
                <a:solidFill>
                  <a:srgbClr val="990033"/>
                </a:solidFill>
              </a:ln>
              <a:solidFill>
                <a:srgbClr val="D60093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04048" y="3356992"/>
            <a:ext cx="34563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n>
                  <a:solidFill>
                    <a:srgbClr val="990033"/>
                  </a:solidFill>
                </a:ln>
                <a:solidFill>
                  <a:srgbClr val="D60093"/>
                </a:solidFill>
                <a:latin typeface="Segoe Print" pitchFamily="2" charset="0"/>
              </a:rPr>
              <a:t>Оказывается, изобретатель </a:t>
            </a:r>
            <a:endParaRPr lang="ru-RU" sz="2000" b="1" dirty="0" smtClean="0">
              <a:ln>
                <a:solidFill>
                  <a:srgbClr val="990033"/>
                </a:solidFill>
              </a:ln>
              <a:solidFill>
                <a:srgbClr val="D60093"/>
              </a:solidFill>
              <a:latin typeface="Segoe Print" pitchFamily="2" charset="0"/>
            </a:endParaRPr>
          </a:p>
          <a:p>
            <a:r>
              <a:rPr lang="ru-RU" sz="2000" b="1" dirty="0" smtClean="0">
                <a:ln>
                  <a:solidFill>
                    <a:srgbClr val="990033"/>
                  </a:solidFill>
                </a:ln>
                <a:solidFill>
                  <a:srgbClr val="D60093"/>
                </a:solidFill>
                <a:latin typeface="Segoe Print" pitchFamily="2" charset="0"/>
              </a:rPr>
              <a:t>телефона </a:t>
            </a:r>
            <a:r>
              <a:rPr lang="ru-RU" sz="2000" b="1" dirty="0" err="1" smtClean="0">
                <a:ln>
                  <a:solidFill>
                    <a:srgbClr val="990033"/>
                  </a:solidFill>
                </a:ln>
                <a:solidFill>
                  <a:srgbClr val="D60093"/>
                </a:solidFill>
                <a:latin typeface="Segoe Print" pitchFamily="2" charset="0"/>
              </a:rPr>
              <a:t>Александер</a:t>
            </a:r>
            <a:r>
              <a:rPr lang="ru-RU" sz="2000" b="1" dirty="0" smtClean="0">
                <a:ln>
                  <a:solidFill>
                    <a:srgbClr val="990033"/>
                  </a:solidFill>
                </a:ln>
                <a:solidFill>
                  <a:srgbClr val="D60093"/>
                </a:solidFill>
                <a:latin typeface="Segoe Print" pitchFamily="2" charset="0"/>
              </a:rPr>
              <a:t> Белл </a:t>
            </a:r>
            <a:endParaRPr lang="ru-RU" sz="2000" b="1" dirty="0" smtClean="0">
              <a:ln>
                <a:solidFill>
                  <a:srgbClr val="990033"/>
                </a:solidFill>
              </a:ln>
              <a:solidFill>
                <a:srgbClr val="D60093"/>
              </a:solidFill>
              <a:latin typeface="Segoe Print" pitchFamily="2" charset="0"/>
            </a:endParaRPr>
          </a:p>
          <a:p>
            <a:r>
              <a:rPr lang="ru-RU" sz="2000" b="1" dirty="0" smtClean="0">
                <a:ln>
                  <a:solidFill>
                    <a:srgbClr val="990033"/>
                  </a:solidFill>
                </a:ln>
                <a:solidFill>
                  <a:srgbClr val="D60093"/>
                </a:solidFill>
                <a:latin typeface="Segoe Print" pitchFamily="2" charset="0"/>
              </a:rPr>
              <a:t>ни </a:t>
            </a:r>
            <a:r>
              <a:rPr lang="ru-RU" sz="2000" b="1" dirty="0" smtClean="0">
                <a:ln>
                  <a:solidFill>
                    <a:srgbClr val="990033"/>
                  </a:solidFill>
                </a:ln>
                <a:solidFill>
                  <a:srgbClr val="D60093"/>
                </a:solidFill>
                <a:latin typeface="Segoe Print" pitchFamily="2" charset="0"/>
              </a:rPr>
              <a:t>разу не позвонил </a:t>
            </a:r>
            <a:endParaRPr lang="ru-RU" sz="2000" b="1" dirty="0" smtClean="0">
              <a:ln>
                <a:solidFill>
                  <a:srgbClr val="990033"/>
                </a:solidFill>
              </a:ln>
              <a:solidFill>
                <a:srgbClr val="D60093"/>
              </a:solidFill>
              <a:latin typeface="Segoe Print" pitchFamily="2" charset="0"/>
            </a:endParaRPr>
          </a:p>
          <a:p>
            <a:r>
              <a:rPr lang="ru-RU" sz="2000" b="1" dirty="0" smtClean="0">
                <a:ln>
                  <a:solidFill>
                    <a:srgbClr val="990033"/>
                  </a:solidFill>
                </a:ln>
                <a:solidFill>
                  <a:srgbClr val="D60093"/>
                </a:solidFill>
                <a:latin typeface="Segoe Print" pitchFamily="2" charset="0"/>
              </a:rPr>
              <a:t>своей </a:t>
            </a:r>
            <a:r>
              <a:rPr lang="ru-RU" sz="2000" b="1" dirty="0" smtClean="0">
                <a:ln>
                  <a:solidFill>
                    <a:srgbClr val="990033"/>
                  </a:solidFill>
                </a:ln>
                <a:solidFill>
                  <a:srgbClr val="D60093"/>
                </a:solidFill>
                <a:latin typeface="Segoe Print" pitchFamily="2" charset="0"/>
              </a:rPr>
              <a:t>матери и </a:t>
            </a:r>
            <a:r>
              <a:rPr lang="ru-RU" sz="2000" b="1" dirty="0" smtClean="0">
                <a:ln>
                  <a:solidFill>
                    <a:srgbClr val="990033"/>
                  </a:solidFill>
                </a:ln>
                <a:solidFill>
                  <a:srgbClr val="D60093"/>
                </a:solidFill>
                <a:latin typeface="Segoe Print" pitchFamily="2" charset="0"/>
              </a:rPr>
              <a:t>жене</a:t>
            </a:r>
          </a:p>
          <a:p>
            <a:r>
              <a:rPr lang="ru-RU" sz="2000" b="1" dirty="0" smtClean="0">
                <a:ln>
                  <a:solidFill>
                    <a:srgbClr val="990033"/>
                  </a:solidFill>
                </a:ln>
                <a:solidFill>
                  <a:srgbClr val="D60093"/>
                </a:solidFill>
                <a:latin typeface="Segoe Print" pitchFamily="2" charset="0"/>
              </a:rPr>
              <a:t> </a:t>
            </a:r>
            <a:r>
              <a:rPr lang="ru-RU" sz="2000" b="1" dirty="0" smtClean="0">
                <a:ln>
                  <a:solidFill>
                    <a:srgbClr val="990033"/>
                  </a:solidFill>
                </a:ln>
                <a:solidFill>
                  <a:srgbClr val="D60093"/>
                </a:solidFill>
                <a:latin typeface="Segoe Print" pitchFamily="2" charset="0"/>
              </a:rPr>
              <a:t>– к сожалению, они </a:t>
            </a:r>
            <a:endParaRPr lang="ru-RU" sz="2000" b="1" dirty="0" smtClean="0">
              <a:ln>
                <a:solidFill>
                  <a:srgbClr val="990033"/>
                </a:solidFill>
              </a:ln>
              <a:solidFill>
                <a:srgbClr val="D60093"/>
              </a:solidFill>
              <a:latin typeface="Segoe Print" pitchFamily="2" charset="0"/>
            </a:endParaRPr>
          </a:p>
          <a:p>
            <a:r>
              <a:rPr lang="ru-RU" sz="2000" b="1" dirty="0" smtClean="0">
                <a:ln>
                  <a:solidFill>
                    <a:srgbClr val="990033"/>
                  </a:solidFill>
                </a:ln>
                <a:solidFill>
                  <a:srgbClr val="D60093"/>
                </a:solidFill>
                <a:latin typeface="Segoe Print" pitchFamily="2" charset="0"/>
              </a:rPr>
              <a:t>обе </a:t>
            </a:r>
            <a:r>
              <a:rPr lang="ru-RU" sz="2000" b="1" dirty="0" smtClean="0">
                <a:ln>
                  <a:solidFill>
                    <a:srgbClr val="990033"/>
                  </a:solidFill>
                </a:ln>
                <a:solidFill>
                  <a:srgbClr val="D60093"/>
                </a:solidFill>
                <a:latin typeface="Segoe Print" pitchFamily="2" charset="0"/>
              </a:rPr>
              <a:t>были глухими</a:t>
            </a:r>
            <a:endParaRPr lang="ru-RU" sz="2000" b="1" dirty="0">
              <a:ln>
                <a:solidFill>
                  <a:srgbClr val="990033"/>
                </a:solidFill>
              </a:ln>
              <a:solidFill>
                <a:srgbClr val="D60093"/>
              </a:solidFill>
              <a:latin typeface="Segoe Print" pitchFamily="2" charset="0"/>
            </a:endParaRPr>
          </a:p>
        </p:txBody>
      </p:sp>
      <p:sp>
        <p:nvSpPr>
          <p:cNvPr id="11" name="Рамка 10"/>
          <p:cNvSpPr/>
          <p:nvPr/>
        </p:nvSpPr>
        <p:spPr>
          <a:xfrm>
            <a:off x="4788024" y="3068960"/>
            <a:ext cx="3960440" cy="3168352"/>
          </a:xfrm>
          <a:prstGeom prst="frame">
            <a:avLst>
              <a:gd name="adj1" fmla="val 378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2" name="Объект 4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lum contrast="10000"/>
            <a:extLst/>
          </a:blip>
          <a:stretch>
            <a:fillRect/>
          </a:stretch>
        </p:blipFill>
        <p:spPr>
          <a:xfrm>
            <a:off x="827584" y="2204864"/>
            <a:ext cx="3168352" cy="41776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0099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 descr="первый-телефонный-аппарат-белла"/>
          <p:cNvPicPr>
            <a:picLocks noChangeAspect="1"/>
          </p:cNvPicPr>
          <p:nvPr/>
        </p:nvPicPr>
        <p:blipFill>
          <a:blip r:embed="rId5" cstate="print">
            <a:lum contrast="10000"/>
          </a:blip>
          <a:srcRect l="23835" r="24367"/>
          <a:stretch>
            <a:fillRect/>
          </a:stretch>
        </p:blipFill>
        <p:spPr bwMode="auto">
          <a:xfrm>
            <a:off x="5652120" y="548680"/>
            <a:ext cx="2466191" cy="2149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00990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cover dir="ru"/>
    <p:sndAc>
      <p:stSnd loop="1"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2.infourok.ru/uploads/ex/0383/0007b82a-544d408b/img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467544" y="13380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Волна 6"/>
          <p:cNvSpPr/>
          <p:nvPr/>
        </p:nvSpPr>
        <p:spPr>
          <a:xfrm>
            <a:off x="107504" y="404664"/>
            <a:ext cx="8856984" cy="1080120"/>
          </a:xfrm>
          <a:prstGeom prst="wav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20751" y="764704"/>
            <a:ext cx="8823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n>
                  <a:solidFill>
                    <a:srgbClr val="990033"/>
                  </a:solidFill>
                </a:ln>
                <a:solidFill>
                  <a:srgbClr val="D60093"/>
                </a:solidFill>
                <a:latin typeface="Segoe Print" pitchFamily="2" charset="0"/>
              </a:rPr>
              <a:t>Изобретатели разных стран придумывали все новые виды телефонов</a:t>
            </a:r>
            <a:endParaRPr lang="ru-RU" b="1" dirty="0">
              <a:ln>
                <a:solidFill>
                  <a:srgbClr val="990033"/>
                </a:solidFill>
              </a:ln>
              <a:solidFill>
                <a:srgbClr val="D60093"/>
              </a:solidFill>
              <a:latin typeface="Segoe Print" pitchFamily="2" charset="0"/>
            </a:endParaRPr>
          </a:p>
        </p:txBody>
      </p:sp>
      <p:pic>
        <p:nvPicPr>
          <p:cNvPr id="8" name="Picture 2" descr="http://www.kavicom.ru/uploads/images/fd59826f95acb95385bbe57243a176ce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9F3DD"/>
              </a:clrFrom>
              <a:clrTo>
                <a:srgbClr val="F9F3DD">
                  <a:alpha val="0"/>
                </a:srgbClr>
              </a:clrTo>
            </a:clrChange>
            <a:lum contrast="10000"/>
          </a:blip>
          <a:srcRect l="1364" t="9305" r="3181" b="14391"/>
          <a:stretch>
            <a:fillRect/>
          </a:stretch>
        </p:blipFill>
        <p:spPr bwMode="auto">
          <a:xfrm>
            <a:off x="4355976" y="1844824"/>
            <a:ext cx="4425366" cy="259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D60093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4644008" y="4797152"/>
            <a:ext cx="37593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n>
                  <a:solidFill>
                    <a:srgbClr val="009900"/>
                  </a:solidFill>
                </a:ln>
                <a:solidFill>
                  <a:srgbClr val="006600"/>
                </a:solidFill>
                <a:latin typeface="Segoe Print" pitchFamily="2" charset="0"/>
                <a:cs typeface="Arial" pitchFamily="34" charset="0"/>
              </a:rPr>
              <a:t>Настольный телефонный </a:t>
            </a:r>
            <a:endParaRPr lang="ru-RU" sz="2000" b="1" dirty="0" smtClean="0">
              <a:ln>
                <a:solidFill>
                  <a:srgbClr val="009900"/>
                </a:solidFill>
              </a:ln>
              <a:solidFill>
                <a:srgbClr val="006600"/>
              </a:solidFill>
              <a:latin typeface="Segoe Print" pitchFamily="2" charset="0"/>
              <a:cs typeface="Arial" pitchFamily="34" charset="0"/>
            </a:endParaRPr>
          </a:p>
          <a:p>
            <a:pPr algn="ctr"/>
            <a:r>
              <a:rPr lang="ru-RU" sz="2000" b="1" dirty="0" smtClean="0">
                <a:ln>
                  <a:solidFill>
                    <a:srgbClr val="009900"/>
                  </a:solidFill>
                </a:ln>
                <a:solidFill>
                  <a:srgbClr val="006600"/>
                </a:solidFill>
                <a:latin typeface="Segoe Print" pitchFamily="2" charset="0"/>
                <a:cs typeface="Arial" pitchFamily="34" charset="0"/>
              </a:rPr>
              <a:t>аппарат </a:t>
            </a:r>
            <a:r>
              <a:rPr lang="ru-RU" sz="2000" b="1" dirty="0" smtClean="0">
                <a:ln>
                  <a:solidFill>
                    <a:srgbClr val="009900"/>
                  </a:solidFill>
                </a:ln>
                <a:solidFill>
                  <a:srgbClr val="006600"/>
                </a:solidFill>
                <a:latin typeface="Segoe Print" pitchFamily="2" charset="0"/>
                <a:cs typeface="Arial" pitchFamily="34" charset="0"/>
              </a:rPr>
              <a:t>в виде короны</a:t>
            </a:r>
            <a:endParaRPr lang="ru-RU" sz="2000" b="1" dirty="0">
              <a:ln>
                <a:solidFill>
                  <a:srgbClr val="009900"/>
                </a:solidFill>
              </a:ln>
              <a:solidFill>
                <a:srgbClr val="006600"/>
              </a:solidFill>
              <a:latin typeface="Segoe Print" pitchFamily="2" charset="0"/>
            </a:endParaRPr>
          </a:p>
        </p:txBody>
      </p:sp>
      <p:pic>
        <p:nvPicPr>
          <p:cNvPr id="10" name="Рисунок 9" descr="8 - bcc19a51cc89a41a5635414d5fff45fc_thumb_cbb3af156d46b6ebc052ff0997b05909.jpg"/>
          <p:cNvPicPr>
            <a:picLocks noChangeAspect="1"/>
          </p:cNvPicPr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>
          <a:xfrm>
            <a:off x="683568" y="1412776"/>
            <a:ext cx="2520280" cy="44258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D60093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323528" y="5949280"/>
            <a:ext cx="32704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n>
                  <a:solidFill>
                    <a:srgbClr val="009900"/>
                  </a:solidFill>
                </a:ln>
                <a:solidFill>
                  <a:srgbClr val="006600"/>
                </a:solidFill>
                <a:latin typeface="Segoe Print" pitchFamily="2" charset="0"/>
                <a:cs typeface="Arial" pitchFamily="34" charset="0"/>
              </a:rPr>
              <a:t>Настенный телефонный </a:t>
            </a:r>
            <a:endParaRPr lang="ru-RU" b="1" dirty="0" smtClean="0">
              <a:ln>
                <a:solidFill>
                  <a:srgbClr val="009900"/>
                </a:solidFill>
              </a:ln>
              <a:solidFill>
                <a:srgbClr val="006600"/>
              </a:solidFill>
              <a:latin typeface="Segoe Print" pitchFamily="2" charset="0"/>
              <a:cs typeface="Arial" pitchFamily="34" charset="0"/>
            </a:endParaRPr>
          </a:p>
          <a:p>
            <a:r>
              <a:rPr lang="ru-RU" b="1" dirty="0" smtClean="0">
                <a:ln>
                  <a:solidFill>
                    <a:srgbClr val="009900"/>
                  </a:solidFill>
                </a:ln>
                <a:solidFill>
                  <a:srgbClr val="006600"/>
                </a:solidFill>
                <a:latin typeface="Segoe Print" pitchFamily="2" charset="0"/>
                <a:cs typeface="Arial" pitchFamily="34" charset="0"/>
              </a:rPr>
              <a:t>аппарат со звонком </a:t>
            </a:r>
            <a:endParaRPr lang="ru-RU" b="1" dirty="0">
              <a:ln>
                <a:solidFill>
                  <a:srgbClr val="009900"/>
                </a:solidFill>
              </a:ln>
              <a:solidFill>
                <a:srgbClr val="006600"/>
              </a:solidFill>
              <a:latin typeface="Segoe Print" pitchFamily="2" charset="0"/>
            </a:endParaRPr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2.infourok.ru/uploads/ex/0383/0007b82a-544d408b/img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467544" y="13380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8 - 936008cbb854dc03cbf1490e2a4e1600_thumb_31451acca3626dde5e624a2ecbd7648d.jpg"/>
          <p:cNvPicPr>
            <a:picLocks noChangeAspect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>
          <a:xfrm>
            <a:off x="395536" y="1340768"/>
            <a:ext cx="3618557" cy="3913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D60093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8 - e7c0f3aba98ae939f76d41f9fbd34e58_thumb_4c0fd0bb84989b93263321f53d61da17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0000"/>
          </a:blip>
          <a:srcRect/>
          <a:stretch>
            <a:fillRect/>
          </a:stretch>
        </p:blipFill>
        <p:spPr>
          <a:xfrm>
            <a:off x="5652120" y="1412776"/>
            <a:ext cx="2538304" cy="3816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D60093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339752" y="620688"/>
            <a:ext cx="50754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n>
                  <a:solidFill>
                    <a:srgbClr val="009900"/>
                  </a:solidFill>
                </a:ln>
                <a:solidFill>
                  <a:srgbClr val="006600"/>
                </a:solidFill>
                <a:latin typeface="Segoe Print" pitchFamily="2" charset="0"/>
              </a:rPr>
              <a:t>Настольный телефонный аппарат </a:t>
            </a:r>
            <a:endParaRPr lang="ru-RU" sz="2000" b="1" dirty="0">
              <a:ln>
                <a:solidFill>
                  <a:srgbClr val="009900"/>
                </a:solidFill>
              </a:ln>
              <a:solidFill>
                <a:srgbClr val="006600"/>
              </a:solidFill>
              <a:latin typeface="Segoe Print" pitchFamily="2" charset="0"/>
            </a:endParaRPr>
          </a:p>
        </p:txBody>
      </p:sp>
      <p:sp>
        <p:nvSpPr>
          <p:cNvPr id="11" name="Двойная стрелка влево/вправо 10"/>
          <p:cNvSpPr/>
          <p:nvPr/>
        </p:nvSpPr>
        <p:spPr>
          <a:xfrm>
            <a:off x="4067944" y="2996952"/>
            <a:ext cx="1512168" cy="576064"/>
          </a:xfrm>
          <a:prstGeom prst="left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331640" y="5445224"/>
            <a:ext cx="6552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>
                  <a:solidFill>
                    <a:srgbClr val="009900"/>
                  </a:solidFill>
                </a:ln>
                <a:solidFill>
                  <a:srgbClr val="006600"/>
                </a:solidFill>
                <a:latin typeface="Segoe Print" pitchFamily="2" charset="0"/>
              </a:rPr>
              <a:t>Микрофон закреплен на аппарате и может поворачиваться, чтобы удобно было разговаривать</a:t>
            </a:r>
            <a:endParaRPr lang="ru-RU" b="1" dirty="0">
              <a:ln>
                <a:solidFill>
                  <a:srgbClr val="009900"/>
                </a:solidFill>
              </a:ln>
              <a:solidFill>
                <a:srgbClr val="006600"/>
              </a:solidFill>
              <a:latin typeface="Segoe Print" pitchFamily="2" charset="0"/>
            </a:endParaRPr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</TotalTime>
  <Words>562</Words>
  <Application>Microsoft Office PowerPoint</Application>
  <PresentationFormat>Экран (4:3)</PresentationFormat>
  <Paragraphs>86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W7</dc:creator>
  <cp:lastModifiedBy>W7</cp:lastModifiedBy>
  <cp:revision>48</cp:revision>
  <dcterms:created xsi:type="dcterms:W3CDTF">2020-02-10T14:40:30Z</dcterms:created>
  <dcterms:modified xsi:type="dcterms:W3CDTF">2020-02-11T06:50:02Z</dcterms:modified>
</cp:coreProperties>
</file>