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B1CD8-D5AC-4386-996E-E72851430343}" v="112" dt="2021-03-31T09:05:17.752"/>
    <p1510:client id="{AA4289F6-1A11-4FDB-AB30-C3DDD69E756B}" v="66" dt="2021-03-31T09:11:43.061"/>
    <p1510:client id="{FBBEC8EC-C695-4C08-BEC3-BBF37E41FA8A}" v="1554" dt="2021-03-31T08:37:44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B27FA-61FC-4B5B-9B40-E42AC78DE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127" y="157375"/>
            <a:ext cx="8328242" cy="547481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kern="1200">
                <a:solidFill>
                  <a:srgbClr val="FF0000"/>
                </a:solidFill>
                <a:latin typeface="Times New Roman"/>
                <a:cs typeface="Times New Roman"/>
              </a:rPr>
              <a:t>Мастер-класс (дистанционно)для родителей ДОУ на тему «Развитие мелкой моторики у детей раннего возраста»</a:t>
            </a:r>
          </a:p>
          <a:p>
            <a:endParaRPr lang="en-US" sz="31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en-US" sz="31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en-US" sz="31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B81D17-7B4A-4716-895C-851EE5839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577" y="4158279"/>
            <a:ext cx="5709721" cy="243086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/>
                <a:cs typeface="Times New Roman"/>
              </a:rPr>
              <a:t>Подготовила:</a:t>
            </a:r>
            <a:endParaRPr lang="ru-RU" sz="320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algn="l"/>
            <a:r>
              <a:rPr lang="en-US" sz="3200">
                <a:solidFill>
                  <a:srgbClr val="0070C0"/>
                </a:solidFill>
                <a:latin typeface="Times New Roman"/>
                <a:cs typeface="Times New Roman"/>
              </a:rPr>
              <a:t>Силатьева Зарина Гусмановна.</a:t>
            </a:r>
          </a:p>
          <a:p>
            <a:pPr algn="l"/>
            <a:r>
              <a:rPr lang="en-US" sz="3200">
                <a:solidFill>
                  <a:srgbClr val="0070C0"/>
                </a:solidFill>
                <a:latin typeface="Times New Roman"/>
                <a:cs typeface="Times New Roman"/>
              </a:rPr>
              <a:t>воспитатель группы №4 "Незабудки"</a:t>
            </a:r>
          </a:p>
          <a:p>
            <a:pPr algn="l"/>
            <a:r>
              <a:rPr lang="en-US" sz="3200">
                <a:solidFill>
                  <a:srgbClr val="0070C0"/>
                </a:solidFill>
                <a:latin typeface="Times New Roman"/>
                <a:cs typeface="Times New Roman"/>
              </a:rPr>
              <a:t>МАДОУ «Детский сад №92»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>
              <a:solidFill>
                <a:schemeClr val="tx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3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30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2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73E32-CAEE-4B68-A7EA-4DCDAF200E5F}"/>
              </a:ext>
            </a:extLst>
          </p:cNvPr>
          <p:cNvSpPr txBox="1"/>
          <p:nvPr/>
        </p:nvSpPr>
        <p:spPr>
          <a:xfrm>
            <a:off x="695903" y="741113"/>
            <a:ext cx="10800193" cy="54595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1">
                <a:solidFill>
                  <a:srgbClr val="FF0000"/>
                </a:solidFill>
                <a:latin typeface="Times New Roman"/>
                <a:cs typeface="Times New Roman"/>
              </a:rPr>
              <a:t>Развитие мелкой моторики – это одно из самых важных направлений развития детей в возрасте 2-3 лет. И не случайно! Развивая детские пальчики, мы не только помогаем ребенку научиться виртуозно владеть своими руками, но и:</a:t>
            </a:r>
            <a:endParaRPr lang="ru-RU" sz="2800" i="1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>
                <a:solidFill>
                  <a:srgbClr val="0070C0"/>
                </a:solidFill>
                <a:latin typeface="Times New Roman"/>
                <a:cs typeface="Times New Roman"/>
              </a:rPr>
              <a:t>- стимулируем развитие речи у ребенка (зоны мозга, ответственные за мелкие движения пальцев тесно связаны с зонами мозга, отвечающими за речь человека; давно доказано, что деятельность по развитию мелкой моторики рук стимулирует также и развитие речи у детей);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>
                <a:solidFill>
                  <a:srgbClr val="0070C0"/>
                </a:solidFill>
                <a:latin typeface="Times New Roman"/>
                <a:cs typeface="Times New Roman"/>
              </a:rPr>
              <a:t>- помогаем развивать интеллект ребенка в целом;</a:t>
            </a:r>
            <a:endParaRPr lang="en-US" sz="2300">
              <a:solidFill>
                <a:srgbClr val="0070C0"/>
              </a:solidFill>
              <a:latin typeface="Times New Roman"/>
              <a:cs typeface="Courier New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>
                <a:solidFill>
                  <a:srgbClr val="0070C0"/>
                </a:solidFill>
                <a:latin typeface="Times New Roman"/>
                <a:cs typeface="Times New Roman"/>
              </a:rPr>
              <a:t>- готовим руку ребенка к освоению таких важных навыков, как письмо, рисование, умение пользоваться ножницами, одевание и выполнение других действий, для которых важны ловкие пальцы.</a:t>
            </a:r>
            <a:endParaRPr lang="en-US" sz="2300">
              <a:solidFill>
                <a:srgbClr val="0070C0"/>
              </a:solidFill>
              <a:latin typeface="Times New Roman"/>
              <a:cs typeface="Courier New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>
                <a:solidFill>
                  <a:srgbClr val="0070C0"/>
                </a:solidFill>
                <a:latin typeface="Times New Roman"/>
                <a:cs typeface="Times New Roman"/>
              </a:rPr>
              <a:t>Пальчиковые игры очень эмоциональны увлекательны. Дети с удовольствием принимают участие в играх - потешках, попробуйте и вы поиграть в такие игры с детьми.</a:t>
            </a:r>
            <a:endParaRPr lang="en-US" sz="2300">
              <a:solidFill>
                <a:srgbClr val="0070C0"/>
              </a:solidFill>
              <a:latin typeface="Times New Roman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63395E-4E54-49BA-98B6-B90BDA09F617}"/>
              </a:ext>
            </a:extLst>
          </p:cNvPr>
          <p:cNvSpPr txBox="1"/>
          <p:nvPr/>
        </p:nvSpPr>
        <p:spPr>
          <a:xfrm>
            <a:off x="1158143" y="736469"/>
            <a:ext cx="10569267" cy="57089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000" b="1" i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01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39D8B-3BF8-413A-B63B-F7C5E678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78" y="-595724"/>
            <a:ext cx="4569299" cy="94393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5800">
                <a:solidFill>
                  <a:srgbClr val="FFFFFF"/>
                </a:solidFill>
                <a:latin typeface="Times New Roman"/>
                <a:ea typeface="+mj-lt"/>
                <a:cs typeface="+mj-lt"/>
              </a:rPr>
              <a:t>Мы подготовили игры с пальчиками и упражнения, которым хочу вас научить: </a:t>
            </a:r>
            <a:endParaRPr lang="ru-RU" sz="580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endParaRPr lang="ru-RU" sz="500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endParaRPr lang="ru-RU" sz="5000">
              <a:solidFill>
                <a:srgbClr val="FFFFFF"/>
              </a:solidFill>
            </a:endParaRPr>
          </a:p>
          <a:p>
            <a:endParaRPr lang="ru-RU" sz="5000">
              <a:solidFill>
                <a:srgbClr val="FFFFFF"/>
              </a:solidFill>
              <a:cs typeface="Calibri Ligh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36916F-5EC3-44F8-B130-0D3CEE24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649" y="-13562"/>
            <a:ext cx="6410624" cy="685874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200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  <a:p>
            <a:endParaRPr lang="ru-RU" sz="200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  <a:p>
            <a:endParaRPr lang="ru-RU" sz="200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  <a:p>
            <a:endParaRPr lang="ru-RU" sz="200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  <a:p>
            <a:endParaRPr lang="ru-RU" sz="200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  <a:p>
            <a:endParaRPr lang="ru-RU" sz="200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  <a:p>
            <a:endParaRPr lang="ru-RU" sz="200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  <a:p>
            <a:endParaRPr lang="ru-RU" sz="200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  <a:p>
            <a:endParaRPr lang="ru-RU" sz="200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  <a:p>
            <a:endParaRPr lang="ru-RU" sz="200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 descr="Изображение выглядит как перчаточ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39CFEFB-701D-45FA-A8F3-5BBEE5E22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947" y="-12939"/>
            <a:ext cx="6351916" cy="68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4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7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внутренний, ребенок, пол&#10;&#10;Автоматически созданное описание">
            <a:extLst>
              <a:ext uri="{FF2B5EF4-FFF2-40B4-BE49-F238E27FC236}">
                <a16:creationId xmlns:a16="http://schemas.microsoft.com/office/drawing/2014/main" id="{48A4FBF0-160C-4093-B1E2-ABF1A650D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53" r="2868" b="1"/>
          <a:stretch/>
        </p:blipFill>
        <p:spPr>
          <a:xfrm>
            <a:off x="4003589" y="10"/>
            <a:ext cx="8188411" cy="6857989"/>
          </a:xfrm>
          <a:prstGeom prst="rect">
            <a:avLst/>
          </a:prstGeom>
        </p:spPr>
      </p:pic>
      <p:sp>
        <p:nvSpPr>
          <p:cNvPr id="40" name="Freeform: Shape 19">
            <a:extLst>
              <a:ext uri="{FF2B5EF4-FFF2-40B4-BE49-F238E27FC236}">
                <a16:creationId xmlns:a16="http://schemas.microsoft.com/office/drawing/2014/main" id="{465EB4C2-5647-453F-B661-B2814605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41" name="Group 21">
            <a:extLst>
              <a:ext uri="{FF2B5EF4-FFF2-40B4-BE49-F238E27FC236}">
                <a16:creationId xmlns:a16="http://schemas.microsoft.com/office/drawing/2014/main" id="{1D015EAF-FDA0-4A49-B71D-F0521EA99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272784" cy="6858000"/>
            <a:chOff x="0" y="2006221"/>
            <a:chExt cx="4272784" cy="6858000"/>
          </a:xfrm>
        </p:grpSpPr>
        <p:sp useBgFill="1">
          <p:nvSpPr>
            <p:cNvPr id="42" name="Freeform: Shape 22">
              <a:extLst>
                <a:ext uri="{FF2B5EF4-FFF2-40B4-BE49-F238E27FC236}">
                  <a16:creationId xmlns:a16="http://schemas.microsoft.com/office/drawing/2014/main" id="{0047FB3A-C0F9-4DD9-A4E0-B203F96AA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0" y="2006221"/>
              <a:ext cx="4272784" cy="6858000"/>
            </a:xfrm>
            <a:custGeom>
              <a:avLst/>
              <a:gdLst>
                <a:gd name="connsiteX0" fmla="*/ 0 w 4272784"/>
                <a:gd name="connsiteY0" fmla="*/ 0 h 6858000"/>
                <a:gd name="connsiteX1" fmla="*/ 4082989 w 4272784"/>
                <a:gd name="connsiteY1" fmla="*/ 0 h 6858000"/>
                <a:gd name="connsiteX2" fmla="*/ 4088029 w 4272784"/>
                <a:gd name="connsiteY2" fmla="*/ 66675 h 6858000"/>
                <a:gd name="connsiteX3" fmla="*/ 4096426 w 4272784"/>
                <a:gd name="connsiteY3" fmla="*/ 122237 h 6858000"/>
                <a:gd name="connsiteX4" fmla="*/ 4106504 w 4272784"/>
                <a:gd name="connsiteY4" fmla="*/ 174625 h 6858000"/>
                <a:gd name="connsiteX5" fmla="*/ 4123300 w 4272784"/>
                <a:gd name="connsiteY5" fmla="*/ 217487 h 6858000"/>
                <a:gd name="connsiteX6" fmla="*/ 4140096 w 4272784"/>
                <a:gd name="connsiteY6" fmla="*/ 260350 h 6858000"/>
                <a:gd name="connsiteX7" fmla="*/ 4160251 w 4272784"/>
                <a:gd name="connsiteY7" fmla="*/ 296862 h 6858000"/>
                <a:gd name="connsiteX8" fmla="*/ 4180406 w 4272784"/>
                <a:gd name="connsiteY8" fmla="*/ 334962 h 6858000"/>
                <a:gd name="connsiteX9" fmla="*/ 4198882 w 4272784"/>
                <a:gd name="connsiteY9" fmla="*/ 369887 h 6858000"/>
                <a:gd name="connsiteX10" fmla="*/ 4217357 w 4272784"/>
                <a:gd name="connsiteY10" fmla="*/ 409575 h 6858000"/>
                <a:gd name="connsiteX11" fmla="*/ 4234153 w 4272784"/>
                <a:gd name="connsiteY11" fmla="*/ 450850 h 6858000"/>
                <a:gd name="connsiteX12" fmla="*/ 4249270 w 4272784"/>
                <a:gd name="connsiteY12" fmla="*/ 496887 h 6858000"/>
                <a:gd name="connsiteX13" fmla="*/ 4261027 w 4272784"/>
                <a:gd name="connsiteY13" fmla="*/ 546100 h 6858000"/>
                <a:gd name="connsiteX14" fmla="*/ 4269425 w 4272784"/>
                <a:gd name="connsiteY14" fmla="*/ 606425 h 6858000"/>
                <a:gd name="connsiteX15" fmla="*/ 4272784 w 4272784"/>
                <a:gd name="connsiteY15" fmla="*/ 673100 h 6858000"/>
                <a:gd name="connsiteX16" fmla="*/ 4269425 w 4272784"/>
                <a:gd name="connsiteY16" fmla="*/ 744537 h 6858000"/>
                <a:gd name="connsiteX17" fmla="*/ 4261027 w 4272784"/>
                <a:gd name="connsiteY17" fmla="*/ 801687 h 6858000"/>
                <a:gd name="connsiteX18" fmla="*/ 4249270 w 4272784"/>
                <a:gd name="connsiteY18" fmla="*/ 854075 h 6858000"/>
                <a:gd name="connsiteX19" fmla="*/ 4234153 w 4272784"/>
                <a:gd name="connsiteY19" fmla="*/ 901700 h 6858000"/>
                <a:gd name="connsiteX20" fmla="*/ 4217357 w 4272784"/>
                <a:gd name="connsiteY20" fmla="*/ 942975 h 6858000"/>
                <a:gd name="connsiteX21" fmla="*/ 4197202 w 4272784"/>
                <a:gd name="connsiteY21" fmla="*/ 981075 h 6858000"/>
                <a:gd name="connsiteX22" fmla="*/ 4177047 w 4272784"/>
                <a:gd name="connsiteY22" fmla="*/ 1017587 h 6858000"/>
                <a:gd name="connsiteX23" fmla="*/ 4156892 w 4272784"/>
                <a:gd name="connsiteY23" fmla="*/ 1055687 h 6858000"/>
                <a:gd name="connsiteX24" fmla="*/ 4138416 w 4272784"/>
                <a:gd name="connsiteY24" fmla="*/ 1095375 h 6858000"/>
                <a:gd name="connsiteX25" fmla="*/ 4119940 w 4272784"/>
                <a:gd name="connsiteY25" fmla="*/ 1136650 h 6858000"/>
                <a:gd name="connsiteX26" fmla="*/ 4104825 w 4272784"/>
                <a:gd name="connsiteY26" fmla="*/ 1182687 h 6858000"/>
                <a:gd name="connsiteX27" fmla="*/ 4094747 w 4272784"/>
                <a:gd name="connsiteY27" fmla="*/ 1235075 h 6858000"/>
                <a:gd name="connsiteX28" fmla="*/ 4084669 w 4272784"/>
                <a:gd name="connsiteY28" fmla="*/ 1295400 h 6858000"/>
                <a:gd name="connsiteX29" fmla="*/ 4082989 w 4272784"/>
                <a:gd name="connsiteY29" fmla="*/ 1363662 h 6858000"/>
                <a:gd name="connsiteX30" fmla="*/ 4084669 w 4272784"/>
                <a:gd name="connsiteY30" fmla="*/ 1431925 h 6858000"/>
                <a:gd name="connsiteX31" fmla="*/ 4094747 w 4272784"/>
                <a:gd name="connsiteY31" fmla="*/ 1492250 h 6858000"/>
                <a:gd name="connsiteX32" fmla="*/ 4104825 w 4272784"/>
                <a:gd name="connsiteY32" fmla="*/ 1544637 h 6858000"/>
                <a:gd name="connsiteX33" fmla="*/ 4119940 w 4272784"/>
                <a:gd name="connsiteY33" fmla="*/ 1589087 h 6858000"/>
                <a:gd name="connsiteX34" fmla="*/ 4138416 w 4272784"/>
                <a:gd name="connsiteY34" fmla="*/ 1631950 h 6858000"/>
                <a:gd name="connsiteX35" fmla="*/ 4156892 w 4272784"/>
                <a:gd name="connsiteY35" fmla="*/ 1671637 h 6858000"/>
                <a:gd name="connsiteX36" fmla="*/ 4177047 w 4272784"/>
                <a:gd name="connsiteY36" fmla="*/ 1708150 h 6858000"/>
                <a:gd name="connsiteX37" fmla="*/ 4197202 w 4272784"/>
                <a:gd name="connsiteY37" fmla="*/ 1743075 h 6858000"/>
                <a:gd name="connsiteX38" fmla="*/ 4217357 w 4272784"/>
                <a:gd name="connsiteY38" fmla="*/ 1782762 h 6858000"/>
                <a:gd name="connsiteX39" fmla="*/ 4234153 w 4272784"/>
                <a:gd name="connsiteY39" fmla="*/ 1824037 h 6858000"/>
                <a:gd name="connsiteX40" fmla="*/ 4249270 w 4272784"/>
                <a:gd name="connsiteY40" fmla="*/ 1870075 h 6858000"/>
                <a:gd name="connsiteX41" fmla="*/ 4261027 w 4272784"/>
                <a:gd name="connsiteY41" fmla="*/ 1922462 h 6858000"/>
                <a:gd name="connsiteX42" fmla="*/ 4269425 w 4272784"/>
                <a:gd name="connsiteY42" fmla="*/ 1982787 h 6858000"/>
                <a:gd name="connsiteX43" fmla="*/ 4272784 w 4272784"/>
                <a:gd name="connsiteY43" fmla="*/ 2051050 h 6858000"/>
                <a:gd name="connsiteX44" fmla="*/ 4269425 w 4272784"/>
                <a:gd name="connsiteY44" fmla="*/ 2119312 h 6858000"/>
                <a:gd name="connsiteX45" fmla="*/ 4261027 w 4272784"/>
                <a:gd name="connsiteY45" fmla="*/ 2179637 h 6858000"/>
                <a:gd name="connsiteX46" fmla="*/ 4249270 w 4272784"/>
                <a:gd name="connsiteY46" fmla="*/ 2232025 h 6858000"/>
                <a:gd name="connsiteX47" fmla="*/ 4234153 w 4272784"/>
                <a:gd name="connsiteY47" fmla="*/ 2278062 h 6858000"/>
                <a:gd name="connsiteX48" fmla="*/ 4217357 w 4272784"/>
                <a:gd name="connsiteY48" fmla="*/ 2319337 h 6858000"/>
                <a:gd name="connsiteX49" fmla="*/ 4197202 w 4272784"/>
                <a:gd name="connsiteY49" fmla="*/ 2359025 h 6858000"/>
                <a:gd name="connsiteX50" fmla="*/ 4177047 w 4272784"/>
                <a:gd name="connsiteY50" fmla="*/ 2395537 h 6858000"/>
                <a:gd name="connsiteX51" fmla="*/ 4156892 w 4272784"/>
                <a:gd name="connsiteY51" fmla="*/ 2433637 h 6858000"/>
                <a:gd name="connsiteX52" fmla="*/ 4138416 w 4272784"/>
                <a:gd name="connsiteY52" fmla="*/ 2471737 h 6858000"/>
                <a:gd name="connsiteX53" fmla="*/ 4119940 w 4272784"/>
                <a:gd name="connsiteY53" fmla="*/ 2513012 h 6858000"/>
                <a:gd name="connsiteX54" fmla="*/ 4104825 w 4272784"/>
                <a:gd name="connsiteY54" fmla="*/ 2560637 h 6858000"/>
                <a:gd name="connsiteX55" fmla="*/ 4094747 w 4272784"/>
                <a:gd name="connsiteY55" fmla="*/ 2613025 h 6858000"/>
                <a:gd name="connsiteX56" fmla="*/ 4084669 w 4272784"/>
                <a:gd name="connsiteY56" fmla="*/ 2671762 h 6858000"/>
                <a:gd name="connsiteX57" fmla="*/ 4082989 w 4272784"/>
                <a:gd name="connsiteY57" fmla="*/ 2741612 h 6858000"/>
                <a:gd name="connsiteX58" fmla="*/ 4084669 w 4272784"/>
                <a:gd name="connsiteY58" fmla="*/ 2809875 h 6858000"/>
                <a:gd name="connsiteX59" fmla="*/ 4094747 w 4272784"/>
                <a:gd name="connsiteY59" fmla="*/ 2868612 h 6858000"/>
                <a:gd name="connsiteX60" fmla="*/ 4104825 w 4272784"/>
                <a:gd name="connsiteY60" fmla="*/ 2922587 h 6858000"/>
                <a:gd name="connsiteX61" fmla="*/ 4119940 w 4272784"/>
                <a:gd name="connsiteY61" fmla="*/ 2967037 h 6858000"/>
                <a:gd name="connsiteX62" fmla="*/ 4138416 w 4272784"/>
                <a:gd name="connsiteY62" fmla="*/ 3009900 h 6858000"/>
                <a:gd name="connsiteX63" fmla="*/ 4156892 w 4272784"/>
                <a:gd name="connsiteY63" fmla="*/ 3046412 h 6858000"/>
                <a:gd name="connsiteX64" fmla="*/ 4177047 w 4272784"/>
                <a:gd name="connsiteY64" fmla="*/ 3084512 h 6858000"/>
                <a:gd name="connsiteX65" fmla="*/ 4197202 w 4272784"/>
                <a:gd name="connsiteY65" fmla="*/ 3121025 h 6858000"/>
                <a:gd name="connsiteX66" fmla="*/ 4217357 w 4272784"/>
                <a:gd name="connsiteY66" fmla="*/ 3160712 h 6858000"/>
                <a:gd name="connsiteX67" fmla="*/ 4234153 w 4272784"/>
                <a:gd name="connsiteY67" fmla="*/ 3201987 h 6858000"/>
                <a:gd name="connsiteX68" fmla="*/ 4249270 w 4272784"/>
                <a:gd name="connsiteY68" fmla="*/ 3248025 h 6858000"/>
                <a:gd name="connsiteX69" fmla="*/ 4261027 w 4272784"/>
                <a:gd name="connsiteY69" fmla="*/ 3300412 h 6858000"/>
                <a:gd name="connsiteX70" fmla="*/ 4269425 w 4272784"/>
                <a:gd name="connsiteY70" fmla="*/ 3360737 h 6858000"/>
                <a:gd name="connsiteX71" fmla="*/ 4272784 w 4272784"/>
                <a:gd name="connsiteY71" fmla="*/ 3427412 h 6858000"/>
                <a:gd name="connsiteX72" fmla="*/ 4269425 w 4272784"/>
                <a:gd name="connsiteY72" fmla="*/ 3497262 h 6858000"/>
                <a:gd name="connsiteX73" fmla="*/ 4261027 w 4272784"/>
                <a:gd name="connsiteY73" fmla="*/ 3557587 h 6858000"/>
                <a:gd name="connsiteX74" fmla="*/ 4249270 w 4272784"/>
                <a:gd name="connsiteY74" fmla="*/ 3609975 h 6858000"/>
                <a:gd name="connsiteX75" fmla="*/ 4234153 w 4272784"/>
                <a:gd name="connsiteY75" fmla="*/ 3656012 h 6858000"/>
                <a:gd name="connsiteX76" fmla="*/ 4217357 w 4272784"/>
                <a:gd name="connsiteY76" fmla="*/ 3697287 h 6858000"/>
                <a:gd name="connsiteX77" fmla="*/ 4197202 w 4272784"/>
                <a:gd name="connsiteY77" fmla="*/ 3736975 h 6858000"/>
                <a:gd name="connsiteX78" fmla="*/ 4156892 w 4272784"/>
                <a:gd name="connsiteY78" fmla="*/ 3811587 h 6858000"/>
                <a:gd name="connsiteX79" fmla="*/ 4138416 w 4272784"/>
                <a:gd name="connsiteY79" fmla="*/ 3848100 h 6858000"/>
                <a:gd name="connsiteX80" fmla="*/ 4119940 w 4272784"/>
                <a:gd name="connsiteY80" fmla="*/ 3890962 h 6858000"/>
                <a:gd name="connsiteX81" fmla="*/ 4104825 w 4272784"/>
                <a:gd name="connsiteY81" fmla="*/ 3935412 h 6858000"/>
                <a:gd name="connsiteX82" fmla="*/ 4094747 w 4272784"/>
                <a:gd name="connsiteY82" fmla="*/ 3987800 h 6858000"/>
                <a:gd name="connsiteX83" fmla="*/ 4084669 w 4272784"/>
                <a:gd name="connsiteY83" fmla="*/ 4048125 h 6858000"/>
                <a:gd name="connsiteX84" fmla="*/ 4082989 w 4272784"/>
                <a:gd name="connsiteY84" fmla="*/ 4116387 h 6858000"/>
                <a:gd name="connsiteX85" fmla="*/ 4084669 w 4272784"/>
                <a:gd name="connsiteY85" fmla="*/ 4186237 h 6858000"/>
                <a:gd name="connsiteX86" fmla="*/ 4094747 w 4272784"/>
                <a:gd name="connsiteY86" fmla="*/ 4244975 h 6858000"/>
                <a:gd name="connsiteX87" fmla="*/ 4104825 w 4272784"/>
                <a:gd name="connsiteY87" fmla="*/ 4297362 h 6858000"/>
                <a:gd name="connsiteX88" fmla="*/ 4119940 w 4272784"/>
                <a:gd name="connsiteY88" fmla="*/ 4343400 h 6858000"/>
                <a:gd name="connsiteX89" fmla="*/ 4138416 w 4272784"/>
                <a:gd name="connsiteY89" fmla="*/ 4386262 h 6858000"/>
                <a:gd name="connsiteX90" fmla="*/ 4156892 w 4272784"/>
                <a:gd name="connsiteY90" fmla="*/ 4424362 h 6858000"/>
                <a:gd name="connsiteX91" fmla="*/ 4197202 w 4272784"/>
                <a:gd name="connsiteY91" fmla="*/ 4498975 h 6858000"/>
                <a:gd name="connsiteX92" fmla="*/ 4217357 w 4272784"/>
                <a:gd name="connsiteY92" fmla="*/ 4537075 h 6858000"/>
                <a:gd name="connsiteX93" fmla="*/ 4234153 w 4272784"/>
                <a:gd name="connsiteY93" fmla="*/ 4579937 h 6858000"/>
                <a:gd name="connsiteX94" fmla="*/ 4249270 w 4272784"/>
                <a:gd name="connsiteY94" fmla="*/ 4625975 h 6858000"/>
                <a:gd name="connsiteX95" fmla="*/ 4261027 w 4272784"/>
                <a:gd name="connsiteY95" fmla="*/ 4678362 h 6858000"/>
                <a:gd name="connsiteX96" fmla="*/ 4269425 w 4272784"/>
                <a:gd name="connsiteY96" fmla="*/ 4738687 h 6858000"/>
                <a:gd name="connsiteX97" fmla="*/ 4272784 w 4272784"/>
                <a:gd name="connsiteY97" fmla="*/ 4806950 h 6858000"/>
                <a:gd name="connsiteX98" fmla="*/ 4269425 w 4272784"/>
                <a:gd name="connsiteY98" fmla="*/ 4875212 h 6858000"/>
                <a:gd name="connsiteX99" fmla="*/ 4261027 w 4272784"/>
                <a:gd name="connsiteY99" fmla="*/ 4935537 h 6858000"/>
                <a:gd name="connsiteX100" fmla="*/ 4249270 w 4272784"/>
                <a:gd name="connsiteY100" fmla="*/ 4987925 h 6858000"/>
                <a:gd name="connsiteX101" fmla="*/ 4234153 w 4272784"/>
                <a:gd name="connsiteY101" fmla="*/ 5033962 h 6858000"/>
                <a:gd name="connsiteX102" fmla="*/ 4217357 w 4272784"/>
                <a:gd name="connsiteY102" fmla="*/ 5075237 h 6858000"/>
                <a:gd name="connsiteX103" fmla="*/ 4197202 w 4272784"/>
                <a:gd name="connsiteY103" fmla="*/ 5114925 h 6858000"/>
                <a:gd name="connsiteX104" fmla="*/ 4177047 w 4272784"/>
                <a:gd name="connsiteY104" fmla="*/ 5149850 h 6858000"/>
                <a:gd name="connsiteX105" fmla="*/ 4156892 w 4272784"/>
                <a:gd name="connsiteY105" fmla="*/ 5186362 h 6858000"/>
                <a:gd name="connsiteX106" fmla="*/ 4138416 w 4272784"/>
                <a:gd name="connsiteY106" fmla="*/ 5226050 h 6858000"/>
                <a:gd name="connsiteX107" fmla="*/ 4119940 w 4272784"/>
                <a:gd name="connsiteY107" fmla="*/ 5268912 h 6858000"/>
                <a:gd name="connsiteX108" fmla="*/ 4104825 w 4272784"/>
                <a:gd name="connsiteY108" fmla="*/ 5313362 h 6858000"/>
                <a:gd name="connsiteX109" fmla="*/ 4094747 w 4272784"/>
                <a:gd name="connsiteY109" fmla="*/ 5365750 h 6858000"/>
                <a:gd name="connsiteX110" fmla="*/ 4084669 w 4272784"/>
                <a:gd name="connsiteY110" fmla="*/ 5426075 h 6858000"/>
                <a:gd name="connsiteX111" fmla="*/ 4082989 w 4272784"/>
                <a:gd name="connsiteY111" fmla="*/ 5494337 h 6858000"/>
                <a:gd name="connsiteX112" fmla="*/ 4084669 w 4272784"/>
                <a:gd name="connsiteY112" fmla="*/ 5562600 h 6858000"/>
                <a:gd name="connsiteX113" fmla="*/ 4094747 w 4272784"/>
                <a:gd name="connsiteY113" fmla="*/ 5622925 h 6858000"/>
                <a:gd name="connsiteX114" fmla="*/ 4104825 w 4272784"/>
                <a:gd name="connsiteY114" fmla="*/ 5675312 h 6858000"/>
                <a:gd name="connsiteX115" fmla="*/ 4119940 w 4272784"/>
                <a:gd name="connsiteY115" fmla="*/ 5721350 h 6858000"/>
                <a:gd name="connsiteX116" fmla="*/ 4138416 w 4272784"/>
                <a:gd name="connsiteY116" fmla="*/ 5762625 h 6858000"/>
                <a:gd name="connsiteX117" fmla="*/ 4156892 w 4272784"/>
                <a:gd name="connsiteY117" fmla="*/ 5802312 h 6858000"/>
                <a:gd name="connsiteX118" fmla="*/ 4177047 w 4272784"/>
                <a:gd name="connsiteY118" fmla="*/ 5840412 h 6858000"/>
                <a:gd name="connsiteX119" fmla="*/ 4197202 w 4272784"/>
                <a:gd name="connsiteY119" fmla="*/ 5876925 h 6858000"/>
                <a:gd name="connsiteX120" fmla="*/ 4217357 w 4272784"/>
                <a:gd name="connsiteY120" fmla="*/ 5915025 h 6858000"/>
                <a:gd name="connsiteX121" fmla="*/ 4234153 w 4272784"/>
                <a:gd name="connsiteY121" fmla="*/ 5956300 h 6858000"/>
                <a:gd name="connsiteX122" fmla="*/ 4249270 w 4272784"/>
                <a:gd name="connsiteY122" fmla="*/ 6003925 h 6858000"/>
                <a:gd name="connsiteX123" fmla="*/ 4261027 w 4272784"/>
                <a:gd name="connsiteY123" fmla="*/ 6056312 h 6858000"/>
                <a:gd name="connsiteX124" fmla="*/ 4269425 w 4272784"/>
                <a:gd name="connsiteY124" fmla="*/ 6113462 h 6858000"/>
                <a:gd name="connsiteX125" fmla="*/ 4272784 w 4272784"/>
                <a:gd name="connsiteY125" fmla="*/ 6183312 h 6858000"/>
                <a:gd name="connsiteX126" fmla="*/ 4269425 w 4272784"/>
                <a:gd name="connsiteY126" fmla="*/ 6251575 h 6858000"/>
                <a:gd name="connsiteX127" fmla="*/ 4261027 w 4272784"/>
                <a:gd name="connsiteY127" fmla="*/ 6311900 h 6858000"/>
                <a:gd name="connsiteX128" fmla="*/ 4249270 w 4272784"/>
                <a:gd name="connsiteY128" fmla="*/ 6361112 h 6858000"/>
                <a:gd name="connsiteX129" fmla="*/ 4234153 w 4272784"/>
                <a:gd name="connsiteY129" fmla="*/ 6407150 h 6858000"/>
                <a:gd name="connsiteX130" fmla="*/ 4217357 w 4272784"/>
                <a:gd name="connsiteY130" fmla="*/ 6448425 h 6858000"/>
                <a:gd name="connsiteX131" fmla="*/ 4198882 w 4272784"/>
                <a:gd name="connsiteY131" fmla="*/ 6488112 h 6858000"/>
                <a:gd name="connsiteX132" fmla="*/ 4180406 w 4272784"/>
                <a:gd name="connsiteY132" fmla="*/ 6523037 h 6858000"/>
                <a:gd name="connsiteX133" fmla="*/ 4160251 w 4272784"/>
                <a:gd name="connsiteY133" fmla="*/ 6561137 h 6858000"/>
                <a:gd name="connsiteX134" fmla="*/ 4140096 w 4272784"/>
                <a:gd name="connsiteY134" fmla="*/ 6597650 h 6858000"/>
                <a:gd name="connsiteX135" fmla="*/ 4123300 w 4272784"/>
                <a:gd name="connsiteY135" fmla="*/ 6640512 h 6858000"/>
                <a:gd name="connsiteX136" fmla="*/ 4106504 w 4272784"/>
                <a:gd name="connsiteY136" fmla="*/ 6683375 h 6858000"/>
                <a:gd name="connsiteX137" fmla="*/ 4096426 w 4272784"/>
                <a:gd name="connsiteY137" fmla="*/ 6735762 h 6858000"/>
                <a:gd name="connsiteX138" fmla="*/ 4088029 w 4272784"/>
                <a:gd name="connsiteY138" fmla="*/ 6791325 h 6858000"/>
                <a:gd name="connsiteX139" fmla="*/ 4082989 w 4272784"/>
                <a:gd name="connsiteY139" fmla="*/ 6858000 h 6858000"/>
                <a:gd name="connsiteX140" fmla="*/ 0 w 4272784"/>
                <a:gd name="connsiteY140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4272784" h="6858000">
                  <a:moveTo>
                    <a:pt x="0" y="0"/>
                  </a:moveTo>
                  <a:lnTo>
                    <a:pt x="4082989" y="0"/>
                  </a:lnTo>
                  <a:lnTo>
                    <a:pt x="4088029" y="66675"/>
                  </a:lnTo>
                  <a:lnTo>
                    <a:pt x="4096426" y="122237"/>
                  </a:lnTo>
                  <a:lnTo>
                    <a:pt x="4106504" y="174625"/>
                  </a:lnTo>
                  <a:lnTo>
                    <a:pt x="4123300" y="217487"/>
                  </a:lnTo>
                  <a:lnTo>
                    <a:pt x="4140096" y="260350"/>
                  </a:lnTo>
                  <a:lnTo>
                    <a:pt x="4160251" y="296862"/>
                  </a:lnTo>
                  <a:lnTo>
                    <a:pt x="4180406" y="334962"/>
                  </a:lnTo>
                  <a:lnTo>
                    <a:pt x="4198882" y="369887"/>
                  </a:lnTo>
                  <a:lnTo>
                    <a:pt x="4217357" y="409575"/>
                  </a:lnTo>
                  <a:lnTo>
                    <a:pt x="4234153" y="450850"/>
                  </a:lnTo>
                  <a:lnTo>
                    <a:pt x="4249270" y="496887"/>
                  </a:lnTo>
                  <a:lnTo>
                    <a:pt x="4261027" y="546100"/>
                  </a:lnTo>
                  <a:lnTo>
                    <a:pt x="4269425" y="606425"/>
                  </a:lnTo>
                  <a:lnTo>
                    <a:pt x="4272784" y="673100"/>
                  </a:lnTo>
                  <a:lnTo>
                    <a:pt x="4269425" y="744537"/>
                  </a:lnTo>
                  <a:lnTo>
                    <a:pt x="4261027" y="801687"/>
                  </a:lnTo>
                  <a:lnTo>
                    <a:pt x="4249270" y="854075"/>
                  </a:lnTo>
                  <a:lnTo>
                    <a:pt x="4234153" y="901700"/>
                  </a:lnTo>
                  <a:lnTo>
                    <a:pt x="4217357" y="942975"/>
                  </a:lnTo>
                  <a:lnTo>
                    <a:pt x="4197202" y="981075"/>
                  </a:lnTo>
                  <a:lnTo>
                    <a:pt x="4177047" y="1017587"/>
                  </a:lnTo>
                  <a:lnTo>
                    <a:pt x="4156892" y="1055687"/>
                  </a:lnTo>
                  <a:lnTo>
                    <a:pt x="4138416" y="1095375"/>
                  </a:lnTo>
                  <a:lnTo>
                    <a:pt x="4119940" y="1136650"/>
                  </a:lnTo>
                  <a:lnTo>
                    <a:pt x="4104825" y="1182687"/>
                  </a:lnTo>
                  <a:lnTo>
                    <a:pt x="4094747" y="1235075"/>
                  </a:lnTo>
                  <a:lnTo>
                    <a:pt x="4084669" y="1295400"/>
                  </a:lnTo>
                  <a:lnTo>
                    <a:pt x="4082989" y="1363662"/>
                  </a:lnTo>
                  <a:lnTo>
                    <a:pt x="4084669" y="1431925"/>
                  </a:lnTo>
                  <a:lnTo>
                    <a:pt x="4094747" y="1492250"/>
                  </a:lnTo>
                  <a:lnTo>
                    <a:pt x="4104825" y="1544637"/>
                  </a:lnTo>
                  <a:lnTo>
                    <a:pt x="4119940" y="1589087"/>
                  </a:lnTo>
                  <a:lnTo>
                    <a:pt x="4138416" y="1631950"/>
                  </a:lnTo>
                  <a:lnTo>
                    <a:pt x="4156892" y="1671637"/>
                  </a:lnTo>
                  <a:lnTo>
                    <a:pt x="4177047" y="1708150"/>
                  </a:lnTo>
                  <a:lnTo>
                    <a:pt x="4197202" y="1743075"/>
                  </a:lnTo>
                  <a:lnTo>
                    <a:pt x="4217357" y="1782762"/>
                  </a:lnTo>
                  <a:lnTo>
                    <a:pt x="4234153" y="1824037"/>
                  </a:lnTo>
                  <a:lnTo>
                    <a:pt x="4249270" y="1870075"/>
                  </a:lnTo>
                  <a:lnTo>
                    <a:pt x="4261027" y="1922462"/>
                  </a:lnTo>
                  <a:lnTo>
                    <a:pt x="4269425" y="1982787"/>
                  </a:lnTo>
                  <a:lnTo>
                    <a:pt x="4272784" y="2051050"/>
                  </a:lnTo>
                  <a:lnTo>
                    <a:pt x="4269425" y="2119312"/>
                  </a:lnTo>
                  <a:lnTo>
                    <a:pt x="4261027" y="2179637"/>
                  </a:lnTo>
                  <a:lnTo>
                    <a:pt x="4249270" y="2232025"/>
                  </a:lnTo>
                  <a:lnTo>
                    <a:pt x="4234153" y="2278062"/>
                  </a:lnTo>
                  <a:lnTo>
                    <a:pt x="4217357" y="2319337"/>
                  </a:lnTo>
                  <a:lnTo>
                    <a:pt x="4197202" y="2359025"/>
                  </a:lnTo>
                  <a:lnTo>
                    <a:pt x="4177047" y="2395537"/>
                  </a:lnTo>
                  <a:lnTo>
                    <a:pt x="4156892" y="2433637"/>
                  </a:lnTo>
                  <a:lnTo>
                    <a:pt x="4138416" y="2471737"/>
                  </a:lnTo>
                  <a:lnTo>
                    <a:pt x="4119940" y="2513012"/>
                  </a:lnTo>
                  <a:lnTo>
                    <a:pt x="4104825" y="2560637"/>
                  </a:lnTo>
                  <a:lnTo>
                    <a:pt x="4094747" y="2613025"/>
                  </a:lnTo>
                  <a:lnTo>
                    <a:pt x="4084669" y="2671762"/>
                  </a:lnTo>
                  <a:lnTo>
                    <a:pt x="4082989" y="2741612"/>
                  </a:lnTo>
                  <a:lnTo>
                    <a:pt x="4084669" y="2809875"/>
                  </a:lnTo>
                  <a:lnTo>
                    <a:pt x="4094747" y="2868612"/>
                  </a:lnTo>
                  <a:lnTo>
                    <a:pt x="4104825" y="2922587"/>
                  </a:lnTo>
                  <a:lnTo>
                    <a:pt x="4119940" y="2967037"/>
                  </a:lnTo>
                  <a:lnTo>
                    <a:pt x="4138416" y="3009900"/>
                  </a:lnTo>
                  <a:lnTo>
                    <a:pt x="4156892" y="3046412"/>
                  </a:lnTo>
                  <a:lnTo>
                    <a:pt x="4177047" y="3084512"/>
                  </a:lnTo>
                  <a:lnTo>
                    <a:pt x="4197202" y="3121025"/>
                  </a:lnTo>
                  <a:lnTo>
                    <a:pt x="4217357" y="3160712"/>
                  </a:lnTo>
                  <a:lnTo>
                    <a:pt x="4234153" y="3201987"/>
                  </a:lnTo>
                  <a:lnTo>
                    <a:pt x="4249270" y="3248025"/>
                  </a:lnTo>
                  <a:lnTo>
                    <a:pt x="4261027" y="3300412"/>
                  </a:lnTo>
                  <a:lnTo>
                    <a:pt x="4269425" y="3360737"/>
                  </a:lnTo>
                  <a:lnTo>
                    <a:pt x="4272784" y="3427412"/>
                  </a:lnTo>
                  <a:lnTo>
                    <a:pt x="4269425" y="3497262"/>
                  </a:lnTo>
                  <a:lnTo>
                    <a:pt x="4261027" y="3557587"/>
                  </a:lnTo>
                  <a:lnTo>
                    <a:pt x="4249270" y="3609975"/>
                  </a:lnTo>
                  <a:lnTo>
                    <a:pt x="4234153" y="3656012"/>
                  </a:lnTo>
                  <a:lnTo>
                    <a:pt x="4217357" y="3697287"/>
                  </a:lnTo>
                  <a:lnTo>
                    <a:pt x="4197202" y="3736975"/>
                  </a:lnTo>
                  <a:lnTo>
                    <a:pt x="4156892" y="3811587"/>
                  </a:lnTo>
                  <a:lnTo>
                    <a:pt x="4138416" y="3848100"/>
                  </a:lnTo>
                  <a:lnTo>
                    <a:pt x="4119940" y="3890962"/>
                  </a:lnTo>
                  <a:lnTo>
                    <a:pt x="4104825" y="3935412"/>
                  </a:lnTo>
                  <a:lnTo>
                    <a:pt x="4094747" y="3987800"/>
                  </a:lnTo>
                  <a:lnTo>
                    <a:pt x="4084669" y="4048125"/>
                  </a:lnTo>
                  <a:lnTo>
                    <a:pt x="4082989" y="4116387"/>
                  </a:lnTo>
                  <a:lnTo>
                    <a:pt x="4084669" y="4186237"/>
                  </a:lnTo>
                  <a:lnTo>
                    <a:pt x="4094747" y="4244975"/>
                  </a:lnTo>
                  <a:lnTo>
                    <a:pt x="4104825" y="4297362"/>
                  </a:lnTo>
                  <a:lnTo>
                    <a:pt x="4119940" y="4343400"/>
                  </a:lnTo>
                  <a:lnTo>
                    <a:pt x="4138416" y="4386262"/>
                  </a:lnTo>
                  <a:lnTo>
                    <a:pt x="4156892" y="4424362"/>
                  </a:lnTo>
                  <a:lnTo>
                    <a:pt x="4197202" y="4498975"/>
                  </a:lnTo>
                  <a:lnTo>
                    <a:pt x="4217357" y="4537075"/>
                  </a:lnTo>
                  <a:lnTo>
                    <a:pt x="4234153" y="4579937"/>
                  </a:lnTo>
                  <a:lnTo>
                    <a:pt x="4249270" y="4625975"/>
                  </a:lnTo>
                  <a:lnTo>
                    <a:pt x="4261027" y="4678362"/>
                  </a:lnTo>
                  <a:lnTo>
                    <a:pt x="4269425" y="4738687"/>
                  </a:lnTo>
                  <a:lnTo>
                    <a:pt x="4272784" y="4806950"/>
                  </a:lnTo>
                  <a:lnTo>
                    <a:pt x="4269425" y="4875212"/>
                  </a:lnTo>
                  <a:lnTo>
                    <a:pt x="4261027" y="4935537"/>
                  </a:lnTo>
                  <a:lnTo>
                    <a:pt x="4249270" y="4987925"/>
                  </a:lnTo>
                  <a:lnTo>
                    <a:pt x="4234153" y="5033962"/>
                  </a:lnTo>
                  <a:lnTo>
                    <a:pt x="4217357" y="5075237"/>
                  </a:lnTo>
                  <a:lnTo>
                    <a:pt x="4197202" y="5114925"/>
                  </a:lnTo>
                  <a:lnTo>
                    <a:pt x="4177047" y="5149850"/>
                  </a:lnTo>
                  <a:lnTo>
                    <a:pt x="4156892" y="5186362"/>
                  </a:lnTo>
                  <a:lnTo>
                    <a:pt x="4138416" y="5226050"/>
                  </a:lnTo>
                  <a:lnTo>
                    <a:pt x="4119940" y="5268912"/>
                  </a:lnTo>
                  <a:lnTo>
                    <a:pt x="4104825" y="5313362"/>
                  </a:lnTo>
                  <a:lnTo>
                    <a:pt x="4094747" y="5365750"/>
                  </a:lnTo>
                  <a:lnTo>
                    <a:pt x="4084669" y="5426075"/>
                  </a:lnTo>
                  <a:lnTo>
                    <a:pt x="4082989" y="5494337"/>
                  </a:lnTo>
                  <a:lnTo>
                    <a:pt x="4084669" y="5562600"/>
                  </a:lnTo>
                  <a:lnTo>
                    <a:pt x="4094747" y="5622925"/>
                  </a:lnTo>
                  <a:lnTo>
                    <a:pt x="4104825" y="5675312"/>
                  </a:lnTo>
                  <a:lnTo>
                    <a:pt x="4119940" y="5721350"/>
                  </a:lnTo>
                  <a:lnTo>
                    <a:pt x="4138416" y="5762625"/>
                  </a:lnTo>
                  <a:lnTo>
                    <a:pt x="4156892" y="5802312"/>
                  </a:lnTo>
                  <a:lnTo>
                    <a:pt x="4177047" y="5840412"/>
                  </a:lnTo>
                  <a:lnTo>
                    <a:pt x="4197202" y="5876925"/>
                  </a:lnTo>
                  <a:lnTo>
                    <a:pt x="4217357" y="5915025"/>
                  </a:lnTo>
                  <a:lnTo>
                    <a:pt x="4234153" y="5956300"/>
                  </a:lnTo>
                  <a:lnTo>
                    <a:pt x="4249270" y="6003925"/>
                  </a:lnTo>
                  <a:lnTo>
                    <a:pt x="4261027" y="6056312"/>
                  </a:lnTo>
                  <a:lnTo>
                    <a:pt x="4269425" y="6113462"/>
                  </a:lnTo>
                  <a:lnTo>
                    <a:pt x="4272784" y="6183312"/>
                  </a:lnTo>
                  <a:lnTo>
                    <a:pt x="4269425" y="6251575"/>
                  </a:lnTo>
                  <a:lnTo>
                    <a:pt x="4261027" y="6311900"/>
                  </a:lnTo>
                  <a:lnTo>
                    <a:pt x="4249270" y="6361112"/>
                  </a:lnTo>
                  <a:lnTo>
                    <a:pt x="4234153" y="6407150"/>
                  </a:lnTo>
                  <a:lnTo>
                    <a:pt x="4217357" y="6448425"/>
                  </a:lnTo>
                  <a:lnTo>
                    <a:pt x="4198882" y="6488112"/>
                  </a:lnTo>
                  <a:lnTo>
                    <a:pt x="4180406" y="6523037"/>
                  </a:lnTo>
                  <a:lnTo>
                    <a:pt x="4160251" y="6561137"/>
                  </a:lnTo>
                  <a:lnTo>
                    <a:pt x="4140096" y="6597650"/>
                  </a:lnTo>
                  <a:lnTo>
                    <a:pt x="4123300" y="6640512"/>
                  </a:lnTo>
                  <a:lnTo>
                    <a:pt x="4106504" y="6683375"/>
                  </a:lnTo>
                  <a:lnTo>
                    <a:pt x="4096426" y="6735762"/>
                  </a:lnTo>
                  <a:lnTo>
                    <a:pt x="4088029" y="6791325"/>
                  </a:lnTo>
                  <a:lnTo>
                    <a:pt x="4082989" y="6858000"/>
                  </a:lnTo>
                  <a:lnTo>
                    <a:pt x="0" y="685800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: Shape 23">
              <a:extLst>
                <a:ext uri="{FF2B5EF4-FFF2-40B4-BE49-F238E27FC236}">
                  <a16:creationId xmlns:a16="http://schemas.microsoft.com/office/drawing/2014/main" id="{6C42C509-4662-4775-BF18-33FB465BC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0" y="2006221"/>
              <a:ext cx="4272784" cy="6858000"/>
            </a:xfrm>
            <a:custGeom>
              <a:avLst/>
              <a:gdLst>
                <a:gd name="connsiteX0" fmla="*/ 0 w 4272784"/>
                <a:gd name="connsiteY0" fmla="*/ 0 h 6858000"/>
                <a:gd name="connsiteX1" fmla="*/ 4082989 w 4272784"/>
                <a:gd name="connsiteY1" fmla="*/ 0 h 6858000"/>
                <a:gd name="connsiteX2" fmla="*/ 4088029 w 4272784"/>
                <a:gd name="connsiteY2" fmla="*/ 66675 h 6858000"/>
                <a:gd name="connsiteX3" fmla="*/ 4096426 w 4272784"/>
                <a:gd name="connsiteY3" fmla="*/ 122237 h 6858000"/>
                <a:gd name="connsiteX4" fmla="*/ 4106504 w 4272784"/>
                <a:gd name="connsiteY4" fmla="*/ 174625 h 6858000"/>
                <a:gd name="connsiteX5" fmla="*/ 4123300 w 4272784"/>
                <a:gd name="connsiteY5" fmla="*/ 217487 h 6858000"/>
                <a:gd name="connsiteX6" fmla="*/ 4140096 w 4272784"/>
                <a:gd name="connsiteY6" fmla="*/ 260350 h 6858000"/>
                <a:gd name="connsiteX7" fmla="*/ 4160251 w 4272784"/>
                <a:gd name="connsiteY7" fmla="*/ 296862 h 6858000"/>
                <a:gd name="connsiteX8" fmla="*/ 4180406 w 4272784"/>
                <a:gd name="connsiteY8" fmla="*/ 334962 h 6858000"/>
                <a:gd name="connsiteX9" fmla="*/ 4198882 w 4272784"/>
                <a:gd name="connsiteY9" fmla="*/ 369887 h 6858000"/>
                <a:gd name="connsiteX10" fmla="*/ 4217357 w 4272784"/>
                <a:gd name="connsiteY10" fmla="*/ 409575 h 6858000"/>
                <a:gd name="connsiteX11" fmla="*/ 4234153 w 4272784"/>
                <a:gd name="connsiteY11" fmla="*/ 450850 h 6858000"/>
                <a:gd name="connsiteX12" fmla="*/ 4249270 w 4272784"/>
                <a:gd name="connsiteY12" fmla="*/ 496887 h 6858000"/>
                <a:gd name="connsiteX13" fmla="*/ 4261027 w 4272784"/>
                <a:gd name="connsiteY13" fmla="*/ 546100 h 6858000"/>
                <a:gd name="connsiteX14" fmla="*/ 4269425 w 4272784"/>
                <a:gd name="connsiteY14" fmla="*/ 606425 h 6858000"/>
                <a:gd name="connsiteX15" fmla="*/ 4272784 w 4272784"/>
                <a:gd name="connsiteY15" fmla="*/ 673100 h 6858000"/>
                <a:gd name="connsiteX16" fmla="*/ 4269425 w 4272784"/>
                <a:gd name="connsiteY16" fmla="*/ 744537 h 6858000"/>
                <a:gd name="connsiteX17" fmla="*/ 4261027 w 4272784"/>
                <a:gd name="connsiteY17" fmla="*/ 801687 h 6858000"/>
                <a:gd name="connsiteX18" fmla="*/ 4249270 w 4272784"/>
                <a:gd name="connsiteY18" fmla="*/ 854075 h 6858000"/>
                <a:gd name="connsiteX19" fmla="*/ 4234153 w 4272784"/>
                <a:gd name="connsiteY19" fmla="*/ 901700 h 6858000"/>
                <a:gd name="connsiteX20" fmla="*/ 4217357 w 4272784"/>
                <a:gd name="connsiteY20" fmla="*/ 942975 h 6858000"/>
                <a:gd name="connsiteX21" fmla="*/ 4197202 w 4272784"/>
                <a:gd name="connsiteY21" fmla="*/ 981075 h 6858000"/>
                <a:gd name="connsiteX22" fmla="*/ 4177047 w 4272784"/>
                <a:gd name="connsiteY22" fmla="*/ 1017587 h 6858000"/>
                <a:gd name="connsiteX23" fmla="*/ 4156892 w 4272784"/>
                <a:gd name="connsiteY23" fmla="*/ 1055687 h 6858000"/>
                <a:gd name="connsiteX24" fmla="*/ 4138416 w 4272784"/>
                <a:gd name="connsiteY24" fmla="*/ 1095375 h 6858000"/>
                <a:gd name="connsiteX25" fmla="*/ 4119940 w 4272784"/>
                <a:gd name="connsiteY25" fmla="*/ 1136650 h 6858000"/>
                <a:gd name="connsiteX26" fmla="*/ 4104825 w 4272784"/>
                <a:gd name="connsiteY26" fmla="*/ 1182687 h 6858000"/>
                <a:gd name="connsiteX27" fmla="*/ 4094747 w 4272784"/>
                <a:gd name="connsiteY27" fmla="*/ 1235075 h 6858000"/>
                <a:gd name="connsiteX28" fmla="*/ 4084669 w 4272784"/>
                <a:gd name="connsiteY28" fmla="*/ 1295400 h 6858000"/>
                <a:gd name="connsiteX29" fmla="*/ 4082989 w 4272784"/>
                <a:gd name="connsiteY29" fmla="*/ 1363662 h 6858000"/>
                <a:gd name="connsiteX30" fmla="*/ 4084669 w 4272784"/>
                <a:gd name="connsiteY30" fmla="*/ 1431925 h 6858000"/>
                <a:gd name="connsiteX31" fmla="*/ 4094747 w 4272784"/>
                <a:gd name="connsiteY31" fmla="*/ 1492250 h 6858000"/>
                <a:gd name="connsiteX32" fmla="*/ 4104825 w 4272784"/>
                <a:gd name="connsiteY32" fmla="*/ 1544637 h 6858000"/>
                <a:gd name="connsiteX33" fmla="*/ 4119940 w 4272784"/>
                <a:gd name="connsiteY33" fmla="*/ 1589087 h 6858000"/>
                <a:gd name="connsiteX34" fmla="*/ 4138416 w 4272784"/>
                <a:gd name="connsiteY34" fmla="*/ 1631950 h 6858000"/>
                <a:gd name="connsiteX35" fmla="*/ 4156892 w 4272784"/>
                <a:gd name="connsiteY35" fmla="*/ 1671637 h 6858000"/>
                <a:gd name="connsiteX36" fmla="*/ 4177047 w 4272784"/>
                <a:gd name="connsiteY36" fmla="*/ 1708150 h 6858000"/>
                <a:gd name="connsiteX37" fmla="*/ 4197202 w 4272784"/>
                <a:gd name="connsiteY37" fmla="*/ 1743075 h 6858000"/>
                <a:gd name="connsiteX38" fmla="*/ 4217357 w 4272784"/>
                <a:gd name="connsiteY38" fmla="*/ 1782762 h 6858000"/>
                <a:gd name="connsiteX39" fmla="*/ 4234153 w 4272784"/>
                <a:gd name="connsiteY39" fmla="*/ 1824037 h 6858000"/>
                <a:gd name="connsiteX40" fmla="*/ 4249270 w 4272784"/>
                <a:gd name="connsiteY40" fmla="*/ 1870075 h 6858000"/>
                <a:gd name="connsiteX41" fmla="*/ 4261027 w 4272784"/>
                <a:gd name="connsiteY41" fmla="*/ 1922462 h 6858000"/>
                <a:gd name="connsiteX42" fmla="*/ 4269425 w 4272784"/>
                <a:gd name="connsiteY42" fmla="*/ 1982787 h 6858000"/>
                <a:gd name="connsiteX43" fmla="*/ 4272784 w 4272784"/>
                <a:gd name="connsiteY43" fmla="*/ 2051050 h 6858000"/>
                <a:gd name="connsiteX44" fmla="*/ 4269425 w 4272784"/>
                <a:gd name="connsiteY44" fmla="*/ 2119312 h 6858000"/>
                <a:gd name="connsiteX45" fmla="*/ 4261027 w 4272784"/>
                <a:gd name="connsiteY45" fmla="*/ 2179637 h 6858000"/>
                <a:gd name="connsiteX46" fmla="*/ 4249270 w 4272784"/>
                <a:gd name="connsiteY46" fmla="*/ 2232025 h 6858000"/>
                <a:gd name="connsiteX47" fmla="*/ 4234153 w 4272784"/>
                <a:gd name="connsiteY47" fmla="*/ 2278062 h 6858000"/>
                <a:gd name="connsiteX48" fmla="*/ 4217357 w 4272784"/>
                <a:gd name="connsiteY48" fmla="*/ 2319337 h 6858000"/>
                <a:gd name="connsiteX49" fmla="*/ 4197202 w 4272784"/>
                <a:gd name="connsiteY49" fmla="*/ 2359025 h 6858000"/>
                <a:gd name="connsiteX50" fmla="*/ 4177047 w 4272784"/>
                <a:gd name="connsiteY50" fmla="*/ 2395537 h 6858000"/>
                <a:gd name="connsiteX51" fmla="*/ 4156892 w 4272784"/>
                <a:gd name="connsiteY51" fmla="*/ 2433637 h 6858000"/>
                <a:gd name="connsiteX52" fmla="*/ 4138416 w 4272784"/>
                <a:gd name="connsiteY52" fmla="*/ 2471737 h 6858000"/>
                <a:gd name="connsiteX53" fmla="*/ 4119940 w 4272784"/>
                <a:gd name="connsiteY53" fmla="*/ 2513012 h 6858000"/>
                <a:gd name="connsiteX54" fmla="*/ 4104825 w 4272784"/>
                <a:gd name="connsiteY54" fmla="*/ 2560637 h 6858000"/>
                <a:gd name="connsiteX55" fmla="*/ 4094747 w 4272784"/>
                <a:gd name="connsiteY55" fmla="*/ 2613025 h 6858000"/>
                <a:gd name="connsiteX56" fmla="*/ 4084669 w 4272784"/>
                <a:gd name="connsiteY56" fmla="*/ 2671762 h 6858000"/>
                <a:gd name="connsiteX57" fmla="*/ 4082989 w 4272784"/>
                <a:gd name="connsiteY57" fmla="*/ 2741612 h 6858000"/>
                <a:gd name="connsiteX58" fmla="*/ 4084669 w 4272784"/>
                <a:gd name="connsiteY58" fmla="*/ 2809875 h 6858000"/>
                <a:gd name="connsiteX59" fmla="*/ 4094747 w 4272784"/>
                <a:gd name="connsiteY59" fmla="*/ 2868612 h 6858000"/>
                <a:gd name="connsiteX60" fmla="*/ 4104825 w 4272784"/>
                <a:gd name="connsiteY60" fmla="*/ 2922587 h 6858000"/>
                <a:gd name="connsiteX61" fmla="*/ 4119940 w 4272784"/>
                <a:gd name="connsiteY61" fmla="*/ 2967037 h 6858000"/>
                <a:gd name="connsiteX62" fmla="*/ 4138416 w 4272784"/>
                <a:gd name="connsiteY62" fmla="*/ 3009900 h 6858000"/>
                <a:gd name="connsiteX63" fmla="*/ 4156892 w 4272784"/>
                <a:gd name="connsiteY63" fmla="*/ 3046412 h 6858000"/>
                <a:gd name="connsiteX64" fmla="*/ 4177047 w 4272784"/>
                <a:gd name="connsiteY64" fmla="*/ 3084512 h 6858000"/>
                <a:gd name="connsiteX65" fmla="*/ 4197202 w 4272784"/>
                <a:gd name="connsiteY65" fmla="*/ 3121025 h 6858000"/>
                <a:gd name="connsiteX66" fmla="*/ 4217357 w 4272784"/>
                <a:gd name="connsiteY66" fmla="*/ 3160712 h 6858000"/>
                <a:gd name="connsiteX67" fmla="*/ 4234153 w 4272784"/>
                <a:gd name="connsiteY67" fmla="*/ 3201987 h 6858000"/>
                <a:gd name="connsiteX68" fmla="*/ 4249270 w 4272784"/>
                <a:gd name="connsiteY68" fmla="*/ 3248025 h 6858000"/>
                <a:gd name="connsiteX69" fmla="*/ 4261027 w 4272784"/>
                <a:gd name="connsiteY69" fmla="*/ 3300412 h 6858000"/>
                <a:gd name="connsiteX70" fmla="*/ 4269425 w 4272784"/>
                <a:gd name="connsiteY70" fmla="*/ 3360737 h 6858000"/>
                <a:gd name="connsiteX71" fmla="*/ 4272784 w 4272784"/>
                <a:gd name="connsiteY71" fmla="*/ 3427412 h 6858000"/>
                <a:gd name="connsiteX72" fmla="*/ 4269425 w 4272784"/>
                <a:gd name="connsiteY72" fmla="*/ 3497262 h 6858000"/>
                <a:gd name="connsiteX73" fmla="*/ 4261027 w 4272784"/>
                <a:gd name="connsiteY73" fmla="*/ 3557587 h 6858000"/>
                <a:gd name="connsiteX74" fmla="*/ 4249270 w 4272784"/>
                <a:gd name="connsiteY74" fmla="*/ 3609975 h 6858000"/>
                <a:gd name="connsiteX75" fmla="*/ 4234153 w 4272784"/>
                <a:gd name="connsiteY75" fmla="*/ 3656012 h 6858000"/>
                <a:gd name="connsiteX76" fmla="*/ 4217357 w 4272784"/>
                <a:gd name="connsiteY76" fmla="*/ 3697287 h 6858000"/>
                <a:gd name="connsiteX77" fmla="*/ 4197202 w 4272784"/>
                <a:gd name="connsiteY77" fmla="*/ 3736975 h 6858000"/>
                <a:gd name="connsiteX78" fmla="*/ 4156892 w 4272784"/>
                <a:gd name="connsiteY78" fmla="*/ 3811587 h 6858000"/>
                <a:gd name="connsiteX79" fmla="*/ 4138416 w 4272784"/>
                <a:gd name="connsiteY79" fmla="*/ 3848100 h 6858000"/>
                <a:gd name="connsiteX80" fmla="*/ 4119940 w 4272784"/>
                <a:gd name="connsiteY80" fmla="*/ 3890962 h 6858000"/>
                <a:gd name="connsiteX81" fmla="*/ 4104825 w 4272784"/>
                <a:gd name="connsiteY81" fmla="*/ 3935412 h 6858000"/>
                <a:gd name="connsiteX82" fmla="*/ 4094747 w 4272784"/>
                <a:gd name="connsiteY82" fmla="*/ 3987800 h 6858000"/>
                <a:gd name="connsiteX83" fmla="*/ 4084669 w 4272784"/>
                <a:gd name="connsiteY83" fmla="*/ 4048125 h 6858000"/>
                <a:gd name="connsiteX84" fmla="*/ 4082989 w 4272784"/>
                <a:gd name="connsiteY84" fmla="*/ 4116387 h 6858000"/>
                <a:gd name="connsiteX85" fmla="*/ 4084669 w 4272784"/>
                <a:gd name="connsiteY85" fmla="*/ 4186237 h 6858000"/>
                <a:gd name="connsiteX86" fmla="*/ 4094747 w 4272784"/>
                <a:gd name="connsiteY86" fmla="*/ 4244975 h 6858000"/>
                <a:gd name="connsiteX87" fmla="*/ 4104825 w 4272784"/>
                <a:gd name="connsiteY87" fmla="*/ 4297362 h 6858000"/>
                <a:gd name="connsiteX88" fmla="*/ 4119940 w 4272784"/>
                <a:gd name="connsiteY88" fmla="*/ 4343400 h 6858000"/>
                <a:gd name="connsiteX89" fmla="*/ 4138416 w 4272784"/>
                <a:gd name="connsiteY89" fmla="*/ 4386262 h 6858000"/>
                <a:gd name="connsiteX90" fmla="*/ 4156892 w 4272784"/>
                <a:gd name="connsiteY90" fmla="*/ 4424362 h 6858000"/>
                <a:gd name="connsiteX91" fmla="*/ 4197202 w 4272784"/>
                <a:gd name="connsiteY91" fmla="*/ 4498975 h 6858000"/>
                <a:gd name="connsiteX92" fmla="*/ 4217357 w 4272784"/>
                <a:gd name="connsiteY92" fmla="*/ 4537075 h 6858000"/>
                <a:gd name="connsiteX93" fmla="*/ 4234153 w 4272784"/>
                <a:gd name="connsiteY93" fmla="*/ 4579937 h 6858000"/>
                <a:gd name="connsiteX94" fmla="*/ 4249270 w 4272784"/>
                <a:gd name="connsiteY94" fmla="*/ 4625975 h 6858000"/>
                <a:gd name="connsiteX95" fmla="*/ 4261027 w 4272784"/>
                <a:gd name="connsiteY95" fmla="*/ 4678362 h 6858000"/>
                <a:gd name="connsiteX96" fmla="*/ 4269425 w 4272784"/>
                <a:gd name="connsiteY96" fmla="*/ 4738687 h 6858000"/>
                <a:gd name="connsiteX97" fmla="*/ 4272784 w 4272784"/>
                <a:gd name="connsiteY97" fmla="*/ 4806950 h 6858000"/>
                <a:gd name="connsiteX98" fmla="*/ 4269425 w 4272784"/>
                <a:gd name="connsiteY98" fmla="*/ 4875212 h 6858000"/>
                <a:gd name="connsiteX99" fmla="*/ 4261027 w 4272784"/>
                <a:gd name="connsiteY99" fmla="*/ 4935537 h 6858000"/>
                <a:gd name="connsiteX100" fmla="*/ 4249270 w 4272784"/>
                <a:gd name="connsiteY100" fmla="*/ 4987925 h 6858000"/>
                <a:gd name="connsiteX101" fmla="*/ 4234153 w 4272784"/>
                <a:gd name="connsiteY101" fmla="*/ 5033962 h 6858000"/>
                <a:gd name="connsiteX102" fmla="*/ 4217357 w 4272784"/>
                <a:gd name="connsiteY102" fmla="*/ 5075237 h 6858000"/>
                <a:gd name="connsiteX103" fmla="*/ 4197202 w 4272784"/>
                <a:gd name="connsiteY103" fmla="*/ 5114925 h 6858000"/>
                <a:gd name="connsiteX104" fmla="*/ 4177047 w 4272784"/>
                <a:gd name="connsiteY104" fmla="*/ 5149850 h 6858000"/>
                <a:gd name="connsiteX105" fmla="*/ 4156892 w 4272784"/>
                <a:gd name="connsiteY105" fmla="*/ 5186362 h 6858000"/>
                <a:gd name="connsiteX106" fmla="*/ 4138416 w 4272784"/>
                <a:gd name="connsiteY106" fmla="*/ 5226050 h 6858000"/>
                <a:gd name="connsiteX107" fmla="*/ 4119940 w 4272784"/>
                <a:gd name="connsiteY107" fmla="*/ 5268912 h 6858000"/>
                <a:gd name="connsiteX108" fmla="*/ 4104825 w 4272784"/>
                <a:gd name="connsiteY108" fmla="*/ 5313362 h 6858000"/>
                <a:gd name="connsiteX109" fmla="*/ 4094747 w 4272784"/>
                <a:gd name="connsiteY109" fmla="*/ 5365750 h 6858000"/>
                <a:gd name="connsiteX110" fmla="*/ 4084669 w 4272784"/>
                <a:gd name="connsiteY110" fmla="*/ 5426075 h 6858000"/>
                <a:gd name="connsiteX111" fmla="*/ 4082989 w 4272784"/>
                <a:gd name="connsiteY111" fmla="*/ 5494337 h 6858000"/>
                <a:gd name="connsiteX112" fmla="*/ 4084669 w 4272784"/>
                <a:gd name="connsiteY112" fmla="*/ 5562600 h 6858000"/>
                <a:gd name="connsiteX113" fmla="*/ 4094747 w 4272784"/>
                <a:gd name="connsiteY113" fmla="*/ 5622925 h 6858000"/>
                <a:gd name="connsiteX114" fmla="*/ 4104825 w 4272784"/>
                <a:gd name="connsiteY114" fmla="*/ 5675312 h 6858000"/>
                <a:gd name="connsiteX115" fmla="*/ 4119940 w 4272784"/>
                <a:gd name="connsiteY115" fmla="*/ 5721350 h 6858000"/>
                <a:gd name="connsiteX116" fmla="*/ 4138416 w 4272784"/>
                <a:gd name="connsiteY116" fmla="*/ 5762625 h 6858000"/>
                <a:gd name="connsiteX117" fmla="*/ 4156892 w 4272784"/>
                <a:gd name="connsiteY117" fmla="*/ 5802312 h 6858000"/>
                <a:gd name="connsiteX118" fmla="*/ 4177047 w 4272784"/>
                <a:gd name="connsiteY118" fmla="*/ 5840412 h 6858000"/>
                <a:gd name="connsiteX119" fmla="*/ 4197202 w 4272784"/>
                <a:gd name="connsiteY119" fmla="*/ 5876925 h 6858000"/>
                <a:gd name="connsiteX120" fmla="*/ 4217357 w 4272784"/>
                <a:gd name="connsiteY120" fmla="*/ 5915025 h 6858000"/>
                <a:gd name="connsiteX121" fmla="*/ 4234153 w 4272784"/>
                <a:gd name="connsiteY121" fmla="*/ 5956300 h 6858000"/>
                <a:gd name="connsiteX122" fmla="*/ 4249270 w 4272784"/>
                <a:gd name="connsiteY122" fmla="*/ 6003925 h 6858000"/>
                <a:gd name="connsiteX123" fmla="*/ 4261027 w 4272784"/>
                <a:gd name="connsiteY123" fmla="*/ 6056312 h 6858000"/>
                <a:gd name="connsiteX124" fmla="*/ 4269425 w 4272784"/>
                <a:gd name="connsiteY124" fmla="*/ 6113462 h 6858000"/>
                <a:gd name="connsiteX125" fmla="*/ 4272784 w 4272784"/>
                <a:gd name="connsiteY125" fmla="*/ 6183312 h 6858000"/>
                <a:gd name="connsiteX126" fmla="*/ 4269425 w 4272784"/>
                <a:gd name="connsiteY126" fmla="*/ 6251575 h 6858000"/>
                <a:gd name="connsiteX127" fmla="*/ 4261027 w 4272784"/>
                <a:gd name="connsiteY127" fmla="*/ 6311900 h 6858000"/>
                <a:gd name="connsiteX128" fmla="*/ 4249270 w 4272784"/>
                <a:gd name="connsiteY128" fmla="*/ 6361112 h 6858000"/>
                <a:gd name="connsiteX129" fmla="*/ 4234153 w 4272784"/>
                <a:gd name="connsiteY129" fmla="*/ 6407150 h 6858000"/>
                <a:gd name="connsiteX130" fmla="*/ 4217357 w 4272784"/>
                <a:gd name="connsiteY130" fmla="*/ 6448425 h 6858000"/>
                <a:gd name="connsiteX131" fmla="*/ 4198882 w 4272784"/>
                <a:gd name="connsiteY131" fmla="*/ 6488112 h 6858000"/>
                <a:gd name="connsiteX132" fmla="*/ 4180406 w 4272784"/>
                <a:gd name="connsiteY132" fmla="*/ 6523037 h 6858000"/>
                <a:gd name="connsiteX133" fmla="*/ 4160251 w 4272784"/>
                <a:gd name="connsiteY133" fmla="*/ 6561137 h 6858000"/>
                <a:gd name="connsiteX134" fmla="*/ 4140096 w 4272784"/>
                <a:gd name="connsiteY134" fmla="*/ 6597650 h 6858000"/>
                <a:gd name="connsiteX135" fmla="*/ 4123300 w 4272784"/>
                <a:gd name="connsiteY135" fmla="*/ 6640512 h 6858000"/>
                <a:gd name="connsiteX136" fmla="*/ 4106504 w 4272784"/>
                <a:gd name="connsiteY136" fmla="*/ 6683375 h 6858000"/>
                <a:gd name="connsiteX137" fmla="*/ 4096426 w 4272784"/>
                <a:gd name="connsiteY137" fmla="*/ 6735762 h 6858000"/>
                <a:gd name="connsiteX138" fmla="*/ 4088029 w 4272784"/>
                <a:gd name="connsiteY138" fmla="*/ 6791325 h 6858000"/>
                <a:gd name="connsiteX139" fmla="*/ 4082989 w 4272784"/>
                <a:gd name="connsiteY139" fmla="*/ 6858000 h 6858000"/>
                <a:gd name="connsiteX140" fmla="*/ 0 w 4272784"/>
                <a:gd name="connsiteY140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4272784" h="6858000">
                  <a:moveTo>
                    <a:pt x="0" y="0"/>
                  </a:moveTo>
                  <a:lnTo>
                    <a:pt x="4082989" y="0"/>
                  </a:lnTo>
                  <a:lnTo>
                    <a:pt x="4088029" y="66675"/>
                  </a:lnTo>
                  <a:lnTo>
                    <a:pt x="4096426" y="122237"/>
                  </a:lnTo>
                  <a:lnTo>
                    <a:pt x="4106504" y="174625"/>
                  </a:lnTo>
                  <a:lnTo>
                    <a:pt x="4123300" y="217487"/>
                  </a:lnTo>
                  <a:lnTo>
                    <a:pt x="4140096" y="260350"/>
                  </a:lnTo>
                  <a:lnTo>
                    <a:pt x="4160251" y="296862"/>
                  </a:lnTo>
                  <a:lnTo>
                    <a:pt x="4180406" y="334962"/>
                  </a:lnTo>
                  <a:lnTo>
                    <a:pt x="4198882" y="369887"/>
                  </a:lnTo>
                  <a:lnTo>
                    <a:pt x="4217357" y="409575"/>
                  </a:lnTo>
                  <a:lnTo>
                    <a:pt x="4234153" y="450850"/>
                  </a:lnTo>
                  <a:lnTo>
                    <a:pt x="4249270" y="496887"/>
                  </a:lnTo>
                  <a:lnTo>
                    <a:pt x="4261027" y="546100"/>
                  </a:lnTo>
                  <a:lnTo>
                    <a:pt x="4269425" y="606425"/>
                  </a:lnTo>
                  <a:lnTo>
                    <a:pt x="4272784" y="673100"/>
                  </a:lnTo>
                  <a:lnTo>
                    <a:pt x="4269425" y="744537"/>
                  </a:lnTo>
                  <a:lnTo>
                    <a:pt x="4261027" y="801687"/>
                  </a:lnTo>
                  <a:lnTo>
                    <a:pt x="4249270" y="854075"/>
                  </a:lnTo>
                  <a:lnTo>
                    <a:pt x="4234153" y="901700"/>
                  </a:lnTo>
                  <a:lnTo>
                    <a:pt x="4217357" y="942975"/>
                  </a:lnTo>
                  <a:lnTo>
                    <a:pt x="4197202" y="981075"/>
                  </a:lnTo>
                  <a:lnTo>
                    <a:pt x="4177047" y="1017587"/>
                  </a:lnTo>
                  <a:lnTo>
                    <a:pt x="4156892" y="1055687"/>
                  </a:lnTo>
                  <a:lnTo>
                    <a:pt x="4138416" y="1095375"/>
                  </a:lnTo>
                  <a:lnTo>
                    <a:pt x="4119940" y="1136650"/>
                  </a:lnTo>
                  <a:lnTo>
                    <a:pt x="4104825" y="1182687"/>
                  </a:lnTo>
                  <a:lnTo>
                    <a:pt x="4094747" y="1235075"/>
                  </a:lnTo>
                  <a:lnTo>
                    <a:pt x="4084669" y="1295400"/>
                  </a:lnTo>
                  <a:lnTo>
                    <a:pt x="4082989" y="1363662"/>
                  </a:lnTo>
                  <a:lnTo>
                    <a:pt x="4084669" y="1431925"/>
                  </a:lnTo>
                  <a:lnTo>
                    <a:pt x="4094747" y="1492250"/>
                  </a:lnTo>
                  <a:lnTo>
                    <a:pt x="4104825" y="1544637"/>
                  </a:lnTo>
                  <a:lnTo>
                    <a:pt x="4119940" y="1589087"/>
                  </a:lnTo>
                  <a:lnTo>
                    <a:pt x="4138416" y="1631950"/>
                  </a:lnTo>
                  <a:lnTo>
                    <a:pt x="4156892" y="1671637"/>
                  </a:lnTo>
                  <a:lnTo>
                    <a:pt x="4177047" y="1708150"/>
                  </a:lnTo>
                  <a:lnTo>
                    <a:pt x="4197202" y="1743075"/>
                  </a:lnTo>
                  <a:lnTo>
                    <a:pt x="4217357" y="1782762"/>
                  </a:lnTo>
                  <a:lnTo>
                    <a:pt x="4234153" y="1824037"/>
                  </a:lnTo>
                  <a:lnTo>
                    <a:pt x="4249270" y="1870075"/>
                  </a:lnTo>
                  <a:lnTo>
                    <a:pt x="4261027" y="1922462"/>
                  </a:lnTo>
                  <a:lnTo>
                    <a:pt x="4269425" y="1982787"/>
                  </a:lnTo>
                  <a:lnTo>
                    <a:pt x="4272784" y="2051050"/>
                  </a:lnTo>
                  <a:lnTo>
                    <a:pt x="4269425" y="2119312"/>
                  </a:lnTo>
                  <a:lnTo>
                    <a:pt x="4261027" y="2179637"/>
                  </a:lnTo>
                  <a:lnTo>
                    <a:pt x="4249270" y="2232025"/>
                  </a:lnTo>
                  <a:lnTo>
                    <a:pt x="4234153" y="2278062"/>
                  </a:lnTo>
                  <a:lnTo>
                    <a:pt x="4217357" y="2319337"/>
                  </a:lnTo>
                  <a:lnTo>
                    <a:pt x="4197202" y="2359025"/>
                  </a:lnTo>
                  <a:lnTo>
                    <a:pt x="4177047" y="2395537"/>
                  </a:lnTo>
                  <a:lnTo>
                    <a:pt x="4156892" y="2433637"/>
                  </a:lnTo>
                  <a:lnTo>
                    <a:pt x="4138416" y="2471737"/>
                  </a:lnTo>
                  <a:lnTo>
                    <a:pt x="4119940" y="2513012"/>
                  </a:lnTo>
                  <a:lnTo>
                    <a:pt x="4104825" y="2560637"/>
                  </a:lnTo>
                  <a:lnTo>
                    <a:pt x="4094747" y="2613025"/>
                  </a:lnTo>
                  <a:lnTo>
                    <a:pt x="4084669" y="2671762"/>
                  </a:lnTo>
                  <a:lnTo>
                    <a:pt x="4082989" y="2741612"/>
                  </a:lnTo>
                  <a:lnTo>
                    <a:pt x="4084669" y="2809875"/>
                  </a:lnTo>
                  <a:lnTo>
                    <a:pt x="4094747" y="2868612"/>
                  </a:lnTo>
                  <a:lnTo>
                    <a:pt x="4104825" y="2922587"/>
                  </a:lnTo>
                  <a:lnTo>
                    <a:pt x="4119940" y="2967037"/>
                  </a:lnTo>
                  <a:lnTo>
                    <a:pt x="4138416" y="3009900"/>
                  </a:lnTo>
                  <a:lnTo>
                    <a:pt x="4156892" y="3046412"/>
                  </a:lnTo>
                  <a:lnTo>
                    <a:pt x="4177047" y="3084512"/>
                  </a:lnTo>
                  <a:lnTo>
                    <a:pt x="4197202" y="3121025"/>
                  </a:lnTo>
                  <a:lnTo>
                    <a:pt x="4217357" y="3160712"/>
                  </a:lnTo>
                  <a:lnTo>
                    <a:pt x="4234153" y="3201987"/>
                  </a:lnTo>
                  <a:lnTo>
                    <a:pt x="4249270" y="3248025"/>
                  </a:lnTo>
                  <a:lnTo>
                    <a:pt x="4261027" y="3300412"/>
                  </a:lnTo>
                  <a:lnTo>
                    <a:pt x="4269425" y="3360737"/>
                  </a:lnTo>
                  <a:lnTo>
                    <a:pt x="4272784" y="3427412"/>
                  </a:lnTo>
                  <a:lnTo>
                    <a:pt x="4269425" y="3497262"/>
                  </a:lnTo>
                  <a:lnTo>
                    <a:pt x="4261027" y="3557587"/>
                  </a:lnTo>
                  <a:lnTo>
                    <a:pt x="4249270" y="3609975"/>
                  </a:lnTo>
                  <a:lnTo>
                    <a:pt x="4234153" y="3656012"/>
                  </a:lnTo>
                  <a:lnTo>
                    <a:pt x="4217357" y="3697287"/>
                  </a:lnTo>
                  <a:lnTo>
                    <a:pt x="4197202" y="3736975"/>
                  </a:lnTo>
                  <a:lnTo>
                    <a:pt x="4156892" y="3811587"/>
                  </a:lnTo>
                  <a:lnTo>
                    <a:pt x="4138416" y="3848100"/>
                  </a:lnTo>
                  <a:lnTo>
                    <a:pt x="4119940" y="3890962"/>
                  </a:lnTo>
                  <a:lnTo>
                    <a:pt x="4104825" y="3935412"/>
                  </a:lnTo>
                  <a:lnTo>
                    <a:pt x="4094747" y="3987800"/>
                  </a:lnTo>
                  <a:lnTo>
                    <a:pt x="4084669" y="4048125"/>
                  </a:lnTo>
                  <a:lnTo>
                    <a:pt x="4082989" y="4116387"/>
                  </a:lnTo>
                  <a:lnTo>
                    <a:pt x="4084669" y="4186237"/>
                  </a:lnTo>
                  <a:lnTo>
                    <a:pt x="4094747" y="4244975"/>
                  </a:lnTo>
                  <a:lnTo>
                    <a:pt x="4104825" y="4297362"/>
                  </a:lnTo>
                  <a:lnTo>
                    <a:pt x="4119940" y="4343400"/>
                  </a:lnTo>
                  <a:lnTo>
                    <a:pt x="4138416" y="4386262"/>
                  </a:lnTo>
                  <a:lnTo>
                    <a:pt x="4156892" y="4424362"/>
                  </a:lnTo>
                  <a:lnTo>
                    <a:pt x="4197202" y="4498975"/>
                  </a:lnTo>
                  <a:lnTo>
                    <a:pt x="4217357" y="4537075"/>
                  </a:lnTo>
                  <a:lnTo>
                    <a:pt x="4234153" y="4579937"/>
                  </a:lnTo>
                  <a:lnTo>
                    <a:pt x="4249270" y="4625975"/>
                  </a:lnTo>
                  <a:lnTo>
                    <a:pt x="4261027" y="4678362"/>
                  </a:lnTo>
                  <a:lnTo>
                    <a:pt x="4269425" y="4738687"/>
                  </a:lnTo>
                  <a:lnTo>
                    <a:pt x="4272784" y="4806950"/>
                  </a:lnTo>
                  <a:lnTo>
                    <a:pt x="4269425" y="4875212"/>
                  </a:lnTo>
                  <a:lnTo>
                    <a:pt x="4261027" y="4935537"/>
                  </a:lnTo>
                  <a:lnTo>
                    <a:pt x="4249270" y="4987925"/>
                  </a:lnTo>
                  <a:lnTo>
                    <a:pt x="4234153" y="5033962"/>
                  </a:lnTo>
                  <a:lnTo>
                    <a:pt x="4217357" y="5075237"/>
                  </a:lnTo>
                  <a:lnTo>
                    <a:pt x="4197202" y="5114925"/>
                  </a:lnTo>
                  <a:lnTo>
                    <a:pt x="4177047" y="5149850"/>
                  </a:lnTo>
                  <a:lnTo>
                    <a:pt x="4156892" y="5186362"/>
                  </a:lnTo>
                  <a:lnTo>
                    <a:pt x="4138416" y="5226050"/>
                  </a:lnTo>
                  <a:lnTo>
                    <a:pt x="4119940" y="5268912"/>
                  </a:lnTo>
                  <a:lnTo>
                    <a:pt x="4104825" y="5313362"/>
                  </a:lnTo>
                  <a:lnTo>
                    <a:pt x="4094747" y="5365750"/>
                  </a:lnTo>
                  <a:lnTo>
                    <a:pt x="4084669" y="5426075"/>
                  </a:lnTo>
                  <a:lnTo>
                    <a:pt x="4082989" y="5494337"/>
                  </a:lnTo>
                  <a:lnTo>
                    <a:pt x="4084669" y="5562600"/>
                  </a:lnTo>
                  <a:lnTo>
                    <a:pt x="4094747" y="5622925"/>
                  </a:lnTo>
                  <a:lnTo>
                    <a:pt x="4104825" y="5675312"/>
                  </a:lnTo>
                  <a:lnTo>
                    <a:pt x="4119940" y="5721350"/>
                  </a:lnTo>
                  <a:lnTo>
                    <a:pt x="4138416" y="5762625"/>
                  </a:lnTo>
                  <a:lnTo>
                    <a:pt x="4156892" y="5802312"/>
                  </a:lnTo>
                  <a:lnTo>
                    <a:pt x="4177047" y="5840412"/>
                  </a:lnTo>
                  <a:lnTo>
                    <a:pt x="4197202" y="5876925"/>
                  </a:lnTo>
                  <a:lnTo>
                    <a:pt x="4217357" y="5915025"/>
                  </a:lnTo>
                  <a:lnTo>
                    <a:pt x="4234153" y="5956300"/>
                  </a:lnTo>
                  <a:lnTo>
                    <a:pt x="4249270" y="6003925"/>
                  </a:lnTo>
                  <a:lnTo>
                    <a:pt x="4261027" y="6056312"/>
                  </a:lnTo>
                  <a:lnTo>
                    <a:pt x="4269425" y="6113462"/>
                  </a:lnTo>
                  <a:lnTo>
                    <a:pt x="4272784" y="6183312"/>
                  </a:lnTo>
                  <a:lnTo>
                    <a:pt x="4269425" y="6251575"/>
                  </a:lnTo>
                  <a:lnTo>
                    <a:pt x="4261027" y="6311900"/>
                  </a:lnTo>
                  <a:lnTo>
                    <a:pt x="4249270" y="6361112"/>
                  </a:lnTo>
                  <a:lnTo>
                    <a:pt x="4234153" y="6407150"/>
                  </a:lnTo>
                  <a:lnTo>
                    <a:pt x="4217357" y="6448425"/>
                  </a:lnTo>
                  <a:lnTo>
                    <a:pt x="4198882" y="6488112"/>
                  </a:lnTo>
                  <a:lnTo>
                    <a:pt x="4180406" y="6523037"/>
                  </a:lnTo>
                  <a:lnTo>
                    <a:pt x="4160251" y="6561137"/>
                  </a:lnTo>
                  <a:lnTo>
                    <a:pt x="4140096" y="6597650"/>
                  </a:lnTo>
                  <a:lnTo>
                    <a:pt x="4123300" y="6640512"/>
                  </a:lnTo>
                  <a:lnTo>
                    <a:pt x="4106504" y="6683375"/>
                  </a:lnTo>
                  <a:lnTo>
                    <a:pt x="4096426" y="6735762"/>
                  </a:lnTo>
                  <a:lnTo>
                    <a:pt x="4088029" y="6791325"/>
                  </a:lnTo>
                  <a:lnTo>
                    <a:pt x="408298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C8602-8D7C-4E4F-850B-BCB8A05E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" y="152"/>
            <a:ext cx="3996260" cy="748320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ts val="1000"/>
              </a:spcBef>
            </a:pPr>
            <a:r>
              <a:rPr lang="ru-RU" sz="2900" i="1" dirty="0">
                <a:solidFill>
                  <a:srgbClr val="FF0000"/>
                </a:solidFill>
                <a:latin typeface="Times New Roman"/>
                <a:cs typeface="Calibri"/>
              </a:rPr>
              <a:t>Игра-потешка </a:t>
            </a:r>
            <a:r>
              <a:rPr lang="ru-RU" sz="2900" i="1" dirty="0">
                <a:solidFill>
                  <a:srgbClr val="FF0000"/>
                </a:solidFill>
                <a:latin typeface="Calibri"/>
                <a:cs typeface="Calibri"/>
              </a:rPr>
              <a:t>«Сорока – </a:t>
            </a:r>
            <a:r>
              <a:rPr lang="ru-RU" sz="2900" i="1">
                <a:solidFill>
                  <a:srgbClr val="FF0000"/>
                </a:solidFill>
                <a:latin typeface="Calibri"/>
                <a:cs typeface="Calibri"/>
              </a:rPr>
              <a:t>белобока"</a:t>
            </a:r>
            <a:r>
              <a:rPr lang="ru-RU" sz="2400" i="1" dirty="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endParaRPr lang="ru-RU" sz="2400" i="1" dirty="0">
              <a:solidFill>
                <a:srgbClr val="FF0000"/>
              </a:solidFill>
              <a:latin typeface="Calibri"/>
              <a:ea typeface="+mj-lt"/>
              <a:cs typeface="Calibri"/>
            </a:endParaRPr>
          </a:p>
          <a:p>
            <a:pPr>
              <a:spcBef>
                <a:spcPts val="1000"/>
              </a:spcBef>
            </a:pPr>
            <a:r>
              <a:rPr lang="ru-RU" sz="1500" i="1">
                <a:solidFill>
                  <a:srgbClr val="0070C0"/>
                </a:solidFill>
                <a:latin typeface="Calibri"/>
                <a:cs typeface="Calibri"/>
              </a:rPr>
              <a:t>«Сорока – белобока" дети на ладошке «варят» кашу</a:t>
            </a:r>
            <a:br>
              <a:rPr lang="ru-RU" sz="1500" i="1" dirty="0">
                <a:latin typeface="Calibri"/>
                <a:cs typeface="Calibri"/>
              </a:rPr>
            </a:br>
            <a:r>
              <a:rPr lang="ru-RU" sz="1500">
                <a:solidFill>
                  <a:srgbClr val="0070C0"/>
                </a:solidFill>
                <a:latin typeface="Calibri"/>
                <a:cs typeface="Calibri"/>
              </a:rPr>
              <a:t>Кашу варила,</a:t>
            </a:r>
            <a:endParaRPr lang="ru-RU" sz="1500">
              <a:solidFill>
                <a:srgbClr val="0070C0"/>
              </a:solidFill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ru-RU" sz="1500" dirty="0">
                <a:solidFill>
                  <a:srgbClr val="0070C0"/>
                </a:solidFill>
                <a:latin typeface="Calibri"/>
                <a:cs typeface="Calibri"/>
              </a:rPr>
              <a:t>Деток кормила.</a:t>
            </a:r>
            <a:endParaRPr lang="ru-RU" sz="1500">
              <a:solidFill>
                <a:srgbClr val="0070C0"/>
              </a:solidFill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ru-RU" sz="1500" dirty="0">
                <a:solidFill>
                  <a:srgbClr val="0070C0"/>
                </a:solidFill>
                <a:latin typeface="Calibri"/>
                <a:cs typeface="Calibri"/>
              </a:rPr>
              <a:t>Этому дала, поочередно загибают пальцы с мизинца</a:t>
            </a:r>
            <a:endParaRPr lang="ru-RU" sz="1500">
              <a:solidFill>
                <a:srgbClr val="0070C0"/>
              </a:solidFill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ru-RU" sz="1500" dirty="0">
                <a:solidFill>
                  <a:srgbClr val="0070C0"/>
                </a:solidFill>
                <a:latin typeface="Calibri"/>
                <a:cs typeface="Calibri"/>
              </a:rPr>
              <a:t>Этому дала,</a:t>
            </a:r>
            <a:endParaRPr lang="ru-RU" sz="1500">
              <a:solidFill>
                <a:srgbClr val="0070C0"/>
              </a:solidFill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ru-RU" sz="1500" dirty="0">
                <a:solidFill>
                  <a:srgbClr val="0070C0"/>
                </a:solidFill>
                <a:latin typeface="Calibri"/>
                <a:cs typeface="Calibri"/>
              </a:rPr>
              <a:t>Этому дала,</a:t>
            </a:r>
            <a:endParaRPr lang="ru-RU" sz="1500">
              <a:solidFill>
                <a:srgbClr val="0070C0"/>
              </a:solidFill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ru-RU" sz="1500" dirty="0">
                <a:solidFill>
                  <a:srgbClr val="0070C0"/>
                </a:solidFill>
                <a:latin typeface="Calibri"/>
                <a:cs typeface="Calibri"/>
              </a:rPr>
              <a:t>Этому дала,</a:t>
            </a:r>
            <a:endParaRPr lang="ru-RU" sz="1500">
              <a:solidFill>
                <a:srgbClr val="0070C0"/>
              </a:solidFill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ru-RU" sz="1500" dirty="0">
                <a:solidFill>
                  <a:srgbClr val="0070C0"/>
                </a:solidFill>
                <a:latin typeface="Calibri"/>
                <a:cs typeface="Calibri"/>
              </a:rPr>
              <a:t>А этому не дала! показывают большой палец</a:t>
            </a:r>
            <a:endParaRPr lang="ru-RU" sz="1500">
              <a:solidFill>
                <a:srgbClr val="0070C0"/>
              </a:solidFill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ru-RU" sz="1500" dirty="0">
                <a:solidFill>
                  <a:srgbClr val="0070C0"/>
                </a:solidFill>
                <a:latin typeface="Calibri"/>
                <a:cs typeface="Calibri"/>
              </a:rPr>
              <a:t>Ты воды не носил, грозят указательным пальцем большому пальцу</a:t>
            </a:r>
            <a:endParaRPr lang="ru-RU" sz="1500">
              <a:solidFill>
                <a:srgbClr val="0070C0"/>
              </a:solidFill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ru-RU" sz="1500" dirty="0">
                <a:solidFill>
                  <a:srgbClr val="0070C0"/>
                </a:solidFill>
                <a:latin typeface="Calibri"/>
                <a:cs typeface="Calibri"/>
              </a:rPr>
              <a:t>Дров не рубил,</a:t>
            </a:r>
            <a:endParaRPr lang="ru-RU" sz="1500">
              <a:solidFill>
                <a:srgbClr val="0070C0"/>
              </a:solidFill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ru-RU" sz="1500" dirty="0">
                <a:solidFill>
                  <a:srgbClr val="0070C0"/>
                </a:solidFill>
                <a:latin typeface="Calibri"/>
                <a:cs typeface="Calibri"/>
              </a:rPr>
              <a:t>Каши не варил –</a:t>
            </a:r>
            <a:endParaRPr lang="ru-RU" sz="1500">
              <a:solidFill>
                <a:srgbClr val="0070C0"/>
              </a:solidFill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ru-RU" sz="1500" dirty="0">
                <a:solidFill>
                  <a:srgbClr val="0070C0"/>
                </a:solidFill>
                <a:latin typeface="Calibri"/>
                <a:cs typeface="Calibri"/>
              </a:rPr>
              <a:t>Тебе нет ничего! разводят обе руки в стороны</a:t>
            </a:r>
            <a:endParaRPr lang="ru-RU" sz="1500">
              <a:solidFill>
                <a:srgbClr val="0070C0"/>
              </a:solidFill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ru-RU" sz="1500" dirty="0">
                <a:solidFill>
                  <a:srgbClr val="0070C0"/>
                </a:solidFill>
                <a:latin typeface="Calibri"/>
                <a:cs typeface="Calibri"/>
              </a:rPr>
              <a:t>Вот тебе горшок пустой, сжимают пальцы в кулак</a:t>
            </a:r>
            <a:endParaRPr lang="ru-RU" sz="1500">
              <a:solidFill>
                <a:srgbClr val="0070C0"/>
              </a:solidFill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ru-RU" sz="1500" dirty="0">
                <a:solidFill>
                  <a:srgbClr val="0070C0"/>
                </a:solidFill>
                <a:latin typeface="Calibri"/>
                <a:cs typeface="Calibri"/>
              </a:rPr>
              <a:t>Иди в угол и </a:t>
            </a:r>
            <a:r>
              <a:rPr lang="ru-RU" sz="1500" dirty="0">
                <a:solidFill>
                  <a:srgbClr val="0070C0"/>
                </a:solidFill>
                <a:latin typeface="Times New Roman"/>
                <a:cs typeface="Calibri"/>
              </a:rPr>
              <a:t>постой</a:t>
            </a:r>
            <a:r>
              <a:rPr lang="ru-RU" sz="1500" dirty="0">
                <a:solidFill>
                  <a:srgbClr val="0070C0"/>
                </a:solidFill>
                <a:latin typeface="Calibri"/>
                <a:cs typeface="Calibri"/>
              </a:rPr>
              <a:t>!» указательным пальцем показывают на угол</a:t>
            </a:r>
            <a:endParaRPr lang="ru-RU" sz="1500">
              <a:solidFill>
                <a:srgbClr val="0070C0"/>
              </a:solidFill>
              <a:ea typeface="+mj-lt"/>
              <a:cs typeface="+mj-lt"/>
            </a:endParaRPr>
          </a:p>
          <a:p>
            <a:pPr algn="ctr"/>
            <a:endParaRPr lang="en-US" sz="5400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450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 descr="Изображение выглядит как человек, ребенок, внутренний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83E0051-545D-40D3-B099-7B8DC3C5C2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2845" r="-2" b="818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Рисунок 5" descr="Изображение выглядит как человек, космический корабль, ребенок, малыш&#10;&#10;Автоматически созданное описание">
            <a:extLst>
              <a:ext uri="{FF2B5EF4-FFF2-40B4-BE49-F238E27FC236}">
                <a16:creationId xmlns:a16="http://schemas.microsoft.com/office/drawing/2014/main" id="{2D6E537D-2702-4389-BCE6-3501999AAD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38613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C5DA6-16EA-47A0-B4C9-CA4003998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126291"/>
            <a:ext cx="4875933" cy="16030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i="1" kern="1200" dirty="0" err="1">
                <a:solidFill>
                  <a:srgbClr val="C00000"/>
                </a:solidFill>
                <a:latin typeface="Times New Roman"/>
                <a:cs typeface="Times New Roman"/>
              </a:rPr>
              <a:t>Игра</a:t>
            </a:r>
            <a:r>
              <a:rPr lang="en-US" sz="4800" b="1" i="1" kern="1200" dirty="0">
                <a:solidFill>
                  <a:srgbClr val="C00000"/>
                </a:solidFill>
                <a:latin typeface="Times New Roman"/>
                <a:cs typeface="Times New Roman"/>
              </a:rPr>
              <a:t> "</a:t>
            </a:r>
            <a:r>
              <a:rPr lang="en-US" sz="4800" b="1" i="1" kern="1200" dirty="0" err="1">
                <a:solidFill>
                  <a:srgbClr val="C00000"/>
                </a:solidFill>
                <a:latin typeface="Times New Roman"/>
                <a:cs typeface="Times New Roman"/>
              </a:rPr>
              <a:t>Фасолька</a:t>
            </a:r>
            <a:r>
              <a:rPr lang="en-US" sz="4800" b="1" i="1" kern="1200" dirty="0">
                <a:solidFill>
                  <a:srgbClr val="C00000"/>
                </a:solidFill>
                <a:latin typeface="Times New Roman"/>
                <a:cs typeface="Times New Roman"/>
              </a:rPr>
              <a:t>"</a:t>
            </a:r>
            <a:endParaRPr lang="ru-RU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4AD233-4E3F-455C-A32D-91C5990C2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378" y="1678725"/>
            <a:ext cx="5637933" cy="51739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Для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игры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нам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понадобится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емкость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(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мы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использовала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кенетичнский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стол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вы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можете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взять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картонную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коробку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)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фасоль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и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мелкие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игрушки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marL="0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Также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можно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в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емкость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положить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мелкие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игрушки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и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засыпать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их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фасолью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и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при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поиске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игрушки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использовал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разные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руки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это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даст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большее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взаимодействие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между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полушариями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и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больше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развитие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мелкой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моторики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развитие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фантазии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8884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33267-429A-4494-9F24-C5ACEA73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8" y="69743"/>
            <a:ext cx="4732983" cy="1987657"/>
          </a:xfrm>
        </p:spPr>
        <p:txBody>
          <a:bodyPr/>
          <a:lstStyle/>
          <a:p>
            <a:r>
              <a:rPr lang="ru-RU" dirty="0">
                <a:ea typeface="+mj-lt"/>
                <a:cs typeface="+mj-lt"/>
              </a:rPr>
              <a:t> </a:t>
            </a:r>
            <a:r>
              <a:rPr lang="ru-RU" sz="5400" b="1" i="1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Игра «Сделай бусы»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BC8658-3557-43D8-9272-A88327DA0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7" y="2057400"/>
            <a:ext cx="4784643" cy="48060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600" dirty="0">
                <a:solidFill>
                  <a:srgbClr val="00B0F0"/>
                </a:solidFill>
                <a:latin typeface="Times New Roman"/>
                <a:ea typeface="+mn-lt"/>
                <a:cs typeface="+mn-lt"/>
              </a:rPr>
              <a:t>Развивать мелкую моторику можно и при помощи цветных бус, дома можно использовать цветные макароны. Сделать такие бусы из макарон своими руками совсем не сложно. Потребуются бусы (макароны) с крупным просветом и веревочка.</a:t>
            </a:r>
          </a:p>
          <a:p>
            <a:r>
              <a:rPr lang="ru-RU" sz="2600" dirty="0">
                <a:solidFill>
                  <a:srgbClr val="00B0F0"/>
                </a:solidFill>
                <a:latin typeface="Times New Roman"/>
                <a:ea typeface="+mn-lt"/>
                <a:cs typeface="+mn-lt"/>
              </a:rPr>
              <a:t>Задача: нанизать бусы (макаронины) на шнурок. Можно брать макароны разной формы.</a:t>
            </a:r>
            <a:endParaRPr lang="ru-RU" sz="26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endParaRPr lang="ru-RU"/>
          </a:p>
          <a:p>
            <a:endParaRPr lang="ru-RU"/>
          </a:p>
          <a:p>
            <a:endParaRPr lang="ru-RU" dirty="0">
              <a:cs typeface="Calibri"/>
            </a:endParaRPr>
          </a:p>
        </p:txBody>
      </p:sp>
      <p:pic>
        <p:nvPicPr>
          <p:cNvPr id="8" name="Рисунок 8" descr="Изображение выглядит как человек, ребенок, мальчик, пол&#10;&#10;Автоматически созданное описание">
            <a:extLst>
              <a:ext uri="{FF2B5EF4-FFF2-40B4-BE49-F238E27FC236}">
                <a16:creationId xmlns:a16="http://schemas.microsoft.com/office/drawing/2014/main" id="{495C0DCD-80A0-4A25-8DE9-D1A0398EE5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0400" b="20400"/>
          <a:stretch/>
        </p:blipFill>
        <p:spPr>
          <a:xfrm>
            <a:off x="4780623" y="-4613"/>
            <a:ext cx="7408652" cy="6857700"/>
          </a:xfrm>
        </p:spPr>
      </p:pic>
    </p:spTree>
    <p:extLst>
      <p:ext uri="{BB962C8B-B14F-4D97-AF65-F5344CB8AC3E}">
        <p14:creationId xmlns:p14="http://schemas.microsoft.com/office/powerpoint/2010/main" val="99427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BAB50-C20F-4D6E-810E-817EDA19E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3" y="108489"/>
            <a:ext cx="4681322" cy="2917554"/>
          </a:xfrm>
        </p:spPr>
        <p:txBody>
          <a:bodyPr/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Музыкальная игра «У оленя дом большой»</a:t>
            </a:r>
            <a:endParaRPr lang="ru-RU" sz="4000" b="1" i="1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ru-RU"/>
          </a:p>
          <a:p>
            <a:endParaRPr lang="ru-RU"/>
          </a:p>
          <a:p>
            <a:endParaRPr lang="ru-RU" dirty="0">
              <a:cs typeface="Calibri Light"/>
            </a:endParaRPr>
          </a:p>
        </p:txBody>
      </p:sp>
      <p:pic>
        <p:nvPicPr>
          <p:cNvPr id="5" name="Рисунок 5" descr="Изображение выглядит как спальня, малыш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1891AAC2-5DB8-42B1-9DB7-99DC0EEC1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3222" y="263"/>
            <a:ext cx="7321657" cy="686086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AC8674A-51EC-4218-AE07-10E5465E0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04" y="1721604"/>
            <a:ext cx="4926710" cy="514185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У оленя дом большой (складываем руками над головой крышу дома)</a:t>
            </a:r>
            <a:endParaRPr lang="ru-RU" i="1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Он глядит в свое окно. (показываем руками перед собой квадратное окно или одну руку кладем горизонтально, а другую ставим на нее и подпираем кулаком щеку)</a:t>
            </a:r>
            <a:endParaRPr lang="ru-RU" i="1">
              <a:solidFill>
                <a:schemeClr val="accent1">
                  <a:lumMod val="75000"/>
                </a:schemeClr>
              </a:solidFill>
              <a:latin typeface="Times New Roman"/>
              <a:cs typeface="Calibri"/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Заяц по лесу бежит. (изображаем бег на месте)</a:t>
            </a:r>
            <a:endParaRPr lang="ru-RU" i="1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В дверь к нему стучит. (изображаем стук кулаком в дверь)</a:t>
            </a:r>
            <a:endParaRPr lang="ru-RU" i="1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Тук-тук! (стучим правой ногой в пол)</a:t>
            </a:r>
            <a:endParaRPr lang="ru-RU" i="1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Дверь открой! (открываем дверь)</a:t>
            </a:r>
            <a:endParaRPr lang="ru-RU" i="1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Там в лесу… (показываем большим пальцем за плечо)</a:t>
            </a:r>
            <a:endParaRPr lang="ru-RU" i="1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Охотник злой! (изображаем руками ружье)</a:t>
            </a:r>
            <a:endParaRPr lang="ru-RU" i="1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Быстро двери открывай, (делаем приглашающий жест - машем ладонью к себе)</a:t>
            </a:r>
            <a:endParaRPr lang="ru-RU" i="1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Лапу мне давай! (выставляем руку вперед ладонью наружу).</a:t>
            </a:r>
            <a:endParaRPr lang="ru-RU" i="1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Развитию кисти и пальцев рук способствуют не только пальчиковая гимнастика, но и разнообразные действия с предметами, которые можно заниматься как дома, так и в детском саду.</a:t>
            </a:r>
            <a:endParaRPr lang="ru-RU" i="1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endParaRPr lang="ru-RU"/>
          </a:p>
          <a:p>
            <a:endParaRPr lang="ru-RU"/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992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61B1E-22D0-4BE1-B07E-C8C736EA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49" y="688006"/>
            <a:ext cx="5333195" cy="54765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8000" dirty="0">
                <a:solidFill>
                  <a:srgbClr val="FF0000"/>
                </a:solidFill>
                <a:latin typeface="Times New Roman"/>
                <a:cs typeface="Calibri"/>
              </a:rPr>
              <a:t>Дорогие родители! </a:t>
            </a:r>
            <a:endParaRPr lang="ru-RU" sz="8000">
              <a:solidFill>
                <a:srgbClr val="FF0000"/>
              </a:solidFill>
              <a:latin typeface="Times New Roman"/>
              <a:ea typeface="+mj-lt"/>
              <a:cs typeface="+mj-lt"/>
            </a:endParaRPr>
          </a:p>
          <a:p>
            <a:pPr algn="ctr"/>
            <a:endParaRPr lang="ru-RU" sz="8000">
              <a:solidFill>
                <a:srgbClr val="595959"/>
              </a:solidFill>
              <a:cs typeface="Calibri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76B1D7-1359-4BB0-A65F-FB0871CE6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823" y="1429128"/>
            <a:ext cx="5404554" cy="47408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ru-RU" sz="140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Очень надеемся, что мы смогли Вас убедить в значимости развития руки для ребенка 2-3 лет и в том, что совместными усилиями мы поможем нашим детям тренировать руку, способствовать развитию высших психических функций, развитию пространственных ориентировок.</a:t>
            </a:r>
            <a:endParaRPr lang="ru-RU" sz="2000">
              <a:solidFill>
                <a:srgbClr val="0070C0"/>
              </a:solidFill>
              <a:latin typeface="Times New Roman"/>
              <a:cs typeface="Calibri" panose="020F0502020204030204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Для того чтобы заинтересовать ребенка и помочь ему овладеть новой информацией, нужно превратить обучение в игру, не отступать, если задания покажутся трудными, не забывать хвалить малыша.</a:t>
            </a:r>
            <a:endParaRPr lang="ru-RU" sz="2000">
              <a:solidFill>
                <a:srgbClr val="0070C0"/>
              </a:solidFill>
              <a:latin typeface="Times New Roman"/>
              <a:cs typeface="Calibri" panose="020F0502020204030204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Играть с пальчиками рук можно дома, в гостях, на улице, в транспорте, в песочнице и т. д. Давайте попробуем вместе помочь малышу в речевом развитии и займемся развитием мелкой моторики. Все зависит от вас и вашей фантазии. 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/>
                <a:ea typeface="+mn-lt"/>
                <a:cs typeface="+mn-lt"/>
              </a:rPr>
              <a:t>Поэтому, если Вы хотите, чтобы ребенок хорошо говорил, развивайте его ручки!</a:t>
            </a:r>
            <a:endParaRPr lang="ru-RU" sz="2000" b="1" i="1">
              <a:solidFill>
                <a:srgbClr val="FF0000"/>
              </a:solidFill>
              <a:latin typeface="Times New Roman"/>
              <a:cs typeface="Calibri" panose="020F0502020204030204"/>
            </a:endParaRPr>
          </a:p>
          <a:p>
            <a:pPr algn="ctr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Calibri" panose="020F0502020204030204"/>
            </a:endParaRPr>
          </a:p>
          <a:p>
            <a:endParaRPr lang="ru-RU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4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472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Мастер-класс (дистанционно)для родителей ДОУ на тему «Развитие мелкой моторики у детей раннего возраста»   </vt:lpstr>
      <vt:lpstr>Презентация PowerPoint</vt:lpstr>
      <vt:lpstr>Мы подготовили игры с пальчиками и упражнения, которым хочу вас научить:    </vt:lpstr>
      <vt:lpstr>Игра-потешка «Сорока – белобока"  «Сорока – белобока" дети на ладошке «варят» кашу Кашу варила, Деток кормила. Этому дала, поочередно загибают пальцы с мизинца Этому дала, Этому дала, Этому дала, А этому не дала! показывают большой палец Ты воды не носил, грозят указательным пальцем большому пальцу Дров не рубил, Каши не варил – Тебе нет ничего! разводят обе руки в стороны Вот тебе горшок пустой, сжимают пальцы в кулак Иди в угол и постой!» указательным пальцем показывают на угол </vt:lpstr>
      <vt:lpstr>Игра "Фасолька"</vt:lpstr>
      <vt:lpstr> Игра «Сделай бусы»</vt:lpstr>
      <vt:lpstr>Музыкальная игра «У оленя дом большой»   </vt:lpstr>
      <vt:lpstr>Дорогие родители!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531</cp:revision>
  <dcterms:created xsi:type="dcterms:W3CDTF">2021-03-31T06:06:36Z</dcterms:created>
  <dcterms:modified xsi:type="dcterms:W3CDTF">2021-03-31T09:19:12Z</dcterms:modified>
</cp:coreProperties>
</file>