
<file path=[Content_Types].xml><?xml version="1.0" encoding="utf-8"?>
<Types xmlns="http://schemas.openxmlformats.org/package/2006/content-types"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Default Extension="fntdata" ContentType="application/x-fontdata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67" r:id="rId1"/>
  </p:sldMasterIdLst>
  <p:notesMasterIdLst>
    <p:notesMasterId r:id="rId3"/>
  </p:notesMasterIdLst>
  <p:sldIdLst>
    <p:sldId id="256" r:id="rId2"/>
  </p:sldIdLst>
  <p:sldSz cx="7559675" cy="10691813"/>
  <p:notesSz cx="6858000" cy="9144000"/>
  <p:embeddedFontLst>
    <p:embeddedFont>
      <p:font typeface="DM Serif Display" charset="0"/>
      <p:regular r:id="rId4"/>
      <p:italic r:id="rId5"/>
    </p:embeddedFont>
    <p:embeddedFont>
      <p:font typeface="Raleway Medium" charset="-52"/>
      <p:regular r:id="rId6"/>
      <p:bold r:id="rId7"/>
      <p:italic r:id="rId8"/>
      <p:boldItalic r:id="rId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2A665A2-E848-4E20-BB91-80F729E4F44B}">
  <a:tblStyle styleId="{52A665A2-E848-4E20-BB91-80F729E4F44B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48" d="100"/>
          <a:sy n="48" d="100"/>
        </p:scale>
        <p:origin x="-2256" y="-234"/>
      </p:cViewPr>
      <p:guideLst>
        <p:guide orient="horz" pos="3367"/>
        <p:guide pos="2381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tableStyles" Target="tableStyle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viewProps" Target="viewProps.xml"/><Relationship Id="rId5" Type="http://schemas.openxmlformats.org/officeDocument/2006/relationships/font" Target="fonts/font2.fntdata"/><Relationship Id="rId10" Type="http://schemas.openxmlformats.org/officeDocument/2006/relationships/presProps" Target="presProps.xml"/><Relationship Id="rId4" Type="http://schemas.openxmlformats.org/officeDocument/2006/relationships/font" Target="fonts/font1.fntdata"/><Relationship Id="rId9" Type="http://schemas.openxmlformats.org/officeDocument/2006/relationships/font" Target="fonts/font6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2217050" y="685800"/>
            <a:ext cx="24246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xmlns="" val="4154406259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85800"/>
            <a:ext cx="2424112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2.png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645557" y="9328701"/>
            <a:ext cx="4150875" cy="247392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912775" y="-1472357"/>
            <a:ext cx="4150875" cy="3739974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 txBox="1">
            <a:spLocks noGrp="1"/>
          </p:cNvSpPr>
          <p:nvPr>
            <p:ph type="ctrTitle"/>
          </p:nvPr>
        </p:nvSpPr>
        <p:spPr>
          <a:xfrm>
            <a:off x="949475" y="2941200"/>
            <a:ext cx="5661600" cy="38199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8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ubTitle" idx="1"/>
          </p:nvPr>
        </p:nvSpPr>
        <p:spPr>
          <a:xfrm>
            <a:off x="949325" y="6953400"/>
            <a:ext cx="5661600" cy="4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2800"/>
              <a:buNone/>
              <a:defRPr sz="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pic>
        <p:nvPicPr>
          <p:cNvPr id="13" name="Google Shape;13;p2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54387" y="82200"/>
            <a:ext cx="2458593" cy="21854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2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35350" y="7638300"/>
            <a:ext cx="4603395" cy="3886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8"/>
          <p:cNvSpPr txBox="1">
            <a:spLocks noGrp="1"/>
          </p:cNvSpPr>
          <p:nvPr>
            <p:ph type="title"/>
          </p:nvPr>
        </p:nvSpPr>
        <p:spPr>
          <a:xfrm>
            <a:off x="1921425" y="2726100"/>
            <a:ext cx="3717300" cy="523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11"/>
          <p:cNvSpPr txBox="1">
            <a:spLocks noGrp="1"/>
          </p:cNvSpPr>
          <p:nvPr>
            <p:ph type="title" hasCustomPrompt="1"/>
          </p:nvPr>
        </p:nvSpPr>
        <p:spPr>
          <a:xfrm>
            <a:off x="1580839" y="2825320"/>
            <a:ext cx="4398300" cy="4081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9" name="Google Shape;59;p11"/>
          <p:cNvSpPr txBox="1">
            <a:spLocks noGrp="1"/>
          </p:cNvSpPr>
          <p:nvPr>
            <p:ph type="subTitle" idx="1"/>
          </p:nvPr>
        </p:nvSpPr>
        <p:spPr>
          <a:xfrm>
            <a:off x="1580818" y="6906926"/>
            <a:ext cx="4398300" cy="959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1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rgbClr val="FFFFFF"/>
        </a:solidFill>
        <a:effectLst/>
      </p:bgPr>
    </p:bg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8"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Google Shape;111;p18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 rot="10800000" flipH="1">
            <a:off x="5022241" y="-1840723"/>
            <a:ext cx="2537457" cy="22863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12" name="Google Shape;112;p1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504970" y="10246380"/>
            <a:ext cx="3457575" cy="206071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3" name="Google Shape;113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 flipH="1">
            <a:off x="7136675" y="6344200"/>
            <a:ext cx="3213500" cy="2895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 flipH="1">
            <a:off x="-1294351" y="2164776"/>
            <a:ext cx="1769160" cy="15966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8_1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6" name="Google Shape;116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-1032504" y="-2238575"/>
            <a:ext cx="2923900" cy="2669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7" name="Google Shape;117;p19"/>
          <p:cNvPicPr preferRelativeResize="0"/>
          <p:nvPr/>
        </p:nvPicPr>
        <p:blipFill>
          <a:blip r:embed="rId2">
            <a:alphaModFix/>
          </a:blip>
          <a:stretch>
            <a:fillRect/>
          </a:stretch>
        </p:blipFill>
        <p:spPr>
          <a:xfrm>
            <a:off x="5204521" y="10230775"/>
            <a:ext cx="2923900" cy="26695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accent4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08150" y="539400"/>
            <a:ext cx="6144000" cy="74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DM Serif Display"/>
              <a:buNone/>
              <a:defRPr sz="3600" b="1">
                <a:solidFill>
                  <a:schemeClr val="dk1"/>
                </a:solidFill>
                <a:latin typeface="DM Serif Display"/>
                <a:ea typeface="DM Serif Display"/>
                <a:cs typeface="DM Serif Display"/>
                <a:sym typeface="DM Serif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08150" y="2395704"/>
            <a:ext cx="6144000" cy="7101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1pPr>
            <a:lvl2pPr marL="914400" lvl="1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2pPr>
            <a:lvl3pPr marL="1371600" lvl="2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3pPr>
            <a:lvl4pPr marL="1828800" lvl="3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4pPr>
            <a:lvl5pPr marL="2286000" lvl="4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5pPr>
            <a:lvl6pPr marL="2743200" lvl="5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6pPr>
            <a:lvl7pPr marL="3200400" lvl="6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●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7pPr>
            <a:lvl8pPr marL="3657600" lvl="7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○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8pPr>
            <a:lvl9pPr marL="4114800" lvl="8" indent="-32385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Raleway Medium"/>
              <a:buChar char="■"/>
              <a:defRPr sz="1500">
                <a:solidFill>
                  <a:schemeClr val="dk1"/>
                </a:solidFill>
                <a:latin typeface="Raleway Medium"/>
                <a:ea typeface="Raleway Medium"/>
                <a:cs typeface="Raleway Medium"/>
                <a:sym typeface="Raleway Medium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7" r:id="rId3"/>
    <p:sldLayoutId id="2147483658" r:id="rId4"/>
    <p:sldLayoutId id="2147483664" r:id="rId5"/>
    <p:sldLayoutId id="2147483665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 descr="Что такое правильное питание для детей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14723" y="4870174"/>
            <a:ext cx="2376489" cy="1979268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</p:spPr>
      </p:pic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-76944"/>
            <a:ext cx="7559675" cy="111404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166635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002060"/>
                </a:solidFill>
                <a:effectLst/>
                <a:latin typeface="Arial" pitchFamily="34" charset="0"/>
                <a:cs typeface="Arial" pitchFamily="34" charset="0"/>
              </a:rPr>
              <a:t>Чек-лист: Правильное питание детей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Каша (овсянка, гречка, пшенка) или омлет/яйца.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Фрукт или ягоды.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Молочный продукт (йогурт, кефир, творог).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Обед: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Суп (овощной, куриный, рыбный).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Основное блюдо: мясо, птица, рыба (нежирные сорта).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Гарнир: овощи (свежие или тушеные), крупы (гречка, рис, макароны из твердых сортов пшеницы).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Ужин: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Легкое основное блюдо: рыба, птица, творог, овощное рагу.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Овощи (свежие или тушеные).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Молочный продукт (кефир, ряженка).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Перекусы (между основными приемами пищи):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Фрукты, ягоды.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Овощные палочки (морковь, огурец, перец).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Небольшая горсть орехов (для детей старше 3 лет).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[ ] Йогурт, кефир.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Важно помнить: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Разнообразие: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Предлагайте разные продукты из всех групп.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Режим: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Старайтесь кормить ребенка в одно и то же время.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Вода: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Обеспечьте доступ к чистой питьевой воде в течение дня.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Ограничьте: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Сладости, газированные напитки, </a:t>
            </a:r>
            <a:r>
              <a:rPr kumimoji="0" lang="ru-RU" sz="20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фастфуд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, жирное и жареное.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Пример: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Ешьте правильно сами – дети часто копируют родителей. 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Не заставляйте:</a:t>
            </a: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Предлагайте, но не заставляйте есть.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1" i="0" u="none" strike="noStrike" cap="none" normalizeH="0" baseline="0" dirty="0" smtClean="0">
                <a:ln>
                  <a:noFill/>
                </a:ln>
                <a:solidFill>
                  <a:srgbClr val="00B050"/>
                </a:solidFill>
                <a:effectLst/>
                <a:latin typeface="Arial" pitchFamily="34" charset="0"/>
                <a:cs typeface="Arial" pitchFamily="34" charset="0"/>
              </a:rPr>
              <a:t>Этот чек-лист – ориентир. Учитывайте индивидуальные особенности и предпочтения вашего ребенка.</a:t>
            </a: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/>
            </a:r>
            <a:b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</a:br>
            <a:r>
              <a:rPr kumimoji="0" lang="ru-RU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Printable ADHD Supports &amp; Visual Aids for Middle School by Slidesgo">
  <a:themeElements>
    <a:clrScheme name="Simple Light">
      <a:dk1>
        <a:srgbClr val="4F382E"/>
      </a:dk1>
      <a:lt1>
        <a:srgbClr val="F7F1EE"/>
      </a:lt1>
      <a:dk2>
        <a:srgbClr val="F9B191"/>
      </a:dk2>
      <a:lt2>
        <a:srgbClr val="FFD3D1"/>
      </a:lt2>
      <a:accent1>
        <a:srgbClr val="D9E6B6"/>
      </a:accent1>
      <a:accent2>
        <a:srgbClr val="D2CBE0"/>
      </a:accent2>
      <a:accent3>
        <a:srgbClr val="CCDBF6"/>
      </a:accent3>
      <a:accent4>
        <a:srgbClr val="FFFFFF"/>
      </a:accent4>
      <a:accent5>
        <a:srgbClr val="FFFFFF"/>
      </a:accent5>
      <a:accent6>
        <a:srgbClr val="FFFFFF"/>
      </a:accent6>
      <a:hlink>
        <a:srgbClr val="4F382E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141</TotalTime>
  <Words>243</Words>
  <Application>Microsoft Office PowerPoint</Application>
  <PresentationFormat>Произвольный</PresentationFormat>
  <Paragraphs>28</Paragraphs>
  <Slides>1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5" baseType="lpstr">
      <vt:lpstr>Arial</vt:lpstr>
      <vt:lpstr>DM Serif Display</vt:lpstr>
      <vt:lpstr>Raleway Medium</vt:lpstr>
      <vt:lpstr>Printable ADHD Supports &amp; Visual Aids for Middle School by Slidesgo</vt:lpstr>
      <vt:lpstr>Слайд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ADHD Supports &amp; Visual Aids for Middle School</dc:title>
  <cp:lastModifiedBy>User</cp:lastModifiedBy>
  <cp:revision>18</cp:revision>
  <dcterms:modified xsi:type="dcterms:W3CDTF">2025-11-15T16:04:21Z</dcterms:modified>
</cp:coreProperties>
</file>