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257" r:id="rId2"/>
    <p:sldId id="258" r:id="rId3"/>
    <p:sldId id="259" r:id="rId4"/>
    <p:sldId id="256"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6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6C481-CD91-4351-8734-7E23DD1D51B6}" type="datetimeFigureOut">
              <a:rPr lang="ru-RU" smtClean="0"/>
              <a:pPr/>
              <a:t>23.01.2025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99502C-BE0C-468A-80E2-F73A39A5C94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899502C-BE0C-468A-80E2-F73A39A5C94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D8BB02BC-E4CC-40C4-9D03-D0B0DD0E5E5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8BB02BC-E4CC-40C4-9D03-D0B0DD0E5E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8BB02BC-E4CC-40C4-9D03-D0B0DD0E5E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8BB02BC-E4CC-40C4-9D03-D0B0DD0E5E5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8BB02BC-E4CC-40C4-9D03-D0B0DD0E5E5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8BB02BC-E4CC-40C4-9D03-D0B0DD0E5E5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8BB02BC-E4CC-40C4-9D03-D0B0DD0E5E5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8BB02BC-E4CC-40C4-9D03-D0B0DD0E5E5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8BB02BC-E4CC-40C4-9D03-D0B0DD0E5E5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8BB02BC-E4CC-40C4-9D03-D0B0DD0E5E5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65F4B23C-D331-4413-A0F4-53FAC95EEFE1}" type="datetimeFigureOut">
              <a:rPr lang="ru-RU" smtClean="0"/>
              <a:pPr/>
              <a:t>23.01.2025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8BB02BC-E4CC-40C4-9D03-D0B0DD0E5E5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5F4B23C-D331-4413-A0F4-53FAC95EEFE1}" type="datetimeFigureOut">
              <a:rPr lang="ru-RU" smtClean="0"/>
              <a:pPr/>
              <a:t>23.01.2025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8BB02BC-E4CC-40C4-9D03-D0B0DD0E5E5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goo.kz/blog/view/134/342?lang=ru" TargetMode="External"/><Relationship Id="rId3" Type="http://schemas.openxmlformats.org/officeDocument/2006/relationships/hyperlink" Target="http://medvesti.com/zdorovie/zdorovie_rebenka/1753-perenoshennye-deti-vyrastayut-giperaktivnymi.html" TargetMode="External"/><Relationship Id="rId7" Type="http://schemas.openxmlformats.org/officeDocument/2006/relationships/hyperlink" Target="http://www.liveinternet.ru/users/1209617/tags/%E8%E3%F0%F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medznate.ru/docs/index-77830.html" TargetMode="External"/><Relationship Id="rId11" Type="http://schemas.openxmlformats.org/officeDocument/2006/relationships/hyperlink" Target="http://www.liveinternet.ru/users/misskcu/post245490481" TargetMode="External"/><Relationship Id="rId5" Type="http://schemas.openxmlformats.org/officeDocument/2006/relationships/hyperlink" Target="http://forchel.ru/4088-giperaktivnye-deti.html" TargetMode="External"/><Relationship Id="rId10" Type="http://schemas.openxmlformats.org/officeDocument/2006/relationships/hyperlink" Target="http://edu.of.ru/colnishko/default.asp?ob_no=103880" TargetMode="External"/><Relationship Id="rId4" Type="http://schemas.openxmlformats.org/officeDocument/2006/relationships/hyperlink" Target="http://mdoy18.caduk.ru/p15aa1.html" TargetMode="External"/><Relationship Id="rId9" Type="http://schemas.openxmlformats.org/officeDocument/2006/relationships/hyperlink" Target="http://fs.nashaucheba.ru/docs/270/index-1458319.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u="sng" dirty="0" smtClean="0">
                <a:latin typeface="Times New Roman" pitchFamily="18" charset="0"/>
                <a:cs typeface="Times New Roman" pitchFamily="18" charset="0"/>
              </a:rPr>
              <a:t>ГИПЕРАКТИВНЫЙ РЕБЕНОК</a:t>
            </a:r>
            <a:endParaRPr lang="ru-RU" sz="3600" b="1" i="1" u="sng" dirty="0">
              <a:latin typeface="Times New Roman" pitchFamily="18" charset="0"/>
              <a:cs typeface="Times New Roman" pitchFamily="18" charset="0"/>
            </a:endParaRPr>
          </a:p>
        </p:txBody>
      </p:sp>
      <p:sp>
        <p:nvSpPr>
          <p:cNvPr id="3" name="Содержимое 2"/>
          <p:cNvSpPr>
            <a:spLocks noGrp="1"/>
          </p:cNvSpPr>
          <p:nvPr>
            <p:ph idx="1"/>
          </p:nvPr>
        </p:nvSpPr>
        <p:spPr>
          <a:xfrm>
            <a:off x="1142976" y="1447800"/>
            <a:ext cx="7790712" cy="4800600"/>
          </a:xfrm>
        </p:spPr>
        <p:txBody>
          <a:bodyPr/>
          <a:lstStyle/>
          <a:p>
            <a:pPr>
              <a:buNone/>
            </a:pPr>
            <a:r>
              <a:rPr lang="ru-RU" dirty="0" smtClean="0"/>
              <a:t>                                          </a:t>
            </a:r>
            <a:r>
              <a:rPr lang="ru-RU" sz="1800" dirty="0" smtClean="0">
                <a:latin typeface="Times New Roman" pitchFamily="18" charset="0"/>
                <a:cs typeface="Times New Roman" pitchFamily="18" charset="0"/>
              </a:rPr>
              <a:t>Норовистые дети похожи на розы –    </a:t>
            </a:r>
          </a:p>
          <a:p>
            <a:pPr>
              <a:buNone/>
            </a:pPr>
            <a:r>
              <a:rPr lang="ru-RU" sz="1800" dirty="0" smtClean="0">
                <a:latin typeface="Times New Roman" pitchFamily="18" charset="0"/>
                <a:cs typeface="Times New Roman" pitchFamily="18" charset="0"/>
              </a:rPr>
              <a:t>                                                                     им нужен особый уход.</a:t>
            </a:r>
          </a:p>
          <a:p>
            <a:pPr>
              <a:buNone/>
            </a:pPr>
            <a:r>
              <a:rPr lang="ru-RU" sz="1800" dirty="0" smtClean="0">
                <a:latin typeface="Times New Roman" pitchFamily="18" charset="0"/>
                <a:cs typeface="Times New Roman" pitchFamily="18" charset="0"/>
              </a:rPr>
              <a:t>                                                           И иногда поранишься о шипы, </a:t>
            </a:r>
          </a:p>
          <a:p>
            <a:pPr>
              <a:buNone/>
            </a:pPr>
            <a:r>
              <a:rPr lang="ru-RU" sz="1800" dirty="0" smtClean="0">
                <a:latin typeface="Times New Roman" pitchFamily="18" charset="0"/>
                <a:cs typeface="Times New Roman" pitchFamily="18" charset="0"/>
              </a:rPr>
              <a:t>                                                                  чтобы увидеть их красоту.</a:t>
            </a:r>
          </a:p>
          <a:p>
            <a:pPr>
              <a:buNone/>
            </a:pP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/Мэри Ш. </a:t>
            </a:r>
            <a:r>
              <a:rPr lang="ru-RU" sz="1800" i="1" dirty="0" err="1" smtClean="0">
                <a:latin typeface="Times New Roman" pitchFamily="18" charset="0"/>
                <a:cs typeface="Times New Roman" pitchFamily="18" charset="0"/>
              </a:rPr>
              <a:t>Курчинка</a:t>
            </a:r>
            <a:r>
              <a:rPr lang="ru-RU" sz="1800" i="1" dirty="0" smtClean="0">
                <a:latin typeface="Times New Roman" pitchFamily="18" charset="0"/>
                <a:cs typeface="Times New Roman" pitchFamily="18" charset="0"/>
              </a:rPr>
              <a:t>/</a:t>
            </a:r>
            <a:br>
              <a:rPr lang="ru-RU" sz="1800" i="1" dirty="0" smtClean="0">
                <a:latin typeface="Times New Roman" pitchFamily="18" charset="0"/>
                <a:cs typeface="Times New Roman" pitchFamily="18" charset="0"/>
              </a:rPr>
            </a:br>
            <a:endParaRPr lang="ru-RU" sz="1800" dirty="0" smtClean="0">
              <a:latin typeface="Times New Roman" pitchFamily="18" charset="0"/>
              <a:cs typeface="Times New Roman" pitchFamily="18" charset="0"/>
            </a:endParaRPr>
          </a:p>
          <a:p>
            <a:pPr>
              <a:buNone/>
            </a:pPr>
            <a:endParaRPr lang="ru-RU" sz="1800" i="1" dirty="0" smtClean="0">
              <a:latin typeface="Times New Roman" pitchFamily="18" charset="0"/>
              <a:cs typeface="Times New Roman" pitchFamily="18" charset="0"/>
            </a:endParaRPr>
          </a:p>
          <a:p>
            <a:pPr>
              <a:buNone/>
            </a:pPr>
            <a:endParaRPr lang="ru-RU" sz="1800" i="1" dirty="0" smtClean="0">
              <a:latin typeface="Times New Roman" pitchFamily="18" charset="0"/>
              <a:cs typeface="Times New Roman" pitchFamily="18" charset="0"/>
            </a:endParaRPr>
          </a:p>
          <a:p>
            <a:pPr>
              <a:buNone/>
            </a:pPr>
            <a:r>
              <a:rPr lang="ru-RU" sz="1800" i="1" dirty="0" smtClean="0">
                <a:latin typeface="Times New Roman" pitchFamily="18" charset="0"/>
                <a:cs typeface="Times New Roman" pitchFamily="18" charset="0"/>
              </a:rPr>
              <a:t>                                            </a:t>
            </a:r>
          </a:p>
          <a:p>
            <a:pPr>
              <a:buNone/>
            </a:pPr>
            <a:r>
              <a:rPr lang="ru-RU" sz="1800" i="1" dirty="0" smtClean="0">
                <a:latin typeface="Times New Roman" pitchFamily="18" charset="0"/>
                <a:cs typeface="Times New Roman" pitchFamily="18" charset="0"/>
              </a:rPr>
              <a:t>   </a:t>
            </a:r>
            <a:endParaRPr lang="ru-RU" sz="1800" i="1" dirty="0" smtClean="0">
              <a:latin typeface="Times New Roman" pitchFamily="18" charset="0"/>
              <a:cs typeface="Times New Roman" pitchFamily="18" charset="0"/>
            </a:endParaRPr>
          </a:p>
          <a:p>
            <a:pPr>
              <a:buNone/>
            </a:pPr>
            <a:r>
              <a:rPr lang="ru-RU" sz="1800" b="1" i="1" u="sng" dirty="0" err="1" smtClean="0">
                <a:solidFill>
                  <a:schemeClr val="accent5">
                    <a:lumMod val="75000"/>
                  </a:schemeClr>
                </a:solidFill>
                <a:latin typeface="Times New Roman" pitchFamily="18" charset="0"/>
                <a:cs typeface="Times New Roman" pitchFamily="18" charset="0"/>
              </a:rPr>
              <a:t>Голубева</a:t>
            </a:r>
            <a:r>
              <a:rPr lang="ru-RU" sz="1800" b="1" i="1" u="sng" dirty="0" smtClean="0">
                <a:solidFill>
                  <a:schemeClr val="accent5">
                    <a:lumMod val="75000"/>
                  </a:schemeClr>
                </a:solidFill>
                <a:latin typeface="Times New Roman" pitchFamily="18" charset="0"/>
                <a:cs typeface="Times New Roman" pitchFamily="18" charset="0"/>
              </a:rPr>
              <a:t> Татьяна Владимировна,</a:t>
            </a:r>
          </a:p>
          <a:p>
            <a:pPr>
              <a:buNone/>
            </a:pPr>
            <a:r>
              <a:rPr lang="ru-RU" sz="1800" b="1" i="1" u="sng" dirty="0" smtClean="0">
                <a:solidFill>
                  <a:schemeClr val="accent5">
                    <a:lumMod val="75000"/>
                  </a:schemeClr>
                </a:solidFill>
                <a:latin typeface="Times New Roman" pitchFamily="18" charset="0"/>
                <a:cs typeface="Times New Roman" pitchFamily="18" charset="0"/>
              </a:rPr>
              <a:t>п</a:t>
            </a:r>
            <a:r>
              <a:rPr lang="ru-RU" sz="1800" b="1" i="1" u="sng" dirty="0" smtClean="0">
                <a:solidFill>
                  <a:schemeClr val="accent5">
                    <a:lumMod val="75000"/>
                  </a:schemeClr>
                </a:solidFill>
                <a:latin typeface="Times New Roman" pitchFamily="18" charset="0"/>
                <a:cs typeface="Times New Roman" pitchFamily="18" charset="0"/>
              </a:rPr>
              <a:t>едагог-психолог</a:t>
            </a:r>
            <a:endParaRPr lang="ru-RU" b="1" i="1" u="sng" dirty="0">
              <a:solidFill>
                <a:schemeClr val="accent5">
                  <a:lumMod val="75000"/>
                </a:schemeClr>
              </a:solidFill>
            </a:endParaRPr>
          </a:p>
        </p:txBody>
      </p:sp>
      <p:pic>
        <p:nvPicPr>
          <p:cNvPr id="1026" name="Picture 2" descr="C:\Users\user\Desktop\1_294.jpg"/>
          <p:cNvPicPr>
            <a:picLocks noChangeAspect="1" noChangeArrowheads="1"/>
          </p:cNvPicPr>
          <p:nvPr/>
        </p:nvPicPr>
        <p:blipFill>
          <a:blip r:embed="rId3" cstate="print"/>
          <a:srcRect/>
          <a:stretch>
            <a:fillRect/>
          </a:stretch>
        </p:blipFill>
        <p:spPr bwMode="auto">
          <a:xfrm>
            <a:off x="1214414" y="1285860"/>
            <a:ext cx="3357586" cy="2809884"/>
          </a:xfrm>
          <a:prstGeom prst="rect">
            <a:avLst/>
          </a:prstGeom>
          <a:noFill/>
        </p:spPr>
      </p:pic>
      <p:pic>
        <p:nvPicPr>
          <p:cNvPr id="1028" name="Picture 4" descr="C:\Users\user\Desktop\140136.jpg"/>
          <p:cNvPicPr>
            <a:picLocks noChangeAspect="1" noChangeArrowheads="1"/>
          </p:cNvPicPr>
          <p:nvPr/>
        </p:nvPicPr>
        <p:blipFill>
          <a:blip r:embed="rId4" cstate="print"/>
          <a:srcRect/>
          <a:stretch>
            <a:fillRect/>
          </a:stretch>
        </p:blipFill>
        <p:spPr bwMode="auto">
          <a:xfrm>
            <a:off x="5715008" y="4000504"/>
            <a:ext cx="2950494" cy="248414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80111426_large_1734256__XL.png"/>
          <p:cNvPicPr>
            <a:picLocks noGrp="1" noChangeAspect="1" noChangeArrowheads="1"/>
          </p:cNvPicPr>
          <p:nvPr>
            <p:ph idx="1"/>
          </p:nvPr>
        </p:nvPicPr>
        <p:blipFill>
          <a:blip r:embed="rId2" cstate="print"/>
          <a:srcRect/>
          <a:stretch>
            <a:fillRect/>
          </a:stretch>
        </p:blipFill>
        <p:spPr bwMode="auto">
          <a:xfrm>
            <a:off x="5786446" y="642918"/>
            <a:ext cx="4027489" cy="3020617"/>
          </a:xfrm>
          <a:prstGeom prst="rect">
            <a:avLst/>
          </a:prstGeom>
          <a:noFill/>
        </p:spPr>
      </p:pic>
      <p:sp>
        <p:nvSpPr>
          <p:cNvPr id="2" name="Заголовок 1"/>
          <p:cNvSpPr>
            <a:spLocks noGrp="1"/>
          </p:cNvSpPr>
          <p:nvPr>
            <p:ph type="title"/>
          </p:nvPr>
        </p:nvSpPr>
        <p:spPr>
          <a:xfrm>
            <a:off x="285720" y="285728"/>
            <a:ext cx="8572560" cy="6369072"/>
          </a:xfrm>
        </p:spPr>
        <p:txBody>
          <a:bodyPr>
            <a:normAutofit fontScale="90000"/>
          </a:bodyPr>
          <a:lstStyle/>
          <a:p>
            <a:r>
              <a:rPr lang="ru-RU" sz="3200" b="1" i="1" dirty="0" smtClean="0">
                <a:latin typeface="Times New Roman" pitchFamily="18" charset="0"/>
                <a:cs typeface="Times New Roman" pitchFamily="18" charset="0"/>
              </a:rPr>
              <a:t> </a:t>
            </a: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Игры и упражнения дома</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Крайне </a:t>
            </a:r>
            <a:r>
              <a:rPr lang="ru-RU" sz="2200" dirty="0" smtClean="0">
                <a:latin typeface="Times New Roman" pitchFamily="18" charset="0"/>
                <a:cs typeface="Times New Roman" pitchFamily="18" charset="0"/>
              </a:rPr>
              <a:t>важно научить </a:t>
            </a:r>
            <a:r>
              <a:rPr lang="ru-RU" sz="2200" dirty="0" err="1" smtClean="0">
                <a:latin typeface="Times New Roman" pitchFamily="18" charset="0"/>
                <a:cs typeface="Times New Roman" pitchFamily="18" charset="0"/>
              </a:rPr>
              <a:t>гиперактивного</a:t>
            </a:r>
            <a:r>
              <a:rPr lang="ru-RU" sz="2200" dirty="0" smtClean="0">
                <a:latin typeface="Times New Roman" pitchFamily="18" charset="0"/>
                <a:cs typeface="Times New Roman" pitchFamily="18" charset="0"/>
              </a:rPr>
              <a:t> малыша контролю над своими эмоциями. Вспыльчивость и агрессия возникают не потому, что ребенок злой или плохой – просто у него та часть мозга, которая отвечает за контроль таких ярких проявлений, при наличии синдрома дефицита внимания работает неправильно. </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Первая </a:t>
            </a:r>
            <a:r>
              <a:rPr lang="ru-RU" sz="2200" dirty="0" smtClean="0">
                <a:latin typeface="Times New Roman" pitchFamily="18" charset="0"/>
                <a:cs typeface="Times New Roman" pitchFamily="18" charset="0"/>
              </a:rPr>
              <a:t>ступенька на пути к успеху – родители сами должны уметь сдерживаться. Вторая, заключается в поиске вариантов быстрого переключения, благодаря которым, можно направить отрицательную энергию в мирное русло. </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Одним </a:t>
            </a:r>
            <a:r>
              <a:rPr lang="ru-RU" sz="2200" dirty="0" smtClean="0">
                <a:latin typeface="Times New Roman" pitchFamily="18" charset="0"/>
                <a:cs typeface="Times New Roman" pitchFamily="18" charset="0"/>
              </a:rPr>
              <a:t>в этом помогают дыхательные гимнастики, другим – физические упражнения, а третьим – что-то </a:t>
            </a:r>
            <a:r>
              <a:rPr lang="ru-RU" sz="2200" dirty="0" smtClean="0">
                <a:latin typeface="Times New Roman" pitchFamily="18" charset="0"/>
                <a:cs typeface="Times New Roman" pitchFamily="18" charset="0"/>
              </a:rPr>
              <a:t>еще.</a:t>
            </a:r>
            <a:br>
              <a:rPr lang="ru-RU" sz="2200" dirty="0" smtClean="0">
                <a:latin typeface="Times New Roman" pitchFamily="18" charset="0"/>
                <a:cs typeface="Times New Roman" pitchFamily="18" charset="0"/>
              </a:rPr>
            </a:br>
            <a:r>
              <a:rPr lang="ru-RU" sz="3200" dirty="0" smtClean="0"/>
              <a:t> </a:t>
            </a:r>
            <a:r>
              <a:rPr lang="ru-RU" sz="3200" dirty="0" smtClean="0"/>
              <a:t>Д</a:t>
            </a:r>
            <a:r>
              <a:rPr lang="ru-RU" sz="2200" dirty="0" smtClean="0">
                <a:latin typeface="Times New Roman" pitchFamily="18" charset="0"/>
                <a:cs typeface="Times New Roman" pitchFamily="18" charset="0"/>
              </a:rPr>
              <a:t>ля </a:t>
            </a:r>
            <a:r>
              <a:rPr lang="ru-RU" sz="2200" dirty="0" smtClean="0">
                <a:latin typeface="Times New Roman" pitchFamily="18" charset="0"/>
                <a:cs typeface="Times New Roman" pitchFamily="18" charset="0"/>
              </a:rPr>
              <a:t>того, чтобы можно было утихомирить разбушевавшегося ребёнка:</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Если ребёнок носится по квартире без остановки, кричит не своим голосом, катается по полу, совершает хаотичные движения руками и ногами и совершенно не слышит, что вы ему говорите – поймайте его, обнимите и тихим голосом предложите поиграть. </a:t>
            </a:r>
            <a:r>
              <a:rPr lang="ru-RU" sz="3200" dirty="0" smtClean="0"/>
              <a:t/>
            </a:r>
            <a:br>
              <a:rPr lang="ru-RU" sz="3200" dirty="0" smtClean="0"/>
            </a:br>
            <a:r>
              <a:rPr lang="ru-RU" sz="3600" dirty="0" smtClean="0"/>
              <a:t/>
            </a:r>
            <a:br>
              <a:rPr lang="ru-RU" sz="3600" dirty="0" smtClean="0"/>
            </a:br>
            <a:endParaRPr lang="ru-RU" sz="3600" b="1" i="1" u="sng"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dirty="0" smtClean="0"/>
              <a:t>Пульт </a:t>
            </a:r>
            <a:r>
              <a:rPr lang="ru-RU" b="1" dirty="0" smtClean="0"/>
              <a:t>от телевизора </a:t>
            </a:r>
            <a:r>
              <a:rPr lang="ru-RU" dirty="0" smtClean="0"/>
              <a:t/>
            </a:r>
            <a:br>
              <a:rPr lang="ru-RU" dirty="0" smtClean="0"/>
            </a:br>
            <a:endParaRPr lang="ru-RU" dirty="0"/>
          </a:p>
        </p:txBody>
      </p:sp>
      <p:sp>
        <p:nvSpPr>
          <p:cNvPr id="3" name="Содержимое 2"/>
          <p:cNvSpPr>
            <a:spLocks noGrp="1"/>
          </p:cNvSpPr>
          <p:nvPr>
            <p:ph idx="1"/>
          </p:nvPr>
        </p:nvSpPr>
        <p:spPr>
          <a:xfrm>
            <a:off x="3357554" y="1071546"/>
            <a:ext cx="5576134" cy="5176854"/>
          </a:xfrm>
        </p:spPr>
        <p:txBody>
          <a:bodyPr>
            <a:normAutofit fontScale="92500" lnSpcReduction="10000"/>
          </a:bodyPr>
          <a:lstStyle/>
          <a:p>
            <a:r>
              <a:rPr lang="ru-RU" dirty="0" smtClean="0"/>
              <a:t>Договоритесь </a:t>
            </a:r>
            <a:r>
              <a:rPr lang="ru-RU" dirty="0" smtClean="0"/>
              <a:t>с малышом, что как только вы нажмёте ему на нос, он сразу “выключится”. Можно расширить эту идею, нарисовав пульт управления (или используйте ненужный пульт от телевизора). Нажимайте кнопку на пульте и говорите: “уменьшаю громкость (выключаю звук, включаю замедление)”. Пусть ребёнок выполняет команды.</a:t>
            </a:r>
          </a:p>
          <a:p>
            <a:endParaRPr lang="ru-RU" dirty="0"/>
          </a:p>
        </p:txBody>
      </p:sp>
      <p:pic>
        <p:nvPicPr>
          <p:cNvPr id="4" name="Picture 2" descr="C:\Documents and Settings\Школа\Рабочий стол\te_128325.jpg"/>
          <p:cNvPicPr>
            <a:picLocks noChangeAspect="1" noChangeArrowheads="1"/>
          </p:cNvPicPr>
          <p:nvPr/>
        </p:nvPicPr>
        <p:blipFill>
          <a:blip r:embed="rId2" cstate="print"/>
          <a:srcRect/>
          <a:stretch>
            <a:fillRect/>
          </a:stretch>
        </p:blipFill>
        <p:spPr bwMode="auto">
          <a:xfrm>
            <a:off x="285720" y="1500174"/>
            <a:ext cx="2933820" cy="29338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t>Тигр на охоте</a:t>
            </a:r>
            <a:endParaRPr lang="ru-RU" dirty="0"/>
          </a:p>
        </p:txBody>
      </p:sp>
      <p:sp>
        <p:nvSpPr>
          <p:cNvPr id="3" name="Содержимое 2"/>
          <p:cNvSpPr>
            <a:spLocks noGrp="1"/>
          </p:cNvSpPr>
          <p:nvPr>
            <p:ph idx="1"/>
          </p:nvPr>
        </p:nvSpPr>
        <p:spPr>
          <a:xfrm>
            <a:off x="3929058" y="1447800"/>
            <a:ext cx="5004630" cy="4800600"/>
          </a:xfrm>
        </p:spPr>
        <p:txBody>
          <a:bodyPr>
            <a:normAutofit/>
          </a:bodyPr>
          <a:lstStyle/>
          <a:p>
            <a:r>
              <a:rPr lang="ru-RU" dirty="0" smtClean="0"/>
              <a:t>Предложите ребёнку представить, что он тигр на охоте. Он должен долго неподвижно сидеть в засаде, а потом прыгать и кого-то ловить.</a:t>
            </a:r>
            <a:endParaRPr lang="ru-RU" dirty="0"/>
          </a:p>
        </p:txBody>
      </p:sp>
      <p:pic>
        <p:nvPicPr>
          <p:cNvPr id="4" name="Picture 2" descr="C:\Documents and Settings\Школа\Рабочий стол\718450655.gif"/>
          <p:cNvPicPr>
            <a:picLocks noChangeAspect="1" noChangeArrowheads="1" noCrop="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6357950" y="4143380"/>
            <a:ext cx="2468235" cy="2011923"/>
          </a:xfrm>
          <a:prstGeom prst="rect">
            <a:avLst/>
          </a:prstGeom>
          <a:noFill/>
          <a:ln w="9525">
            <a:noFill/>
            <a:miter lim="800000"/>
            <a:headEnd/>
            <a:tailEnd/>
          </a:ln>
        </p:spPr>
      </p:pic>
      <p:pic>
        <p:nvPicPr>
          <p:cNvPr id="5" name="Picture 3" descr="C:\Documents and Settings\Школа\Рабочий стол\343762312.gif"/>
          <p:cNvPicPr>
            <a:picLocks noChangeAspect="1" noChangeArrowheads="1" noCrop="1"/>
          </p:cNvPicPr>
          <p:nvPr/>
        </p:nvPicPr>
        <p:blipFill>
          <a:blip r:embed="rId3" cstate="print"/>
          <a:srcRect/>
          <a:stretch>
            <a:fillRect/>
          </a:stretch>
        </p:blipFill>
        <p:spPr bwMode="auto">
          <a:xfrm>
            <a:off x="1000100" y="1500174"/>
            <a:ext cx="2866696" cy="380534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t>Дельфин</a:t>
            </a:r>
            <a:endParaRPr lang="ru-RU" dirty="0"/>
          </a:p>
        </p:txBody>
      </p:sp>
      <p:sp>
        <p:nvSpPr>
          <p:cNvPr id="3" name="Содержимое 2"/>
          <p:cNvSpPr>
            <a:spLocks noGrp="1"/>
          </p:cNvSpPr>
          <p:nvPr>
            <p:ph idx="1"/>
          </p:nvPr>
        </p:nvSpPr>
        <p:spPr>
          <a:xfrm>
            <a:off x="3714744" y="1447800"/>
            <a:ext cx="5218944" cy="4800600"/>
          </a:xfrm>
        </p:spPr>
        <p:txBody>
          <a:bodyPr/>
          <a:lstStyle/>
          <a:p>
            <a:r>
              <a:rPr lang="ru-RU" dirty="0" smtClean="0"/>
              <a:t>Предложите ребёнку представить себя дельфином. Пусть он сделает глубокий вдох и ныряет на глубину. Дельфину можно давать поручения плавать к разным материкам или искать что-то на дне.</a:t>
            </a:r>
          </a:p>
          <a:p>
            <a:endParaRPr lang="ru-RU" dirty="0"/>
          </a:p>
        </p:txBody>
      </p:sp>
      <p:pic>
        <p:nvPicPr>
          <p:cNvPr id="4" name="Picture 3" descr="C:\Documents and Settings\Школа\Рабочий стол\316719641.gif"/>
          <p:cNvPicPr>
            <a:picLocks noChangeAspect="1" noChangeArrowheads="1" noCrop="1"/>
          </p:cNvPicPr>
          <p:nvPr/>
        </p:nvPicPr>
        <p:blipFill>
          <a:blip r:embed="rId2" cstate="print"/>
          <a:srcRect/>
          <a:stretch>
            <a:fillRect/>
          </a:stretch>
        </p:blipFill>
        <p:spPr bwMode="auto">
          <a:xfrm>
            <a:off x="857224" y="2214554"/>
            <a:ext cx="3169307" cy="309007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t>Колокольчик</a:t>
            </a:r>
            <a:endParaRPr lang="ru-RU" dirty="0"/>
          </a:p>
        </p:txBody>
      </p:sp>
      <p:sp>
        <p:nvSpPr>
          <p:cNvPr id="3" name="Содержимое 2"/>
          <p:cNvSpPr>
            <a:spLocks noGrp="1"/>
          </p:cNvSpPr>
          <p:nvPr>
            <p:ph idx="1"/>
          </p:nvPr>
        </p:nvSpPr>
        <p:spPr>
          <a:xfrm>
            <a:off x="3786182" y="1447800"/>
            <a:ext cx="5147506" cy="4800600"/>
          </a:xfrm>
        </p:spPr>
        <p:txBody>
          <a:bodyPr/>
          <a:lstStyle/>
          <a:p>
            <a:r>
              <a:rPr lang="ru-RU" dirty="0" smtClean="0"/>
              <a:t>Попросите ребёнка закрыть глаза и сидеть неподвижно, ожидая определённого сигнала. Например, когда третий раз прозвенит колокольчик.</a:t>
            </a:r>
            <a:endParaRPr lang="ru-RU" dirty="0"/>
          </a:p>
        </p:txBody>
      </p:sp>
      <p:pic>
        <p:nvPicPr>
          <p:cNvPr id="4" name="Picture 1" descr="C:\Documents and Settings\Школа\Рабочий стол\567166767.gif"/>
          <p:cNvPicPr>
            <a:picLocks noChangeAspect="1" noChangeArrowheads="1" noCrop="1"/>
          </p:cNvPicPr>
          <p:nvPr/>
        </p:nvPicPr>
        <p:blipFill>
          <a:blip r:embed="rId2" cstate="print"/>
          <a:srcRect/>
          <a:stretch>
            <a:fillRect/>
          </a:stretch>
        </p:blipFill>
        <p:spPr bwMode="auto">
          <a:xfrm>
            <a:off x="1357290" y="1428736"/>
            <a:ext cx="2433319" cy="291998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t>Листочек</a:t>
            </a:r>
            <a:endParaRPr lang="ru-RU" dirty="0"/>
          </a:p>
        </p:txBody>
      </p:sp>
      <p:sp>
        <p:nvSpPr>
          <p:cNvPr id="3" name="Содержимое 2"/>
          <p:cNvSpPr>
            <a:spLocks noGrp="1"/>
          </p:cNvSpPr>
          <p:nvPr>
            <p:ph idx="1"/>
          </p:nvPr>
        </p:nvSpPr>
        <p:spPr>
          <a:xfrm>
            <a:off x="4143372" y="1447800"/>
            <a:ext cx="4790316" cy="4800600"/>
          </a:xfrm>
        </p:spPr>
        <p:txBody>
          <a:bodyPr>
            <a:normAutofit lnSpcReduction="10000"/>
          </a:bodyPr>
          <a:lstStyle/>
          <a:p>
            <a:r>
              <a:rPr lang="ru-RU" dirty="0" smtClean="0"/>
              <a:t>Возьмите салфетку (или листок дерева) и подбросьте вверх. Скажите ребёнку, что пока салфетка падает, нужно как можно громче смеяться. Но как только упадет, следует сразу замолчать. </a:t>
            </a:r>
          </a:p>
          <a:p>
            <a:endParaRPr lang="ru-RU" dirty="0"/>
          </a:p>
        </p:txBody>
      </p:sp>
      <p:pic>
        <p:nvPicPr>
          <p:cNvPr id="4" name="Picture 2" descr="C:\Documents and Settings\Школа\Рабочий стол\404385035.gif"/>
          <p:cNvPicPr>
            <a:picLocks noChangeAspect="1" noChangeArrowheads="1" noCrop="1"/>
          </p:cNvPicPr>
          <p:nvPr/>
        </p:nvPicPr>
        <p:blipFill>
          <a:blip r:embed="rId2" cstate="print"/>
          <a:srcRect/>
          <a:stretch>
            <a:fillRect/>
          </a:stretch>
        </p:blipFill>
        <p:spPr bwMode="auto">
          <a:xfrm>
            <a:off x="1000100" y="3857628"/>
            <a:ext cx="3496127" cy="252769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t>Игра с мешочком</a:t>
            </a:r>
            <a:endParaRPr lang="ru-RU" dirty="0"/>
          </a:p>
        </p:txBody>
      </p:sp>
      <p:sp>
        <p:nvSpPr>
          <p:cNvPr id="3" name="Содержимое 2"/>
          <p:cNvSpPr>
            <a:spLocks noGrp="1"/>
          </p:cNvSpPr>
          <p:nvPr>
            <p:ph idx="1"/>
          </p:nvPr>
        </p:nvSpPr>
        <p:spPr>
          <a:xfrm>
            <a:off x="3857620" y="1447800"/>
            <a:ext cx="5076068" cy="4800600"/>
          </a:xfrm>
        </p:spPr>
        <p:txBody>
          <a:bodyPr/>
          <a:lstStyle/>
          <a:p>
            <a:r>
              <a:rPr lang="ru-RU" dirty="0" smtClean="0"/>
              <a:t>Сшейте мешочек величиной с ладонь и насыпьте в него 3-4 ложки песка или крупы. Предложите ребёнку бегать, прыгать и безобразничать, удерживая этот мешочек на голове.  </a:t>
            </a:r>
          </a:p>
          <a:p>
            <a:endParaRPr lang="ru-RU" dirty="0"/>
          </a:p>
        </p:txBody>
      </p:sp>
      <p:pic>
        <p:nvPicPr>
          <p:cNvPr id="4" name="Picture 2" descr="C:\Documents and Settings\Школа\Рабочий стол\02_big.gif"/>
          <p:cNvPicPr>
            <a:picLocks noChangeAspect="1" noChangeArrowheads="1"/>
          </p:cNvPicPr>
          <p:nvPr/>
        </p:nvPicPr>
        <p:blipFill>
          <a:blip r:embed="rId2" cstate="print"/>
          <a:srcRect/>
          <a:stretch>
            <a:fillRect/>
          </a:stretch>
        </p:blipFill>
        <p:spPr bwMode="auto">
          <a:xfrm>
            <a:off x="1357290" y="1857364"/>
            <a:ext cx="2978113" cy="32506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err="1" smtClean="0"/>
              <a:t>Обнималки</a:t>
            </a:r>
            <a:endParaRPr lang="ru-RU" dirty="0"/>
          </a:p>
        </p:txBody>
      </p:sp>
      <p:sp>
        <p:nvSpPr>
          <p:cNvPr id="3" name="Содержимое 2"/>
          <p:cNvSpPr>
            <a:spLocks noGrp="1"/>
          </p:cNvSpPr>
          <p:nvPr>
            <p:ph idx="1"/>
          </p:nvPr>
        </p:nvSpPr>
        <p:spPr>
          <a:xfrm>
            <a:off x="4357686" y="1447800"/>
            <a:ext cx="4576002" cy="4800600"/>
          </a:xfrm>
        </p:spPr>
        <p:txBody>
          <a:bodyPr>
            <a:normAutofit/>
          </a:bodyPr>
          <a:lstStyle/>
          <a:p>
            <a:r>
              <a:rPr lang="ru-RU" dirty="0" smtClean="0"/>
              <a:t>Лучше ещё крохой приучить ребёнка, что когда вы расставите руки, он побежит к вам в объятия. Крепко-крепко его обнимите и задержите объятия на несколько секунд.</a:t>
            </a:r>
          </a:p>
          <a:p>
            <a:endParaRPr lang="ru-RU" dirty="0"/>
          </a:p>
        </p:txBody>
      </p:sp>
      <p:pic>
        <p:nvPicPr>
          <p:cNvPr id="4" name="Picture 2" descr="C:\Documents and Settings\Школа\Рабочий стол\large.jpg"/>
          <p:cNvPicPr>
            <a:picLocks noChangeAspect="1" noChangeArrowheads="1"/>
          </p:cNvPicPr>
          <p:nvPr/>
        </p:nvPicPr>
        <p:blipFill>
          <a:blip r:embed="rId2" cstate="print"/>
          <a:srcRect/>
          <a:stretch>
            <a:fillRect/>
          </a:stretch>
        </p:blipFill>
        <p:spPr bwMode="auto">
          <a:xfrm>
            <a:off x="1071538" y="4143380"/>
            <a:ext cx="3701787" cy="24482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solidFill>
                  <a:schemeClr val="accent5">
                    <a:lumMod val="75000"/>
                  </a:schemeClr>
                </a:solidFill>
                <a:effectLst/>
                <a:latin typeface="Corbel" pitchFamily="34" charset="0"/>
              </a:rPr>
              <a:t>Да и нет не говорите</a:t>
            </a:r>
            <a:endParaRPr lang="ru-RU" dirty="0">
              <a:solidFill>
                <a:schemeClr val="accent5">
                  <a:lumMod val="75000"/>
                </a:schemeClr>
              </a:solidFill>
              <a:effectLst/>
              <a:latin typeface="Corbel" pitchFamily="34" charset="0"/>
            </a:endParaRPr>
          </a:p>
        </p:txBody>
      </p:sp>
      <p:sp>
        <p:nvSpPr>
          <p:cNvPr id="3" name="Содержимое 2"/>
          <p:cNvSpPr>
            <a:spLocks noGrp="1"/>
          </p:cNvSpPr>
          <p:nvPr>
            <p:ph idx="1"/>
          </p:nvPr>
        </p:nvSpPr>
        <p:spPr>
          <a:xfrm>
            <a:off x="5072066" y="1447800"/>
            <a:ext cx="3861622" cy="4800600"/>
          </a:xfrm>
        </p:spPr>
        <p:txBody>
          <a:bodyPr/>
          <a:lstStyle/>
          <a:p>
            <a:r>
              <a:rPr lang="ru-RU" sz="2400" dirty="0" smtClean="0">
                <a:latin typeface="Corbel" pitchFamily="34" charset="0"/>
              </a:rPr>
              <a:t>Что хотите, то берите, </a:t>
            </a:r>
            <a:br>
              <a:rPr lang="ru-RU" sz="2400" dirty="0" smtClean="0">
                <a:latin typeface="Corbel" pitchFamily="34" charset="0"/>
              </a:rPr>
            </a:br>
            <a:r>
              <a:rPr lang="ru-RU" sz="2400" dirty="0" smtClean="0">
                <a:latin typeface="Corbel" pitchFamily="34" charset="0"/>
              </a:rPr>
              <a:t>Да и нет - не говорите, </a:t>
            </a:r>
            <a:br>
              <a:rPr lang="ru-RU" sz="2400" dirty="0" smtClean="0">
                <a:latin typeface="Corbel" pitchFamily="34" charset="0"/>
              </a:rPr>
            </a:br>
            <a:r>
              <a:rPr lang="ru-RU" sz="2400" dirty="0" smtClean="0">
                <a:latin typeface="Corbel" pitchFamily="34" charset="0"/>
              </a:rPr>
              <a:t>Черного и белого - не называйте, </a:t>
            </a:r>
            <a:br>
              <a:rPr lang="ru-RU" sz="2400" dirty="0" smtClean="0">
                <a:latin typeface="Corbel" pitchFamily="34" charset="0"/>
              </a:rPr>
            </a:br>
            <a:r>
              <a:rPr lang="ru-RU" sz="2400" dirty="0" smtClean="0">
                <a:latin typeface="Corbel" pitchFamily="34" charset="0"/>
              </a:rPr>
              <a:t>О красном - не вспоминайте!</a:t>
            </a:r>
            <a:r>
              <a:rPr lang="ru-RU" sz="2400" b="1" i="1" dirty="0" smtClean="0">
                <a:solidFill>
                  <a:srgbClr val="0070C0"/>
                </a:solidFill>
                <a:latin typeface="Arial" charset="0"/>
              </a:rPr>
              <a:t> </a:t>
            </a:r>
            <a:endParaRPr lang="ru-RU" dirty="0"/>
          </a:p>
        </p:txBody>
      </p:sp>
      <p:pic>
        <p:nvPicPr>
          <p:cNvPr id="4" name="Picture 2" descr="C:\Documents and Settings\Школа\Рабочий стол\6477.jpg"/>
          <p:cNvPicPr>
            <a:picLocks noChangeAspect="1" noChangeArrowheads="1"/>
          </p:cNvPicPr>
          <p:nvPr/>
        </p:nvPicPr>
        <p:blipFill>
          <a:blip r:embed="rId2" cstate="print"/>
          <a:srcRect/>
          <a:stretch>
            <a:fillRect/>
          </a:stretch>
        </p:blipFill>
        <p:spPr bwMode="auto">
          <a:xfrm>
            <a:off x="1142976" y="2714620"/>
            <a:ext cx="3960440" cy="316835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     </a:t>
            </a:r>
            <a:r>
              <a:rPr lang="ru-RU" sz="3600" b="1" i="1" u="sng" dirty="0" smtClean="0">
                <a:latin typeface="Times New Roman" pitchFamily="18" charset="0"/>
                <a:cs typeface="Times New Roman" pitchFamily="18" charset="0"/>
              </a:rPr>
              <a:t>Использованные источники:</a:t>
            </a:r>
            <a:endParaRPr lang="ru-RU" sz="3600" b="1" i="1"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1600" dirty="0" err="1" smtClean="0">
                <a:latin typeface="Times New Roman" pitchFamily="18" charset="0"/>
                <a:cs typeface="Times New Roman" pitchFamily="18" charset="0"/>
              </a:rPr>
              <a:t>Вайнер</a:t>
            </a:r>
            <a:r>
              <a:rPr lang="ru-RU" sz="1600" dirty="0" smtClean="0">
                <a:latin typeface="Times New Roman" pitchFamily="18" charset="0"/>
                <a:cs typeface="Times New Roman" pitchFamily="18" charset="0"/>
              </a:rPr>
              <a:t> М.Э. Дети. Эмоции. Школа. – Обнинск, 2001.</a:t>
            </a:r>
          </a:p>
          <a:p>
            <a:r>
              <a:rPr lang="ru-RU" sz="1600" dirty="0" err="1" smtClean="0">
                <a:latin typeface="Times New Roman" pitchFamily="18" charset="0"/>
                <a:cs typeface="Times New Roman" pitchFamily="18" charset="0"/>
              </a:rPr>
              <a:t>Фигдор</a:t>
            </a:r>
            <a:r>
              <a:rPr lang="ru-RU" sz="1600" dirty="0" smtClean="0">
                <a:latin typeface="Times New Roman" pitchFamily="18" charset="0"/>
                <a:cs typeface="Times New Roman" pitchFamily="18" charset="0"/>
              </a:rPr>
              <a:t> Г. Детская агрессивность // Начальная школа. – 1998. - № 11, 12.</a:t>
            </a:r>
          </a:p>
          <a:p>
            <a:r>
              <a:rPr lang="ru-RU" sz="1600" dirty="0" err="1" smtClean="0">
                <a:latin typeface="Times New Roman" pitchFamily="18" charset="0"/>
                <a:cs typeface="Times New Roman" pitchFamily="18" charset="0"/>
              </a:rPr>
              <a:t>Лободина</a:t>
            </a:r>
            <a:r>
              <a:rPr lang="ru-RU" sz="1600" dirty="0" smtClean="0">
                <a:latin typeface="Times New Roman" pitchFamily="18" charset="0"/>
                <a:cs typeface="Times New Roman" pitchFamily="18" charset="0"/>
              </a:rPr>
              <a:t> Н.В. Родительские собрания в школе. Выпуск 3. – Волгоград: Учитель, 2007.</a:t>
            </a:r>
          </a:p>
          <a:p>
            <a:r>
              <a:rPr lang="en-US" sz="1600" dirty="0" smtClean="0">
                <a:solidFill>
                  <a:schemeClr val="tx1">
                    <a:lumMod val="95000"/>
                    <a:lumOff val="5000"/>
                  </a:schemeClr>
                </a:solidFill>
                <a:latin typeface="Times New Roman" pitchFamily="18" charset="0"/>
                <a:cs typeface="Times New Roman" pitchFamily="18" charset="0"/>
                <a:hlinkClick r:id="rId3"/>
              </a:rPr>
              <a:t>http://medvesti.com/zdorovie/zdorovie_rebenka/1753-perenoshennye-deti-vyrastayut-giperaktivnymi.html</a:t>
            </a:r>
            <a:endParaRPr lang="ru-RU" sz="1600" dirty="0" smtClean="0">
              <a:solidFill>
                <a:schemeClr val="tx1">
                  <a:lumMod val="95000"/>
                  <a:lumOff val="5000"/>
                </a:schemeClr>
              </a:solidFill>
              <a:latin typeface="Times New Roman" pitchFamily="18" charset="0"/>
              <a:cs typeface="Times New Roman" pitchFamily="18" charset="0"/>
            </a:endParaRPr>
          </a:p>
          <a:p>
            <a:r>
              <a:rPr lang="en-US" sz="1600" dirty="0" smtClean="0">
                <a:solidFill>
                  <a:schemeClr val="tx1">
                    <a:lumMod val="95000"/>
                    <a:lumOff val="5000"/>
                  </a:schemeClr>
                </a:solidFill>
                <a:latin typeface="Times New Roman" pitchFamily="18" charset="0"/>
                <a:cs typeface="Times New Roman" pitchFamily="18" charset="0"/>
                <a:hlinkClick r:id="rId4"/>
              </a:rPr>
              <a:t>http://mdoy18.caduk.ru/p15aa1.html</a:t>
            </a:r>
            <a:endParaRPr lang="ru-RU" sz="1600" dirty="0" smtClean="0">
              <a:solidFill>
                <a:schemeClr val="tx1">
                  <a:lumMod val="95000"/>
                  <a:lumOff val="5000"/>
                </a:schemeClr>
              </a:solidFill>
              <a:latin typeface="Times New Roman" pitchFamily="18" charset="0"/>
              <a:cs typeface="Times New Roman" pitchFamily="18" charset="0"/>
            </a:endParaRPr>
          </a:p>
          <a:p>
            <a:r>
              <a:rPr lang="en-US" sz="1600" dirty="0" smtClean="0">
                <a:solidFill>
                  <a:schemeClr val="tx1">
                    <a:lumMod val="95000"/>
                    <a:lumOff val="5000"/>
                  </a:schemeClr>
                </a:solidFill>
                <a:latin typeface="Times New Roman" pitchFamily="18" charset="0"/>
                <a:cs typeface="Times New Roman" pitchFamily="18" charset="0"/>
                <a:hlinkClick r:id="rId5"/>
              </a:rPr>
              <a:t>http://forchel.ru/4088-giperaktivnye-deti.html</a:t>
            </a:r>
            <a:endParaRPr lang="ru-RU" sz="1600" dirty="0" smtClean="0">
              <a:solidFill>
                <a:schemeClr val="tx1">
                  <a:lumMod val="95000"/>
                  <a:lumOff val="5000"/>
                </a:schemeClr>
              </a:solidFill>
              <a:latin typeface="Times New Roman" pitchFamily="18" charset="0"/>
              <a:cs typeface="Times New Roman" pitchFamily="18" charset="0"/>
            </a:endParaRPr>
          </a:p>
          <a:p>
            <a:r>
              <a:rPr lang="en-US" sz="1600" dirty="0" smtClean="0">
                <a:solidFill>
                  <a:schemeClr val="tx1">
                    <a:lumMod val="95000"/>
                    <a:lumOff val="5000"/>
                  </a:schemeClr>
                </a:solidFill>
                <a:latin typeface="Times New Roman" pitchFamily="18" charset="0"/>
                <a:cs typeface="Times New Roman" pitchFamily="18" charset="0"/>
                <a:hlinkClick r:id="rId6"/>
              </a:rPr>
              <a:t>http://medznate.ru/docs/index-77830.html</a:t>
            </a:r>
            <a:endParaRPr lang="ru-RU" sz="1600" dirty="0" smtClean="0">
              <a:solidFill>
                <a:schemeClr val="tx1">
                  <a:lumMod val="95000"/>
                  <a:lumOff val="5000"/>
                </a:schemeClr>
              </a:solidFill>
              <a:latin typeface="Times New Roman" pitchFamily="18" charset="0"/>
              <a:cs typeface="Times New Roman" pitchFamily="18" charset="0"/>
            </a:endParaRPr>
          </a:p>
          <a:p>
            <a:r>
              <a:rPr lang="en-US" sz="1600" dirty="0" smtClean="0">
                <a:solidFill>
                  <a:schemeClr val="tx1">
                    <a:lumMod val="95000"/>
                    <a:lumOff val="5000"/>
                  </a:schemeClr>
                </a:solidFill>
                <a:latin typeface="Times New Roman" pitchFamily="18" charset="0"/>
                <a:cs typeface="Times New Roman" pitchFamily="18" charset="0"/>
                <a:hlinkClick r:id="rId7"/>
              </a:rPr>
              <a:t>http://www.liveinternet.ru/users/1209617/tags/%E8%E3%F0%FB/</a:t>
            </a:r>
            <a:endParaRPr lang="ru-RU" sz="1600" dirty="0" smtClean="0">
              <a:solidFill>
                <a:schemeClr val="tx1">
                  <a:lumMod val="95000"/>
                  <a:lumOff val="5000"/>
                </a:schemeClr>
              </a:solidFill>
              <a:latin typeface="Times New Roman" pitchFamily="18" charset="0"/>
              <a:cs typeface="Times New Roman" pitchFamily="18" charset="0"/>
            </a:endParaRPr>
          </a:p>
          <a:p>
            <a:r>
              <a:rPr lang="en-US" sz="1600" dirty="0" smtClean="0">
                <a:solidFill>
                  <a:schemeClr val="tx1">
                    <a:lumMod val="95000"/>
                    <a:lumOff val="5000"/>
                  </a:schemeClr>
                </a:solidFill>
                <a:latin typeface="Times New Roman" pitchFamily="18" charset="0"/>
                <a:cs typeface="Times New Roman" pitchFamily="18" charset="0"/>
                <a:hlinkClick r:id="rId8"/>
              </a:rPr>
              <a:t>http://goo.kz/blog/view/134/342?lang=ru</a:t>
            </a:r>
            <a:endParaRPr lang="ru-RU" sz="1600" dirty="0" smtClean="0">
              <a:solidFill>
                <a:schemeClr val="tx1">
                  <a:lumMod val="95000"/>
                  <a:lumOff val="5000"/>
                </a:schemeClr>
              </a:solidFill>
              <a:latin typeface="Times New Roman" pitchFamily="18" charset="0"/>
              <a:cs typeface="Times New Roman" pitchFamily="18" charset="0"/>
            </a:endParaRPr>
          </a:p>
          <a:p>
            <a:r>
              <a:rPr lang="en-US" sz="1600" dirty="0" smtClean="0">
                <a:solidFill>
                  <a:schemeClr val="tx1">
                    <a:lumMod val="95000"/>
                    <a:lumOff val="5000"/>
                  </a:schemeClr>
                </a:solidFill>
                <a:latin typeface="Times New Roman" pitchFamily="18" charset="0"/>
                <a:cs typeface="Times New Roman" pitchFamily="18" charset="0"/>
                <a:hlinkClick r:id="rId9"/>
              </a:rPr>
              <a:t>http://fs.nashaucheba.ru/docs/270/index-1458319.html</a:t>
            </a:r>
            <a:endParaRPr lang="ru-RU" sz="1600" dirty="0" smtClean="0">
              <a:solidFill>
                <a:schemeClr val="tx1">
                  <a:lumMod val="95000"/>
                  <a:lumOff val="5000"/>
                </a:schemeClr>
              </a:solidFill>
              <a:latin typeface="Times New Roman" pitchFamily="18" charset="0"/>
              <a:cs typeface="Times New Roman" pitchFamily="18" charset="0"/>
            </a:endParaRPr>
          </a:p>
          <a:p>
            <a:r>
              <a:rPr lang="en-US" sz="1600" dirty="0" smtClean="0">
                <a:solidFill>
                  <a:schemeClr val="tx1">
                    <a:lumMod val="95000"/>
                    <a:lumOff val="5000"/>
                  </a:schemeClr>
                </a:solidFill>
                <a:latin typeface="Times New Roman" pitchFamily="18" charset="0"/>
                <a:cs typeface="Times New Roman" pitchFamily="18" charset="0"/>
                <a:hlinkClick r:id="rId10"/>
              </a:rPr>
              <a:t>http://edu.of.ru/colnishko/default.asp?ob_no=103880</a:t>
            </a:r>
            <a:endParaRPr lang="ru-RU" sz="1600" dirty="0" smtClean="0">
              <a:solidFill>
                <a:schemeClr val="tx1">
                  <a:lumMod val="95000"/>
                  <a:lumOff val="5000"/>
                </a:schemeClr>
              </a:solidFill>
              <a:latin typeface="Times New Roman" pitchFamily="18" charset="0"/>
              <a:cs typeface="Times New Roman" pitchFamily="18" charset="0"/>
            </a:endParaRPr>
          </a:p>
          <a:p>
            <a:r>
              <a:rPr lang="en-US" sz="1600" dirty="0" smtClean="0">
                <a:solidFill>
                  <a:schemeClr val="tx1">
                    <a:lumMod val="95000"/>
                    <a:lumOff val="5000"/>
                  </a:schemeClr>
                </a:solidFill>
                <a:latin typeface="Times New Roman" pitchFamily="18" charset="0"/>
                <a:cs typeface="Times New Roman" pitchFamily="18" charset="0"/>
                <a:hlinkClick r:id="rId11"/>
              </a:rPr>
              <a:t>http://www.liveinternet.ru/users/misskcu/post245490481</a:t>
            </a:r>
            <a:endParaRPr lang="ru-RU" sz="1600" dirty="0" smtClean="0">
              <a:solidFill>
                <a:schemeClr val="tx1">
                  <a:lumMod val="95000"/>
                  <a:lumOff val="5000"/>
                </a:schemeClr>
              </a:solidFill>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      </a:t>
            </a:r>
            <a:r>
              <a:rPr lang="ru-RU" sz="3200" b="1" i="1" u="sng" dirty="0" smtClean="0">
                <a:latin typeface="Times New Roman" pitchFamily="18" charset="0"/>
                <a:cs typeface="Times New Roman" pitchFamily="18" charset="0"/>
              </a:rPr>
              <a:t>Что такое </a:t>
            </a:r>
            <a:r>
              <a:rPr lang="ru-RU" sz="3200" b="1" i="1" u="sng" dirty="0" err="1" smtClean="0">
                <a:latin typeface="Times New Roman" pitchFamily="18" charset="0"/>
                <a:cs typeface="Times New Roman" pitchFamily="18" charset="0"/>
              </a:rPr>
              <a:t>гиперактивность</a:t>
            </a:r>
            <a:r>
              <a:rPr lang="ru-RU" sz="3200" b="1" i="1" u="sng" dirty="0" smtClean="0">
                <a:latin typeface="Times New Roman" pitchFamily="18" charset="0"/>
                <a:cs typeface="Times New Roman" pitchFamily="18" charset="0"/>
              </a:rPr>
              <a:t>?</a:t>
            </a:r>
            <a:endParaRPr lang="ru-RU" sz="3200" b="1" i="1" u="sng" dirty="0">
              <a:latin typeface="Times New Roman" pitchFamily="18" charset="0"/>
              <a:cs typeface="Times New Roman" pitchFamily="18" charset="0"/>
            </a:endParaRPr>
          </a:p>
        </p:txBody>
      </p:sp>
      <p:sp>
        <p:nvSpPr>
          <p:cNvPr id="3" name="Содержимое 2"/>
          <p:cNvSpPr>
            <a:spLocks noGrp="1"/>
          </p:cNvSpPr>
          <p:nvPr>
            <p:ph sz="half" idx="1"/>
          </p:nvPr>
        </p:nvSpPr>
        <p:spPr>
          <a:xfrm>
            <a:off x="1000100" y="1524000"/>
            <a:ext cx="5500726" cy="4663440"/>
          </a:xfrm>
        </p:spPr>
        <p:txBody>
          <a:bodyPr>
            <a:normAutofit/>
          </a:bodyPr>
          <a:lstStyle/>
          <a:p>
            <a:pPr marL="0" indent="82550">
              <a:buNone/>
            </a:pPr>
            <a:r>
              <a:rPr lang="ru-RU" sz="1600" dirty="0" smtClean="0">
                <a:latin typeface="Times New Roman" pitchFamily="18" charset="0"/>
                <a:cs typeface="Times New Roman" pitchFamily="18" charset="0"/>
              </a:rPr>
              <a:t>     Синдром </a:t>
            </a:r>
            <a:r>
              <a:rPr lang="ru-RU" sz="1600" dirty="0" smtClean="0">
                <a:latin typeface="Times New Roman" pitchFamily="18" charset="0"/>
                <a:cs typeface="Times New Roman" pitchFamily="18" charset="0"/>
              </a:rPr>
              <a:t>дефицита внимания и </a:t>
            </a:r>
            <a:r>
              <a:rPr lang="ru-RU" sz="1600" dirty="0" err="1" smtClean="0">
                <a:latin typeface="Times New Roman" pitchFamily="18" charset="0"/>
                <a:cs typeface="Times New Roman" pitchFamily="18" charset="0"/>
              </a:rPr>
              <a:t>гиперактивности</a:t>
            </a:r>
            <a:r>
              <a:rPr lang="ru-RU" sz="1600" dirty="0" smtClean="0">
                <a:latin typeface="Times New Roman" pitchFamily="18" charset="0"/>
                <a:cs typeface="Times New Roman" pitchFamily="18" charset="0"/>
              </a:rPr>
              <a:t> — это расстройство связанное с трудностями в поведенческой </a:t>
            </a:r>
            <a:r>
              <a:rPr lang="ru-RU" sz="1600" dirty="0" err="1" smtClean="0">
                <a:latin typeface="Times New Roman" pitchFamily="18" charset="0"/>
                <a:cs typeface="Times New Roman" pitchFamily="18" charset="0"/>
              </a:rPr>
              <a:t>саморегуляции</a:t>
            </a:r>
            <a:r>
              <a:rPr lang="ru-RU" sz="1600" dirty="0" smtClean="0">
                <a:latin typeface="Times New Roman" pitchFamily="18" charset="0"/>
                <a:cs typeface="Times New Roman" pitchFamily="18" charset="0"/>
              </a:rPr>
              <a:t> и нарушением исполнительных функций (внимания, концентрации, памяти, планирования). Первые признаки расстройства развития появляются в детском возрасте. Во взрослом возрасте эти расстройства компенсируются. </a:t>
            </a:r>
          </a:p>
          <a:p>
            <a:r>
              <a:rPr lang="ru-RU" sz="1600" dirty="0" smtClean="0">
                <a:latin typeface="Times New Roman" pitchFamily="18" charset="0"/>
                <a:cs typeface="Times New Roman" pitchFamily="18" charset="0"/>
              </a:rPr>
              <a:t>При СДВГ страдают когнитивные функции — </a:t>
            </a:r>
            <a:r>
              <a:rPr lang="ru-RU" sz="1600" dirty="0" err="1" smtClean="0">
                <a:latin typeface="Times New Roman" pitchFamily="18" charset="0"/>
                <a:cs typeface="Times New Roman" pitchFamily="18" charset="0"/>
              </a:rPr>
              <a:t>функции</a:t>
            </a:r>
            <a:r>
              <a:rPr lang="ru-RU" sz="1600" dirty="0" smtClean="0">
                <a:latin typeface="Times New Roman" pitchFamily="18" charset="0"/>
                <a:cs typeface="Times New Roman" pitchFamily="18" charset="0"/>
              </a:rPr>
              <a:t> программирования, регуляции и контроля деятельности</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Признаки </a:t>
            </a:r>
            <a:r>
              <a:rPr lang="ru-RU" sz="1600" dirty="0" err="1" smtClean="0">
                <a:latin typeface="Times New Roman" pitchFamily="18" charset="0"/>
                <a:cs typeface="Times New Roman" pitchFamily="18" charset="0"/>
              </a:rPr>
              <a:t>гиперактивности</a:t>
            </a:r>
            <a:r>
              <a:rPr lang="ru-RU" sz="1600" dirty="0" smtClean="0">
                <a:latin typeface="Times New Roman" pitchFamily="18" charset="0"/>
                <a:cs typeface="Times New Roman" pitchFamily="18" charset="0"/>
              </a:rPr>
              <a:t> проявляются у ребенка уже в раннем </a:t>
            </a:r>
            <a:r>
              <a:rPr lang="ru-RU" sz="1600" dirty="0" smtClean="0">
                <a:latin typeface="Times New Roman" pitchFamily="18" charset="0"/>
                <a:cs typeface="Times New Roman" pitchFamily="18" charset="0"/>
              </a:rPr>
              <a:t>детстве.</a:t>
            </a:r>
          </a:p>
          <a:p>
            <a:r>
              <a:rPr lang="ru-RU" sz="1600" dirty="0" smtClean="0">
                <a:latin typeface="Times New Roman" pitchFamily="18" charset="0"/>
                <a:cs typeface="Times New Roman" pitchFamily="18" charset="0"/>
              </a:rPr>
              <a:t>В </a:t>
            </a:r>
            <a:r>
              <a:rPr lang="ru-RU" sz="1600" dirty="0" smtClean="0">
                <a:latin typeface="Times New Roman" pitchFamily="18" charset="0"/>
                <a:cs typeface="Times New Roman" pitchFamily="18" charset="0"/>
              </a:rPr>
              <a:t>дальнейшем его эмоциональная неустойчивость и агрессивность приводит к конфликтам в семье и школе.</a:t>
            </a:r>
            <a:endParaRPr lang="ru-RU" sz="1600" dirty="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5811343" y="2714620"/>
            <a:ext cx="3332657"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940102"/>
          </a:xfrm>
        </p:spPr>
        <p:txBody>
          <a:bodyPr>
            <a:normAutofit fontScale="90000"/>
          </a:bodyPr>
          <a:lstStyle/>
          <a:p>
            <a:r>
              <a:rPr lang="ru-RU" sz="3600" b="1" i="1" u="sng" dirty="0" smtClean="0">
                <a:latin typeface="Times New Roman" pitchFamily="18" charset="0"/>
                <a:cs typeface="Times New Roman" pitchFamily="18" charset="0"/>
              </a:rPr>
              <a:t>Как проявляется </a:t>
            </a:r>
            <a:r>
              <a:rPr lang="ru-RU" sz="3600" b="1" i="1" u="sng" dirty="0" err="1" smtClean="0">
                <a:latin typeface="Times New Roman" pitchFamily="18" charset="0"/>
                <a:cs typeface="Times New Roman" pitchFamily="18" charset="0"/>
              </a:rPr>
              <a:t>гиперактивность</a:t>
            </a:r>
            <a:r>
              <a:rPr lang="ru-RU" sz="3600" b="1" i="1" u="sng" dirty="0" smtClean="0">
                <a:latin typeface="Times New Roman" pitchFamily="18" charset="0"/>
                <a:cs typeface="Times New Roman" pitchFamily="18" charset="0"/>
              </a:rPr>
              <a:t>?</a:t>
            </a:r>
            <a:endParaRPr lang="ru-RU" sz="3600" b="1" i="1" u="sng" dirty="0">
              <a:latin typeface="Times New Roman" pitchFamily="18" charset="0"/>
              <a:cs typeface="Times New Roman" pitchFamily="18" charset="0"/>
            </a:endParaRPr>
          </a:p>
        </p:txBody>
      </p:sp>
      <p:sp>
        <p:nvSpPr>
          <p:cNvPr id="3" name="Содержимое 2"/>
          <p:cNvSpPr>
            <a:spLocks noGrp="1"/>
          </p:cNvSpPr>
          <p:nvPr>
            <p:ph sz="half" idx="4294967295"/>
          </p:nvPr>
        </p:nvSpPr>
        <p:spPr>
          <a:xfrm>
            <a:off x="3000364" y="1214422"/>
            <a:ext cx="5715040" cy="5357850"/>
          </a:xfrm>
        </p:spPr>
        <p:txBody>
          <a:bodyPr>
            <a:normAutofit/>
          </a:bodyPr>
          <a:lstStyle/>
          <a:p>
            <a:pPr>
              <a:buNone/>
            </a:pPr>
            <a:r>
              <a:rPr lang="ru-RU" sz="1800" dirty="0" smtClean="0">
                <a:latin typeface="Times New Roman" pitchFamily="18" charset="0"/>
                <a:cs typeface="Times New Roman" pitchFamily="18" charset="0"/>
              </a:rPr>
              <a:t>      Наиболее ярко </a:t>
            </a:r>
            <a:r>
              <a:rPr lang="ru-RU" sz="1800" dirty="0" err="1" smtClean="0">
                <a:latin typeface="Times New Roman" pitchFamily="18" charset="0"/>
                <a:cs typeface="Times New Roman" pitchFamily="18" charset="0"/>
              </a:rPr>
              <a:t>гиперактивность</a:t>
            </a:r>
            <a:r>
              <a:rPr lang="ru-RU" sz="1800" dirty="0" smtClean="0">
                <a:latin typeface="Times New Roman" pitchFamily="18" charset="0"/>
                <a:cs typeface="Times New Roman" pitchFamily="18" charset="0"/>
              </a:rPr>
              <a:t> проявляется у детей в старшем дошкольном и младшем школьном возрасте. </a:t>
            </a:r>
          </a:p>
          <a:p>
            <a:pPr>
              <a:buNone/>
            </a:pPr>
            <a:r>
              <a:rPr lang="ru-RU" sz="1800" dirty="0" smtClean="0">
                <a:latin typeface="Times New Roman" pitchFamily="18" charset="0"/>
                <a:cs typeface="Times New Roman" pitchFamily="18" charset="0"/>
              </a:rPr>
              <a:t>      В этот период осуществляется переход к ведущей – учебной – деятельности и в связи с этим увеличиваются интеллектуальные нагрузки: от детей требуется умение концентрировать внимание на более длительном отрезке времени, доводить начатое дело до конца, добиваться определенного результата. </a:t>
            </a:r>
          </a:p>
          <a:p>
            <a:pPr>
              <a:buNone/>
            </a:pPr>
            <a:r>
              <a:rPr lang="ru-RU" sz="1800" dirty="0" smtClean="0">
                <a:latin typeface="Times New Roman" pitchFamily="18" charset="0"/>
                <a:cs typeface="Times New Roman" pitchFamily="18" charset="0"/>
              </a:rPr>
              <a:t>      Родители замечают многочисленные негативные последствия неусидчивости, неорганизованности, чрезмерной подвижности своего ребенка и, обеспокоенные этим, ищут контактов с психологом.</a:t>
            </a:r>
            <a:endParaRPr lang="ru-RU" sz="1800" dirty="0">
              <a:latin typeface="Times New Roman" pitchFamily="18" charset="0"/>
              <a:cs typeface="Times New Roman" pitchFamily="18" charset="0"/>
            </a:endParaRPr>
          </a:p>
        </p:txBody>
      </p:sp>
      <p:pic>
        <p:nvPicPr>
          <p:cNvPr id="3075" name="Picture 3" descr="C:\Users\user\Desktop\motivator-15676.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85720" y="1142984"/>
            <a:ext cx="2951995" cy="44224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214290"/>
            <a:ext cx="7286676" cy="1500198"/>
          </a:xfrm>
        </p:spPr>
        <p:txBody>
          <a:bodyPr>
            <a:normAutofit fontScale="90000"/>
          </a:bodyPr>
          <a:lstStyle/>
          <a:p>
            <a:r>
              <a:rPr lang="ru-RU" sz="3600" dirty="0" smtClean="0">
                <a:latin typeface="Times New Roman" pitchFamily="18" charset="0"/>
                <a:cs typeface="Times New Roman" pitchFamily="18" charset="0"/>
              </a:rPr>
              <a:t>            </a:t>
            </a:r>
            <a:r>
              <a:rPr lang="ru-RU" sz="3600" b="1" i="1" u="sng" dirty="0" smtClean="0">
                <a:latin typeface="Times New Roman" pitchFamily="18" charset="0"/>
                <a:cs typeface="Times New Roman" pitchFamily="18" charset="0"/>
              </a:rPr>
              <a:t>Признаки, являющиеся </a:t>
            </a:r>
            <a:br>
              <a:rPr lang="ru-RU" sz="3600" b="1" i="1" u="sng"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t>
            </a:r>
            <a:r>
              <a:rPr lang="ru-RU" sz="3600" b="1" i="1" u="sng" dirty="0" smtClean="0">
                <a:latin typeface="Times New Roman" pitchFamily="18" charset="0"/>
                <a:cs typeface="Times New Roman" pitchFamily="18" charset="0"/>
              </a:rPr>
              <a:t>диагностическими симптомами </a:t>
            </a:r>
            <a:br>
              <a:rPr lang="ru-RU" sz="3600" b="1" i="1" u="sng"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t>
            </a:r>
            <a:r>
              <a:rPr lang="ru-RU" sz="3600" b="1" i="1" u="sng" dirty="0" err="1" smtClean="0">
                <a:latin typeface="Times New Roman" pitchFamily="18" charset="0"/>
                <a:cs typeface="Times New Roman" pitchFamily="18" charset="0"/>
              </a:rPr>
              <a:t>гиперактивных</a:t>
            </a:r>
            <a:r>
              <a:rPr lang="ru-RU" sz="3600" b="1" i="1" u="sng" dirty="0" smtClean="0">
                <a:latin typeface="Times New Roman" pitchFamily="18" charset="0"/>
                <a:cs typeface="Times New Roman" pitchFamily="18" charset="0"/>
              </a:rPr>
              <a:t>  детей</a:t>
            </a:r>
            <a:endParaRPr lang="ru-RU" sz="3600" b="1" i="1" u="sng"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00100" y="1714488"/>
            <a:ext cx="7839100" cy="4929222"/>
          </a:xfrm>
        </p:spPr>
        <p:txBody>
          <a:bodyPr>
            <a:normAutofit/>
          </a:bodyPr>
          <a:lstStyle/>
          <a:p>
            <a:pPr marL="370332" indent="-342900">
              <a:buAutoNum type="arabicPeriod"/>
            </a:pPr>
            <a:r>
              <a:rPr lang="ru-RU" sz="1600" dirty="0" smtClean="0">
                <a:solidFill>
                  <a:schemeClr val="tx1"/>
                </a:solidFill>
                <a:latin typeface="Times New Roman" pitchFamily="18" charset="0"/>
                <a:cs typeface="Times New Roman" pitchFamily="18" charset="0"/>
              </a:rPr>
              <a:t>Беспокойные движения в кистях и стопах. Сидя на стуле, такой ребенок корчится, извивается.</a:t>
            </a:r>
          </a:p>
          <a:p>
            <a:pPr marL="370332" indent="-342900">
              <a:buAutoNum type="arabicPeriod"/>
            </a:pPr>
            <a:r>
              <a:rPr lang="ru-RU" sz="1600" dirty="0" smtClean="0">
                <a:solidFill>
                  <a:schemeClr val="tx1"/>
                </a:solidFill>
                <a:latin typeface="Times New Roman" pitchFamily="18" charset="0"/>
                <a:cs typeface="Times New Roman" pitchFamily="18" charset="0"/>
              </a:rPr>
              <a:t>Не может спокойно сидеть на месте, когда этого от него требуют.</a:t>
            </a:r>
          </a:p>
          <a:p>
            <a:pPr marL="370332" indent="-342900">
              <a:buAutoNum type="arabicPeriod"/>
            </a:pPr>
            <a:r>
              <a:rPr lang="ru-RU" sz="1600" dirty="0" smtClean="0">
                <a:solidFill>
                  <a:schemeClr val="tx1"/>
                </a:solidFill>
                <a:latin typeface="Times New Roman" pitchFamily="18" charset="0"/>
                <a:cs typeface="Times New Roman" pitchFamily="18" charset="0"/>
              </a:rPr>
              <a:t>Легко отвлекается на посторонние стимулы.</a:t>
            </a:r>
          </a:p>
          <a:p>
            <a:pPr marL="370332" indent="-342900">
              <a:buAutoNum type="arabicPeriod"/>
            </a:pPr>
            <a:r>
              <a:rPr lang="ru-RU" sz="1600" dirty="0" smtClean="0">
                <a:solidFill>
                  <a:schemeClr val="tx1"/>
                </a:solidFill>
                <a:latin typeface="Times New Roman" pitchFamily="18" charset="0"/>
                <a:cs typeface="Times New Roman" pitchFamily="18" charset="0"/>
              </a:rPr>
              <a:t>С трудом дожидается своей очереди во время игр и в различных ситуациях в коллективе.</a:t>
            </a:r>
          </a:p>
          <a:p>
            <a:pPr marL="370332" indent="-342900">
              <a:buAutoNum type="arabicPeriod"/>
            </a:pPr>
            <a:r>
              <a:rPr lang="ru-RU" sz="1600" dirty="0" smtClean="0">
                <a:solidFill>
                  <a:schemeClr val="tx1"/>
                </a:solidFill>
                <a:latin typeface="Times New Roman" pitchFamily="18" charset="0"/>
                <a:cs typeface="Times New Roman" pitchFamily="18" charset="0"/>
              </a:rPr>
              <a:t>На вопросы часто отвечает не задумываясь, не выслушав их до конца.</a:t>
            </a:r>
          </a:p>
          <a:p>
            <a:pPr marL="370332" indent="-342900">
              <a:buAutoNum type="arabicPeriod"/>
            </a:pPr>
            <a:r>
              <a:rPr lang="ru-RU" sz="1600" dirty="0" smtClean="0">
                <a:solidFill>
                  <a:schemeClr val="tx1"/>
                </a:solidFill>
                <a:latin typeface="Times New Roman" pitchFamily="18" charset="0"/>
                <a:cs typeface="Times New Roman" pitchFamily="18" charset="0"/>
              </a:rPr>
              <a:t>С трудом сохраняет внимание при выполнении заданий или во время игр.</a:t>
            </a:r>
          </a:p>
          <a:p>
            <a:pPr marL="370332" indent="-342900">
              <a:buAutoNum type="arabicPeriod"/>
            </a:pPr>
            <a:r>
              <a:rPr lang="ru-RU" sz="1600" dirty="0" smtClean="0">
                <a:solidFill>
                  <a:schemeClr val="tx1"/>
                </a:solidFill>
                <a:latin typeface="Times New Roman" pitchFamily="18" charset="0"/>
                <a:cs typeface="Times New Roman" pitchFamily="18" charset="0"/>
              </a:rPr>
              <a:t>Часто переходит от одного незавершенного действия к другому.</a:t>
            </a:r>
          </a:p>
          <a:p>
            <a:pPr marL="370332" indent="-342900">
              <a:buAutoNum type="arabicPeriod"/>
            </a:pPr>
            <a:r>
              <a:rPr lang="ru-RU" sz="1600" dirty="0" smtClean="0">
                <a:solidFill>
                  <a:schemeClr val="tx1"/>
                </a:solidFill>
                <a:latin typeface="Times New Roman" pitchFamily="18" charset="0"/>
                <a:cs typeface="Times New Roman" pitchFamily="18" charset="0"/>
              </a:rPr>
              <a:t>Не может играть тихо, спокойно.</a:t>
            </a:r>
          </a:p>
          <a:p>
            <a:pPr marL="370332" indent="-342900">
              <a:buAutoNum type="arabicPeriod"/>
            </a:pPr>
            <a:r>
              <a:rPr lang="ru-RU" sz="1600" dirty="0" smtClean="0">
                <a:solidFill>
                  <a:schemeClr val="tx1"/>
                </a:solidFill>
                <a:latin typeface="Times New Roman" pitchFamily="18" charset="0"/>
                <a:cs typeface="Times New Roman" pitchFamily="18" charset="0"/>
              </a:rPr>
              <a:t>Болтливый.</a:t>
            </a:r>
          </a:p>
          <a:p>
            <a:pPr marL="370332" indent="-342900">
              <a:buAutoNum type="arabicPeriod"/>
            </a:pPr>
            <a:r>
              <a:rPr lang="ru-RU" sz="1600" dirty="0" smtClean="0">
                <a:solidFill>
                  <a:schemeClr val="tx1"/>
                </a:solidFill>
                <a:latin typeface="Times New Roman" pitchFamily="18" charset="0"/>
                <a:cs typeface="Times New Roman" pitchFamily="18" charset="0"/>
              </a:rPr>
              <a:t>Часто мешает другим, пристает к окружающим.</a:t>
            </a:r>
          </a:p>
          <a:p>
            <a:pPr marL="370332" indent="-342900">
              <a:buAutoNum type="arabicPeriod"/>
            </a:pPr>
            <a:r>
              <a:rPr lang="ru-RU" sz="1600" dirty="0" smtClean="0">
                <a:solidFill>
                  <a:schemeClr val="tx1"/>
                </a:solidFill>
                <a:latin typeface="Times New Roman" pitchFamily="18" charset="0"/>
                <a:cs typeface="Times New Roman" pitchFamily="18" charset="0"/>
              </a:rPr>
              <a:t>Часто складывается впечатление, что ребенок не слушает обращенную к нему речь.</a:t>
            </a:r>
          </a:p>
          <a:p>
            <a:pPr marL="370332" indent="-342900">
              <a:buAutoNum type="arabicPeriod"/>
            </a:pPr>
            <a:r>
              <a:rPr lang="ru-RU" sz="1600" dirty="0" smtClean="0">
                <a:solidFill>
                  <a:schemeClr val="tx1"/>
                </a:solidFill>
                <a:latin typeface="Times New Roman" pitchFamily="18" charset="0"/>
                <a:cs typeface="Times New Roman" pitchFamily="18" charset="0"/>
              </a:rPr>
              <a:t>Иногда совершает опасные действия, не задумываясь о последствиях, но приключений или острых ощущений не ищет. </a:t>
            </a:r>
            <a:endParaRPr lang="ru-RU" sz="1600" dirty="0">
              <a:solidFill>
                <a:schemeClr val="tx1"/>
              </a:solidFill>
              <a:latin typeface="Times New Roman" pitchFamily="18" charset="0"/>
              <a:cs typeface="Times New Roman" pitchFamily="18" charset="0"/>
            </a:endParaRPr>
          </a:p>
        </p:txBody>
      </p:sp>
      <p:pic>
        <p:nvPicPr>
          <p:cNvPr id="5123" name="Picture 3" descr="C:\Users\user\Desktop\ill.jpg"/>
          <p:cNvPicPr>
            <a:picLocks noChangeAspect="1" noChangeArrowheads="1"/>
          </p:cNvPicPr>
          <p:nvPr/>
        </p:nvPicPr>
        <p:blipFill>
          <a:blip r:embed="rId3" cstate="print"/>
          <a:srcRect/>
          <a:stretch>
            <a:fillRect/>
          </a:stretch>
        </p:blipFill>
        <p:spPr bwMode="auto">
          <a:xfrm>
            <a:off x="7822413" y="0"/>
            <a:ext cx="1321587" cy="17621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latin typeface="Times New Roman" pitchFamily="18" charset="0"/>
                <a:cs typeface="Times New Roman" pitchFamily="18" charset="0"/>
              </a:rPr>
              <a:t>                </a:t>
            </a:r>
            <a:r>
              <a:rPr lang="ru-RU" sz="3200" b="1" i="1" u="sng" dirty="0" smtClean="0">
                <a:latin typeface="Times New Roman" pitchFamily="18" charset="0"/>
                <a:cs typeface="Times New Roman" pitchFamily="18" charset="0"/>
              </a:rPr>
              <a:t>Проблемы обучения </a:t>
            </a:r>
            <a:br>
              <a:rPr lang="ru-RU" sz="3200" b="1" i="1" u="sng"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t>
            </a:r>
            <a:r>
              <a:rPr lang="ru-RU" sz="3200" b="1" i="1" u="sng" dirty="0" err="1" smtClean="0">
                <a:latin typeface="Times New Roman" pitchFamily="18" charset="0"/>
                <a:cs typeface="Times New Roman" pitchFamily="18" charset="0"/>
              </a:rPr>
              <a:t>гиперактивных</a:t>
            </a:r>
            <a:r>
              <a:rPr lang="ru-RU" sz="3200" b="1" i="1" u="sng" dirty="0" smtClean="0">
                <a:latin typeface="Times New Roman" pitchFamily="18" charset="0"/>
                <a:cs typeface="Times New Roman" pitchFamily="18" charset="0"/>
              </a:rPr>
              <a:t>  детей</a:t>
            </a:r>
            <a:endParaRPr lang="ru-RU" sz="3200" b="1" i="1" u="sng"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1571612"/>
            <a:ext cx="7862150" cy="5072098"/>
          </a:xfrm>
        </p:spPr>
        <p:txBody>
          <a:bodyPr>
            <a:normAutofit/>
          </a:bodyPr>
          <a:lstStyle/>
          <a:p>
            <a:pPr marL="425196" indent="-342900">
              <a:buAutoNum type="arabicPeriod"/>
            </a:pPr>
            <a:r>
              <a:rPr lang="ru-RU" sz="1600" dirty="0" err="1" smtClean="0">
                <a:latin typeface="Times New Roman" pitchFamily="18" charset="0"/>
                <a:cs typeface="Times New Roman" pitchFamily="18" charset="0"/>
              </a:rPr>
              <a:t>Гиперактивные</a:t>
            </a:r>
            <a:r>
              <a:rPr lang="ru-RU" sz="1600" dirty="0" smtClean="0">
                <a:latin typeface="Times New Roman" pitchFamily="18" charset="0"/>
                <a:cs typeface="Times New Roman" pitchFamily="18" charset="0"/>
              </a:rPr>
              <a:t> дети испытывают повышенную потребность в движении, что противоречит требованиям школьной жизни, т.к. школьные правила не позволяют им свободно двигаться во время урока и даже во время перемены. </a:t>
            </a:r>
          </a:p>
          <a:p>
            <a:pPr marL="425196" indent="-342900">
              <a:buAutoNum type="arabicPeriod"/>
            </a:pPr>
            <a:r>
              <a:rPr lang="ru-RU" sz="1600" dirty="0" smtClean="0">
                <a:latin typeface="Times New Roman" pitchFamily="18" charset="0"/>
                <a:cs typeface="Times New Roman" pitchFamily="18" charset="0"/>
              </a:rPr>
              <a:t>Следующей проблемой является противоречие между импульсивностью поведения и нормативностью отношений на уроке, что проявляется в несоответствии поведения ребенка установившейся схеме: вопрос учителя – ответ ребенка.</a:t>
            </a:r>
          </a:p>
          <a:p>
            <a:pPr marL="425196" indent="-342900">
              <a:buAutoNum type="arabicPeriod"/>
            </a:pPr>
            <a:r>
              <a:rPr lang="ru-RU" sz="1600" dirty="0" err="1" smtClean="0">
                <a:latin typeface="Times New Roman" pitchFamily="18" charset="0"/>
                <a:cs typeface="Times New Roman" pitchFamily="18" charset="0"/>
              </a:rPr>
              <a:t>Гиперактивным</a:t>
            </a:r>
            <a:r>
              <a:rPr lang="ru-RU" sz="1600" dirty="0" smtClean="0">
                <a:latin typeface="Times New Roman" pitchFamily="18" charset="0"/>
                <a:cs typeface="Times New Roman" pitchFamily="18" charset="0"/>
              </a:rPr>
              <a:t> детям свойственна неустойчивая работоспособность, что является причиной нарастания большого количества ошибок при ответах и выполнении письменных заданий при наступлении состояния утомления.</a:t>
            </a:r>
          </a:p>
          <a:p>
            <a:pPr marL="425196" indent="-342900">
              <a:buAutoNum type="arabicPeriod"/>
            </a:pPr>
            <a:r>
              <a:rPr lang="ru-RU" sz="1600" dirty="0" smtClean="0">
                <a:latin typeface="Times New Roman" pitchFamily="18" charset="0"/>
                <a:cs typeface="Times New Roman" pitchFamily="18" charset="0"/>
              </a:rPr>
              <a:t>Навыки чтения и письма у </a:t>
            </a:r>
            <a:r>
              <a:rPr lang="ru-RU" sz="1600" dirty="0" err="1" smtClean="0">
                <a:latin typeface="Times New Roman" pitchFamily="18" charset="0"/>
                <a:cs typeface="Times New Roman" pitchFamily="18" charset="0"/>
              </a:rPr>
              <a:t>гиперактивного</a:t>
            </a:r>
            <a:r>
              <a:rPr lang="ru-RU" sz="1600" dirty="0" smtClean="0">
                <a:latin typeface="Times New Roman" pitchFamily="18" charset="0"/>
                <a:cs typeface="Times New Roman" pitchFamily="18" charset="0"/>
              </a:rPr>
              <a:t> ребенка значительно ниже, чем у сверстников, и не соответствует его интеллектуальным способностям. Письменные работы выполняются неряшливо, с ошибками из-за невнимательности. </a:t>
            </a:r>
          </a:p>
          <a:p>
            <a:pPr marL="425196" indent="-342900">
              <a:buAutoNum type="arabicPeriod"/>
            </a:pPr>
            <a:r>
              <a:rPr lang="ru-RU" sz="1600" dirty="0" smtClean="0">
                <a:latin typeface="Times New Roman" pitchFamily="18" charset="0"/>
                <a:cs typeface="Times New Roman" pitchFamily="18" charset="0"/>
              </a:rPr>
              <a:t>И еще одна особенность школьной среды не позволяет </a:t>
            </a:r>
            <a:r>
              <a:rPr lang="ru-RU" sz="1600" dirty="0" err="1" smtClean="0">
                <a:latin typeface="Times New Roman" pitchFamily="18" charset="0"/>
                <a:cs typeface="Times New Roman" pitchFamily="18" charset="0"/>
              </a:rPr>
              <a:t>гиперактивным</a:t>
            </a:r>
            <a:r>
              <a:rPr lang="ru-RU" sz="1600" dirty="0" smtClean="0">
                <a:latin typeface="Times New Roman" pitchFamily="18" charset="0"/>
                <a:cs typeface="Times New Roman" pitchFamily="18" charset="0"/>
              </a:rPr>
              <a:t> детям чувствовать себя в школе комфортно – это отсутствие игрового пространства в школе. </a:t>
            </a:r>
            <a:endParaRPr lang="ru-RU" sz="1600" dirty="0">
              <a:latin typeface="Times New Roman" pitchFamily="18" charset="0"/>
              <a:cs typeface="Times New Roman" pitchFamily="18" charset="0"/>
            </a:endParaRPr>
          </a:p>
        </p:txBody>
      </p:sp>
      <p:pic>
        <p:nvPicPr>
          <p:cNvPr id="6146" name="Picture 2" descr="C:\Users\user\Desktop\e567b51680feb778b2097a0293d68a2d.gif"/>
          <p:cNvPicPr>
            <a:picLocks noChangeAspect="1" noChangeArrowheads="1" noCrop="1"/>
          </p:cNvPicPr>
          <p:nvPr/>
        </p:nvPicPr>
        <p:blipFill>
          <a:blip r:embed="rId3" cstate="print"/>
          <a:srcRect/>
          <a:stretch>
            <a:fillRect/>
          </a:stretch>
        </p:blipFill>
        <p:spPr bwMode="auto">
          <a:xfrm>
            <a:off x="285720" y="214290"/>
            <a:ext cx="1214446" cy="17060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082792"/>
          </a:xfrm>
        </p:spPr>
        <p:txBody>
          <a:bodyPr>
            <a:normAutofit/>
          </a:bodyPr>
          <a:lstStyle/>
          <a:p>
            <a:r>
              <a:rPr lang="ru-RU" sz="3200" dirty="0" smtClean="0">
                <a:latin typeface="Times New Roman" pitchFamily="18" charset="0"/>
                <a:cs typeface="Times New Roman" pitchFamily="18" charset="0"/>
              </a:rPr>
              <a:t>            </a:t>
            </a:r>
            <a:r>
              <a:rPr lang="ru-RU" sz="3200" b="1" i="1" u="sng" dirty="0" smtClean="0">
                <a:latin typeface="Times New Roman" pitchFamily="18" charset="0"/>
                <a:cs typeface="Times New Roman" pitchFamily="18" charset="0"/>
              </a:rPr>
              <a:t>Рекомендации родителям </a:t>
            </a:r>
            <a:br>
              <a:rPr lang="ru-RU" sz="3200" b="1" i="1" u="sng"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t>
            </a:r>
            <a:r>
              <a:rPr lang="ru-RU" sz="3200" b="1" i="1" u="sng" dirty="0" smtClean="0">
                <a:latin typeface="Times New Roman" pitchFamily="18" charset="0"/>
                <a:cs typeface="Times New Roman" pitchFamily="18" charset="0"/>
              </a:rPr>
              <a:t>по воспитанию</a:t>
            </a:r>
            <a:br>
              <a:rPr lang="ru-RU" sz="3200" b="1" i="1" u="sng"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t>
            </a:r>
            <a:r>
              <a:rPr lang="ru-RU" sz="3200" b="1" i="1" u="sng" dirty="0" err="1" smtClean="0">
                <a:latin typeface="Times New Roman" pitchFamily="18" charset="0"/>
                <a:cs typeface="Times New Roman" pitchFamily="18" charset="0"/>
              </a:rPr>
              <a:t>гиперактивного</a:t>
            </a:r>
            <a:r>
              <a:rPr lang="ru-RU" sz="3200" b="1" i="1" u="sng" dirty="0" smtClean="0">
                <a:latin typeface="Times New Roman" pitchFamily="18" charset="0"/>
                <a:cs typeface="Times New Roman" pitchFamily="18" charset="0"/>
              </a:rPr>
              <a:t> ребенка</a:t>
            </a:r>
            <a:endParaRPr lang="ru-RU" sz="3200" b="1" i="1" u="sng" dirty="0">
              <a:latin typeface="Times New Roman" pitchFamily="18" charset="0"/>
              <a:cs typeface="Times New Roman" pitchFamily="18" charset="0"/>
            </a:endParaRPr>
          </a:p>
        </p:txBody>
      </p:sp>
      <p:pic>
        <p:nvPicPr>
          <p:cNvPr id="4099" name="Picture 3" descr="C:\Users\user\Desktop\1297749501_deti.gif"/>
          <p:cNvPicPr>
            <a:picLocks noGrp="1" noChangeAspect="1" noChangeArrowheads="1"/>
          </p:cNvPicPr>
          <p:nvPr>
            <p:ph idx="1"/>
          </p:nvPr>
        </p:nvPicPr>
        <p:blipFill>
          <a:blip r:embed="rId3" cstate="print"/>
          <a:srcRect/>
          <a:stretch>
            <a:fillRect/>
          </a:stretch>
        </p:blipFill>
        <p:spPr bwMode="auto">
          <a:xfrm>
            <a:off x="2500298" y="1785926"/>
            <a:ext cx="5151455" cy="471815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I.</a:t>
            </a:r>
            <a:r>
              <a:rPr lang="ru-RU" sz="3200" i="1" dirty="0" smtClean="0">
                <a:latin typeface="Times New Roman" pitchFamily="18" charset="0"/>
                <a:cs typeface="Times New Roman" pitchFamily="18" charset="0"/>
              </a:rPr>
              <a:t> Поведение близких ребенку </a:t>
            </a:r>
            <a:br>
              <a:rPr lang="ru-RU" sz="3200" i="1" dirty="0" smtClean="0">
                <a:latin typeface="Times New Roman" pitchFamily="18" charset="0"/>
                <a:cs typeface="Times New Roman" pitchFamily="18" charset="0"/>
              </a:rPr>
            </a:br>
            <a:r>
              <a:rPr lang="ru-RU" sz="3200" i="1" dirty="0" smtClean="0">
                <a:latin typeface="Times New Roman" pitchFamily="18" charset="0"/>
                <a:cs typeface="Times New Roman" pitchFamily="18" charset="0"/>
              </a:rPr>
              <a:t>                    взрослых людей</a:t>
            </a:r>
            <a:endParaRPr lang="ru-RU" sz="3200" i="1" dirty="0">
              <a:latin typeface="Times New Roman" pitchFamily="18" charset="0"/>
              <a:cs typeface="Times New Roman" pitchFamily="18" charset="0"/>
            </a:endParaRPr>
          </a:p>
        </p:txBody>
      </p:sp>
      <p:sp>
        <p:nvSpPr>
          <p:cNvPr id="3" name="Содержимое 2"/>
          <p:cNvSpPr>
            <a:spLocks noGrp="1"/>
          </p:cNvSpPr>
          <p:nvPr>
            <p:ph idx="1"/>
          </p:nvPr>
        </p:nvSpPr>
        <p:spPr>
          <a:xfrm>
            <a:off x="2928926" y="1500174"/>
            <a:ext cx="6004762" cy="5143536"/>
          </a:xfrm>
        </p:spPr>
        <p:txBody>
          <a:bodyPr>
            <a:normAutofit/>
          </a:bodyPr>
          <a:lstStyle/>
          <a:p>
            <a:r>
              <a:rPr lang="ru-RU" sz="1600" dirty="0" smtClean="0">
                <a:latin typeface="Times New Roman" pitchFamily="18" charset="0"/>
                <a:cs typeface="Times New Roman" pitchFamily="18" charset="0"/>
              </a:rPr>
              <a:t>Старайтесь по возможности сдерживать свои бурные аффекты, особенно если вы огорчены или недовольны поведением ребенка. Эмоционально поддерживайте детей во всех попытках конструктивного, позитивного поведения, какими бы незначительными они ни были. Воспитывайте в себе интерес к тому, чтобы глубже познать и понять ребенка.</a:t>
            </a:r>
          </a:p>
          <a:p>
            <a:r>
              <a:rPr lang="ru-RU" sz="1600" dirty="0" smtClean="0">
                <a:latin typeface="Times New Roman" pitchFamily="18" charset="0"/>
                <a:cs typeface="Times New Roman" pitchFamily="18" charset="0"/>
              </a:rPr>
              <a:t>Избегайте категоричных слов и выражений, жестких оценок, упреков, угроз, которые могут создать напряженную обстановку и вызвать конфликт в семье.</a:t>
            </a:r>
          </a:p>
          <a:p>
            <a:r>
              <a:rPr lang="ru-RU" sz="1600" dirty="0" smtClean="0">
                <a:latin typeface="Times New Roman" pitchFamily="18" charset="0"/>
                <a:cs typeface="Times New Roman" pitchFamily="18" charset="0"/>
              </a:rPr>
              <a:t>Следите за своей речью, старайтесь говорить спокойным голосом. Гнев, возмущение плохо поддаются контролю. Выражая недовольство, не манипулируйте чувствами ребенка и не унижайте его</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Крики</a:t>
            </a:r>
            <a:r>
              <a:rPr lang="ru-RU" sz="1600" dirty="0" smtClean="0">
                <a:latin typeface="Times New Roman" pitchFamily="18" charset="0"/>
                <a:cs typeface="Times New Roman" pitchFamily="18" charset="0"/>
              </a:rPr>
              <a:t>, наказания и иные жесткие меры дисциплинарного воздействия, как правило, усугубляют имеющиеся проблемы в поведении. Острые углы лучше сглаживать, чем накалять обстановку. Даже слово «нет» обычно детьми с СДВГ воспринимается в штыки, поэтому о нем лучше забыть</a:t>
            </a:r>
            <a:endParaRPr lang="ru-RU" sz="1600" dirty="0" smtClean="0">
              <a:latin typeface="Times New Roman" pitchFamily="18" charset="0"/>
              <a:cs typeface="Times New Roman" pitchFamily="18" charset="0"/>
            </a:endParaRPr>
          </a:p>
        </p:txBody>
      </p:sp>
      <p:pic>
        <p:nvPicPr>
          <p:cNvPr id="7171" name="Picture 3" descr="C:\Users\user\Desktop\1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46" y="214290"/>
            <a:ext cx="3571900" cy="40719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latin typeface="Times New Roman" pitchFamily="18" charset="0"/>
                <a:cs typeface="Times New Roman" pitchFamily="18" charset="0"/>
              </a:rPr>
              <a:t>       </a:t>
            </a:r>
            <a:r>
              <a:rPr lang="en-US" sz="3600" i="1" dirty="0" smtClean="0">
                <a:latin typeface="Times New Roman" pitchFamily="18" charset="0"/>
                <a:cs typeface="Times New Roman" pitchFamily="18" charset="0"/>
              </a:rPr>
              <a:t>II.</a:t>
            </a:r>
            <a:r>
              <a:rPr lang="ru-RU" sz="3600" i="1" dirty="0" smtClean="0">
                <a:latin typeface="Times New Roman" pitchFamily="18" charset="0"/>
                <a:cs typeface="Times New Roman" pitchFamily="18" charset="0"/>
              </a:rPr>
              <a:t> Организация благоприятной</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обстановки в семье</a:t>
            </a:r>
            <a:endParaRPr lang="ru-RU" sz="3600" i="1" dirty="0">
              <a:latin typeface="Times New Roman" pitchFamily="18" charset="0"/>
              <a:cs typeface="Times New Roman" pitchFamily="18" charset="0"/>
            </a:endParaRPr>
          </a:p>
        </p:txBody>
      </p:sp>
      <p:sp>
        <p:nvSpPr>
          <p:cNvPr id="3" name="Содержимое 2"/>
          <p:cNvSpPr>
            <a:spLocks noGrp="1"/>
          </p:cNvSpPr>
          <p:nvPr>
            <p:ph idx="1"/>
          </p:nvPr>
        </p:nvSpPr>
        <p:spPr>
          <a:xfrm>
            <a:off x="1000100" y="1571612"/>
            <a:ext cx="5786478" cy="5072098"/>
          </a:xfrm>
        </p:spPr>
        <p:txBody>
          <a:bodyPr>
            <a:normAutofit lnSpcReduction="10000"/>
          </a:bodyPr>
          <a:lstStyle/>
          <a:p>
            <a:r>
              <a:rPr lang="ru-RU" sz="1600" dirty="0" smtClean="0">
                <a:latin typeface="Times New Roman" pitchFamily="18" charset="0"/>
                <a:cs typeface="Times New Roman" pitchFamily="18" charset="0"/>
              </a:rPr>
              <a:t>Если есть возможность, постарайтесь выделить для ребенка комнату или ее часть для занятий, игр, уединения (то есть его собственную «территорию»).</a:t>
            </a:r>
          </a:p>
          <a:p>
            <a:r>
              <a:rPr lang="ru-RU" sz="1600" dirty="0" smtClean="0">
                <a:latin typeface="Times New Roman" pitchFamily="18" charset="0"/>
                <a:cs typeface="Times New Roman" pitchFamily="18" charset="0"/>
              </a:rPr>
              <a:t>Организация всей жизни должна действовать на ребенка успокаивающе. Для этого вместе с ним составьте распорядок дня, следуя которому проявляйте одновременно гибкость и упорство.</a:t>
            </a:r>
          </a:p>
          <a:p>
            <a:r>
              <a:rPr lang="ru-RU" sz="1600" dirty="0" smtClean="0">
                <a:latin typeface="Times New Roman" pitchFamily="18" charset="0"/>
                <a:cs typeface="Times New Roman" pitchFamily="18" charset="0"/>
              </a:rPr>
              <a:t>Определите для ребенка круг обязанностей, а их исполнение держите под постоянным наблюдением и контролем, но не слишком жестко. Чаще отмечайте и хвалите его усилия, даже если результаты далеки от совершенства</a:t>
            </a:r>
            <a:r>
              <a:rPr lang="ru-RU" sz="1600" dirty="0" smtClean="0">
                <a:latin typeface="Times New Roman" pitchFamily="18" charset="0"/>
                <a:cs typeface="Times New Roman" pitchFamily="18" charset="0"/>
              </a:rPr>
              <a:t>.</a:t>
            </a:r>
          </a:p>
          <a:p>
            <a:pPr lvl="0"/>
            <a:r>
              <a:rPr lang="ru-RU" sz="1600" dirty="0" smtClean="0">
                <a:latin typeface="Times New Roman" pitchFamily="18" charset="0"/>
                <a:cs typeface="Times New Roman" pitchFamily="18" charset="0"/>
              </a:rPr>
              <a:t>Система </a:t>
            </a:r>
            <a:r>
              <a:rPr lang="ru-RU" sz="1600" dirty="0" smtClean="0">
                <a:latin typeface="Times New Roman" pitchFamily="18" charset="0"/>
                <a:cs typeface="Times New Roman" pitchFamily="18" charset="0"/>
              </a:rPr>
              <a:t>«очков» – то, что поможет родителям получать от ребенка желаемое. Например, если он хорошо выполнил какую-то работу, он может получить жетон, а когда их наберется 10 или 20 — обменять их на большой подарок</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Лучше поощрять </a:t>
            </a:r>
            <a:r>
              <a:rPr lang="ru-RU" sz="1600" dirty="0" smtClean="0">
                <a:latin typeface="Times New Roman" pitchFamily="18" charset="0"/>
                <a:cs typeface="Times New Roman" pitchFamily="18" charset="0"/>
              </a:rPr>
              <a:t>каждый раз когда комната убрана, а не обещать что-то подобное: «если ты месяц будешь соблюдать чистоту, мы подарим тебе ролики». Дети такого не понимают, поэтому такая мотивация – нулевая;</a:t>
            </a:r>
          </a:p>
          <a:p>
            <a:pPr lvl="0"/>
            <a:endParaRPr lang="ru-RU" sz="16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6451129" y="928670"/>
            <a:ext cx="2478588"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i="1" dirty="0" smtClean="0">
                <a:latin typeface="Times New Roman" pitchFamily="18" charset="0"/>
                <a:cs typeface="Times New Roman" pitchFamily="18" charset="0"/>
              </a:rPr>
              <a:t>III. </a:t>
            </a:r>
            <a:r>
              <a:rPr lang="ru-RU" sz="3600" i="1" dirty="0" smtClean="0">
                <a:latin typeface="Times New Roman" pitchFamily="18" charset="0"/>
                <a:cs typeface="Times New Roman" pitchFamily="18" charset="0"/>
              </a:rPr>
              <a:t>Активное взаимодействие ребенка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с близкими взрослыми</a:t>
            </a:r>
            <a:endParaRPr lang="ru-RU" sz="3600" i="1" dirty="0">
              <a:latin typeface="Times New Roman" pitchFamily="18" charset="0"/>
              <a:cs typeface="Times New Roman" pitchFamily="18" charset="0"/>
            </a:endParaRPr>
          </a:p>
        </p:txBody>
      </p:sp>
      <p:sp>
        <p:nvSpPr>
          <p:cNvPr id="3" name="Содержимое 2"/>
          <p:cNvSpPr>
            <a:spLocks noGrp="1"/>
          </p:cNvSpPr>
          <p:nvPr>
            <p:ph idx="1"/>
          </p:nvPr>
        </p:nvSpPr>
        <p:spPr>
          <a:xfrm>
            <a:off x="3071802" y="1785926"/>
            <a:ext cx="5861886" cy="4786346"/>
          </a:xfrm>
        </p:spPr>
        <p:txBody>
          <a:bodyPr>
            <a:normAutofit/>
          </a:bodyPr>
          <a:lstStyle/>
          <a:p>
            <a:r>
              <a:rPr lang="ru-RU" sz="1600" dirty="0" smtClean="0">
                <a:latin typeface="Times New Roman" pitchFamily="18" charset="0"/>
                <a:cs typeface="Times New Roman" pitchFamily="18" charset="0"/>
              </a:rPr>
              <a:t>Эмоциональное сближение.</a:t>
            </a:r>
          </a:p>
          <a:p>
            <a:r>
              <a:rPr lang="ru-RU" sz="1600" dirty="0" smtClean="0">
                <a:latin typeface="Times New Roman" pitchFamily="18" charset="0"/>
                <a:cs typeface="Times New Roman" pitchFamily="18" charset="0"/>
              </a:rPr>
              <a:t>Игровая деятельность.</a:t>
            </a:r>
          </a:p>
          <a:p>
            <a:r>
              <a:rPr lang="ru-RU" sz="1600" dirty="0" smtClean="0">
                <a:latin typeface="Times New Roman" pitchFamily="18" charset="0"/>
                <a:cs typeface="Times New Roman" pitchFamily="18" charset="0"/>
              </a:rPr>
              <a:t>Не опускайте рук. Любите вашего норовистого ребенка, помогите ему быть успешным, преодолеть школьные трудности. </a:t>
            </a:r>
          </a:p>
          <a:p>
            <a:r>
              <a:rPr lang="ru-RU" sz="1600" dirty="0" smtClean="0">
                <a:latin typeface="Times New Roman" pitchFamily="18" charset="0"/>
                <a:cs typeface="Times New Roman" pitchFamily="18" charset="0"/>
              </a:rPr>
              <a:t>Когда становится совсем тяжело, вспомните, что к подростковому возрасту, а у некоторых детей и раньше, </a:t>
            </a:r>
            <a:r>
              <a:rPr lang="ru-RU" sz="1600" dirty="0" err="1" smtClean="0">
                <a:latin typeface="Times New Roman" pitchFamily="18" charset="0"/>
                <a:cs typeface="Times New Roman" pitchFamily="18" charset="0"/>
              </a:rPr>
              <a:t>гиперактивность</a:t>
            </a:r>
            <a:r>
              <a:rPr lang="ru-RU" sz="1600" dirty="0" smtClean="0">
                <a:latin typeface="Times New Roman" pitchFamily="18" charset="0"/>
                <a:cs typeface="Times New Roman" pitchFamily="18" charset="0"/>
              </a:rPr>
              <a:t> проходит. Важно, чтобы ребенок подошел к этому возрасту без груза отрицательных эмоций и комплексов неполноценности. Так что если у вас </a:t>
            </a:r>
            <a:r>
              <a:rPr lang="ru-RU" sz="1600" dirty="0" err="1" smtClean="0">
                <a:latin typeface="Times New Roman" pitchFamily="18" charset="0"/>
                <a:cs typeface="Times New Roman" pitchFamily="18" charset="0"/>
              </a:rPr>
              <a:t>гиперактивный</a:t>
            </a:r>
            <a:r>
              <a:rPr lang="ru-RU" sz="1600" dirty="0" smtClean="0">
                <a:latin typeface="Times New Roman" pitchFamily="18" charset="0"/>
                <a:cs typeface="Times New Roman" pitchFamily="18" charset="0"/>
              </a:rPr>
              <a:t> ребенок, помогите ему: все в ваших руках.</a:t>
            </a:r>
            <a:endParaRPr lang="ru-RU" sz="1600" dirty="0">
              <a:latin typeface="Times New Roman" pitchFamily="18" charset="0"/>
              <a:cs typeface="Times New Roman" pitchFamily="18" charset="0"/>
            </a:endParaRPr>
          </a:p>
        </p:txBody>
      </p:sp>
      <p:pic>
        <p:nvPicPr>
          <p:cNvPr id="9219" name="Picture 3" descr="C:\Users\user\Desktop\anigifqwc.gif"/>
          <p:cNvPicPr>
            <a:picLocks noChangeAspect="1" noChangeArrowheads="1" noCrop="1"/>
          </p:cNvPicPr>
          <p:nvPr/>
        </p:nvPicPr>
        <p:blipFill>
          <a:blip r:embed="rId3" cstate="print">
            <a:clrChange>
              <a:clrFrom>
                <a:srgbClr val="FEFEFE"/>
              </a:clrFrom>
              <a:clrTo>
                <a:srgbClr val="FEFEFE">
                  <a:alpha val="0"/>
                </a:srgbClr>
              </a:clrTo>
            </a:clrChange>
          </a:blip>
          <a:srcRect/>
          <a:stretch>
            <a:fillRect/>
          </a:stretch>
        </p:blipFill>
        <p:spPr bwMode="auto">
          <a:xfrm>
            <a:off x="785786" y="3500438"/>
            <a:ext cx="2857520" cy="285752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205</TotalTime>
  <Words>1063</Words>
  <Application>Microsoft Office PowerPoint</Application>
  <PresentationFormat>Экран (4:3)</PresentationFormat>
  <Paragraphs>104</Paragraphs>
  <Slides>19</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Солнцестояние</vt:lpstr>
      <vt:lpstr>ГИПЕРАКТИВНЫЙ РЕБЕНОК</vt:lpstr>
      <vt:lpstr>      Что такое гиперактивность?</vt:lpstr>
      <vt:lpstr>Как проявляется гиперактивность?</vt:lpstr>
      <vt:lpstr>            Признаки, являющиеся       диагностическими симптомами             гиперактивных  детей</vt:lpstr>
      <vt:lpstr>                Проблемы обучения                гиперактивных  детей</vt:lpstr>
      <vt:lpstr>            Рекомендации родителям                     по воспитанию               гиперактивного ребенка</vt:lpstr>
      <vt:lpstr>         I. Поведение близких ребенку                      взрослых людей</vt:lpstr>
      <vt:lpstr>       II. Организация благоприятной                обстановки в семье</vt:lpstr>
      <vt:lpstr>III. Активное взаимодействие ребенка              с близкими взрослыми</vt:lpstr>
      <vt:lpstr>                         Игры и упражнения дома   Крайне важно научить гиперактивного малыша контролю над своими эмоциями. Вспыльчивость и агрессия возникают не потому, что ребенок злой или плохой – просто у него та часть мозга, которая отвечает за контроль таких ярких проявлений, при наличии синдрома дефицита внимания работает неправильно.  Первая ступенька на пути к успеху – родители сами должны уметь сдерживаться. Вторая, заключается в поиске вариантов быстрого переключения, благодаря которым, можно направить отрицательную энергию в мирное русло.  Одним в этом помогают дыхательные гимнастики, другим – физические упражнения, а третьим – что-то еще.  Для того, чтобы можно было утихомирить разбушевавшегося ребёнка: Если ребёнок носится по квартире без остановки, кричит не своим голосом, катается по полу, совершает хаотичные движения руками и ногами и совершенно не слышит, что вы ему говорите – поймайте его, обнимите и тихим голосом предложите поиграть.   </vt:lpstr>
      <vt:lpstr>Пульт от телевизора  </vt:lpstr>
      <vt:lpstr>Тигр на охоте</vt:lpstr>
      <vt:lpstr>Дельфин</vt:lpstr>
      <vt:lpstr>Колокольчик</vt:lpstr>
      <vt:lpstr>Листочек</vt:lpstr>
      <vt:lpstr>Игра с мешочком</vt:lpstr>
      <vt:lpstr>Обнималки</vt:lpstr>
      <vt:lpstr>Да и нет не говорите</vt:lpstr>
      <vt:lpstr>     Использованные источники: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Признаки, являющиеся       диагностическими симптомами             гиперактивных  детей</dc:title>
  <dc:creator>Натали</dc:creator>
  <cp:lastModifiedBy>PEDAGOGI_92</cp:lastModifiedBy>
  <cp:revision>26</cp:revision>
  <dcterms:created xsi:type="dcterms:W3CDTF">2014-02-28T05:37:35Z</dcterms:created>
  <dcterms:modified xsi:type="dcterms:W3CDTF">2025-01-23T10:01:31Z</dcterms:modified>
</cp:coreProperties>
</file>