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72" r:id="rId12"/>
    <p:sldId id="264" r:id="rId13"/>
    <p:sldId id="267" r:id="rId14"/>
    <p:sldId id="268" r:id="rId15"/>
    <p:sldId id="269" r:id="rId16"/>
    <p:sldId id="270" r:id="rId17"/>
    <p:sldId id="271" r:id="rId18"/>
    <p:sldId id="273" r:id="rId19"/>
    <p:sldId id="274" r:id="rId20"/>
    <p:sldId id="277" r:id="rId21"/>
    <p:sldId id="275" r:id="rId22"/>
    <p:sldId id="276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F8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6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A0B4-471A-44A7-BF5B-463CCB14C55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1E1F-6963-469A-801B-5B8344336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879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A0B4-471A-44A7-BF5B-463CCB14C55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1E1F-6963-469A-801B-5B8344336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2605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A0B4-471A-44A7-BF5B-463CCB14C55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1E1F-6963-469A-801B-5B8344336363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78096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A0B4-471A-44A7-BF5B-463CCB14C55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1E1F-6963-469A-801B-5B8344336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16648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A0B4-471A-44A7-BF5B-463CCB14C55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1E1F-6963-469A-801B-5B8344336363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697779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A0B4-471A-44A7-BF5B-463CCB14C55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1E1F-6963-469A-801B-5B8344336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003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A0B4-471A-44A7-BF5B-463CCB14C55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1E1F-6963-469A-801B-5B8344336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40805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A0B4-471A-44A7-BF5B-463CCB14C55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1E1F-6963-469A-801B-5B8344336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94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A0B4-471A-44A7-BF5B-463CCB14C55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1E1F-6963-469A-801B-5B8344336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932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A0B4-471A-44A7-BF5B-463CCB14C55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1E1F-6963-469A-801B-5B8344336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4241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A0B4-471A-44A7-BF5B-463CCB14C55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1E1F-6963-469A-801B-5B8344336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667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A0B4-471A-44A7-BF5B-463CCB14C55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1E1F-6963-469A-801B-5B8344336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43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A0B4-471A-44A7-BF5B-463CCB14C55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1E1F-6963-469A-801B-5B8344336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16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A0B4-471A-44A7-BF5B-463CCB14C55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1E1F-6963-469A-801B-5B8344336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947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A0B4-471A-44A7-BF5B-463CCB14C55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1E1F-6963-469A-801B-5B8344336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5386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A0B4-471A-44A7-BF5B-463CCB14C55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1E1F-6963-469A-801B-5B8344336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927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B3A0B4-471A-44A7-BF5B-463CCB14C55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6141E1F-6963-469A-801B-5B8344336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949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7" Type="http://schemas.openxmlformats.org/officeDocument/2006/relationships/image" Target="../media/image24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7" Type="http://schemas.openxmlformats.org/officeDocument/2006/relationships/image" Target="../media/image30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g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g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g"/><Relationship Id="rId3" Type="http://schemas.openxmlformats.org/officeDocument/2006/relationships/image" Target="../media/image47.jpg"/><Relationship Id="rId7" Type="http://schemas.openxmlformats.org/officeDocument/2006/relationships/image" Target="../media/image51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g"/><Relationship Id="rId5" Type="http://schemas.openxmlformats.org/officeDocument/2006/relationships/image" Target="../media/image49.jpg"/><Relationship Id="rId4" Type="http://schemas.openxmlformats.org/officeDocument/2006/relationships/image" Target="../media/image48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4168" y="188249"/>
            <a:ext cx="10739489" cy="501721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FF0000"/>
                </a:solidFill>
              </a:rPr>
              <a:t>Муниципальное автономное дошкольное образовательное учреждение «Детский сад № 92»</a:t>
            </a:r>
            <a:endParaRPr lang="ru-RU" sz="18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665027"/>
            <a:ext cx="9695544" cy="4982516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Краткосрочный проект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Неделя безопасности в младшей группе № 13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(безопасность везде и всюду)</a:t>
            </a:r>
          </a:p>
          <a:p>
            <a:pPr algn="r"/>
            <a:endParaRPr lang="ru-RU" sz="2800" b="1" dirty="0" smtClean="0">
              <a:solidFill>
                <a:srgbClr val="FF0000"/>
              </a:solidFill>
            </a:endParaRPr>
          </a:p>
          <a:p>
            <a:pPr algn="l"/>
            <a:r>
              <a:rPr lang="ru-RU" b="1" dirty="0" smtClean="0">
                <a:solidFill>
                  <a:schemeClr val="tx1"/>
                </a:solidFill>
              </a:rPr>
              <a:t>                                                                                                     </a:t>
            </a:r>
            <a:r>
              <a:rPr lang="ru-RU" b="1" dirty="0" smtClean="0">
                <a:solidFill>
                  <a:schemeClr val="tx1"/>
                </a:solidFill>
              </a:rPr>
              <a:t>  </a:t>
            </a:r>
            <a:r>
              <a:rPr lang="ru-RU" sz="2000" b="1" dirty="0" smtClean="0">
                <a:solidFill>
                  <a:schemeClr val="tx1"/>
                </a:solidFill>
              </a:rPr>
              <a:t>Воспитатели:</a:t>
            </a:r>
          </a:p>
          <a:p>
            <a:pPr algn="l"/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</a:rPr>
              <a:t>                                                                                           </a:t>
            </a:r>
            <a:r>
              <a:rPr lang="ru-RU" sz="2000" b="1" dirty="0" err="1" smtClean="0">
                <a:solidFill>
                  <a:schemeClr val="tx1"/>
                </a:solidFill>
              </a:rPr>
              <a:t>Корепанова</a:t>
            </a:r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</a:rPr>
              <a:t>Л.Г.</a:t>
            </a:r>
          </a:p>
          <a:p>
            <a:pPr algn="ctr"/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</a:rPr>
              <a:t>                                                                                    </a:t>
            </a:r>
            <a:r>
              <a:rPr lang="ru-RU" sz="2000" b="1" dirty="0" smtClean="0">
                <a:solidFill>
                  <a:schemeClr val="tx1"/>
                </a:solidFill>
              </a:rPr>
              <a:t>Журавлева </a:t>
            </a:r>
            <a:r>
              <a:rPr lang="ru-RU" sz="2000" b="1" dirty="0" smtClean="0">
                <a:solidFill>
                  <a:schemeClr val="tx1"/>
                </a:solidFill>
              </a:rPr>
              <a:t>Е.А.</a:t>
            </a:r>
          </a:p>
          <a:p>
            <a:endParaRPr lang="ru-RU" b="1" dirty="0">
              <a:solidFill>
                <a:schemeClr val="tx1"/>
              </a:solidFill>
            </a:endParaRPr>
          </a:p>
          <a:p>
            <a:endParaRPr lang="ru-RU" b="1" dirty="0" smtClean="0"/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Березники, февраль 2022г.</a:t>
            </a:r>
          </a:p>
        </p:txBody>
      </p:sp>
    </p:spTree>
    <p:extLst>
      <p:ext uri="{BB962C8B-B14F-4D97-AF65-F5344CB8AC3E}">
        <p14:creationId xmlns:p14="http://schemas.microsoft.com/office/powerpoint/2010/main" val="10073452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29" y="316724"/>
            <a:ext cx="3291278" cy="438398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147" y="3640663"/>
            <a:ext cx="3757545" cy="28181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395" y="316724"/>
            <a:ext cx="3926891" cy="29451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96431" y="3256649"/>
            <a:ext cx="3850818" cy="2888114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7965897" y="4093029"/>
            <a:ext cx="4109989" cy="143691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Лепка «Светофор»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8836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694" y="362519"/>
            <a:ext cx="4320653" cy="324049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840" y="3411514"/>
            <a:ext cx="4449169" cy="33368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180" y="362519"/>
            <a:ext cx="4775011" cy="3581258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7917976" y="4468042"/>
            <a:ext cx="3671247" cy="175608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Конструирование из </a:t>
            </a:r>
            <a:r>
              <a:rPr lang="ru-RU" sz="2000" b="1" dirty="0" err="1" smtClean="0">
                <a:solidFill>
                  <a:schemeClr val="tx1"/>
                </a:solidFill>
              </a:rPr>
              <a:t>Лего</a:t>
            </a:r>
            <a:r>
              <a:rPr lang="ru-RU" sz="2000" b="1" dirty="0" smtClean="0">
                <a:solidFill>
                  <a:schemeClr val="tx1"/>
                </a:solidFill>
              </a:rPr>
              <a:t> «Светофор»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7460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1334" y="130628"/>
            <a:ext cx="8596668" cy="841829"/>
          </a:xfrm>
        </p:spPr>
        <p:txBody>
          <a:bodyPr/>
          <a:lstStyle/>
          <a:p>
            <a:pPr algn="ctr"/>
            <a:r>
              <a:rPr lang="ru-RU" dirty="0" smtClean="0"/>
              <a:t>Среда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4419" y="1217160"/>
            <a:ext cx="9061751" cy="4254726"/>
          </a:xfrm>
        </p:spPr>
        <p:txBody>
          <a:bodyPr/>
          <a:lstStyle/>
          <a:p>
            <a:r>
              <a:rPr lang="ru-RU" sz="2800" dirty="0" smtClean="0"/>
              <a:t>НОД «Твои помощники на дороге»</a:t>
            </a:r>
          </a:p>
          <a:p>
            <a:r>
              <a:rPr lang="ru-RU" sz="2800" dirty="0" smtClean="0"/>
              <a:t>Сюжетно-ролевая игра «На дороге»</a:t>
            </a:r>
          </a:p>
          <a:p>
            <a:r>
              <a:rPr lang="ru-RU" sz="2800" dirty="0" smtClean="0"/>
              <a:t>Сюжетно-ролевая игра «Регулировщик»</a:t>
            </a:r>
          </a:p>
          <a:p>
            <a:r>
              <a:rPr lang="ru-RU" sz="2800" dirty="0" smtClean="0"/>
              <a:t>П/и «Воробушки и автомобиль»</a:t>
            </a:r>
          </a:p>
          <a:p>
            <a:r>
              <a:rPr lang="ru-RU" sz="2800" dirty="0" smtClean="0"/>
              <a:t>Чтение «Коза и волк», «Колобок»</a:t>
            </a:r>
          </a:p>
          <a:p>
            <a:r>
              <a:rPr lang="ru-RU" sz="2800" dirty="0" smtClean="0"/>
              <a:t>Театрализованное представление «Коза и волк»</a:t>
            </a:r>
          </a:p>
          <a:p>
            <a:r>
              <a:rPr lang="ru-RU" sz="2800" dirty="0" smtClean="0"/>
              <a:t>Беседа «Безопасность на улице»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92530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830" y="403684"/>
            <a:ext cx="3796690" cy="28475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513"/>
            <a:ext cx="3488268" cy="26162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1210" y="272142"/>
            <a:ext cx="4010782" cy="300808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9303" y="3251201"/>
            <a:ext cx="3682697" cy="27620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57" y="3414487"/>
            <a:ext cx="3977821" cy="298336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4385" y="2757714"/>
            <a:ext cx="3895573" cy="2921680"/>
          </a:xfrm>
          <a:prstGeom prst="rect">
            <a:avLst/>
          </a:prstGeom>
        </p:spPr>
      </p:pic>
      <p:sp>
        <p:nvSpPr>
          <p:cNvPr id="9" name="Овал 8"/>
          <p:cNvSpPr/>
          <p:nvPr/>
        </p:nvSpPr>
        <p:spPr>
          <a:xfrm>
            <a:off x="4137478" y="5253037"/>
            <a:ext cx="4690533" cy="152037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«Твои помощники на дороге», Игра «На дороге», «Регулировщик» 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9219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56" y="159681"/>
            <a:ext cx="3135993" cy="41771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020" y="217509"/>
            <a:ext cx="3651854" cy="27388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946" y="692377"/>
            <a:ext cx="3643992" cy="273299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829" y="3028282"/>
            <a:ext cx="4282896" cy="321217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074" y="3425371"/>
            <a:ext cx="4108449" cy="308133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584" y="4538457"/>
            <a:ext cx="2976335" cy="2232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8334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0705" y="145143"/>
            <a:ext cx="8596668" cy="1320800"/>
          </a:xfrm>
        </p:spPr>
        <p:txBody>
          <a:bodyPr/>
          <a:lstStyle/>
          <a:p>
            <a:pPr algn="ctr"/>
            <a:r>
              <a:rPr lang="ru-RU" dirty="0" smtClean="0"/>
              <a:t>Четверг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8306" y="1246189"/>
            <a:ext cx="8596668" cy="3880773"/>
          </a:xfrm>
        </p:spPr>
        <p:txBody>
          <a:bodyPr/>
          <a:lstStyle/>
          <a:p>
            <a:r>
              <a:rPr lang="ru-RU" sz="2800" dirty="0" smtClean="0"/>
              <a:t>Сюжетно-ролевая игра «Врача вызывали?»</a:t>
            </a:r>
          </a:p>
          <a:p>
            <a:r>
              <a:rPr lang="ru-RU" sz="2800" dirty="0" smtClean="0"/>
              <a:t>Чтение сказки «Кот, петух и лиса» (незнакомец)</a:t>
            </a:r>
          </a:p>
          <a:p>
            <a:r>
              <a:rPr lang="ru-RU" sz="2800" dirty="0" smtClean="0"/>
              <a:t>Театрализованный показ сказки «Кот, петух и лиса»</a:t>
            </a:r>
          </a:p>
          <a:p>
            <a:r>
              <a:rPr lang="ru-RU" sz="2800" dirty="0" smtClean="0"/>
              <a:t>Просмотр видеоролика «Безопасность дома»</a:t>
            </a:r>
          </a:p>
          <a:p>
            <a:r>
              <a:rPr lang="ru-RU" sz="2800" dirty="0" smtClean="0"/>
              <a:t>Д\и «Безопасность дома»</a:t>
            </a:r>
          </a:p>
          <a:p>
            <a:endParaRPr lang="ru-RU" sz="2800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28016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22" y="235177"/>
            <a:ext cx="3919764" cy="29398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715" y="1825172"/>
            <a:ext cx="3918856" cy="29391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248" y="235177"/>
            <a:ext cx="4234240" cy="31756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364" y="3175000"/>
            <a:ext cx="3629479" cy="27221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607" y="3741057"/>
            <a:ext cx="3629479" cy="2722109"/>
          </a:xfrm>
          <a:prstGeom prst="rect">
            <a:avLst/>
          </a:prstGeom>
        </p:spPr>
      </p:pic>
      <p:sp>
        <p:nvSpPr>
          <p:cNvPr id="9" name="Овал 8"/>
          <p:cNvSpPr/>
          <p:nvPr/>
        </p:nvSpPr>
        <p:spPr>
          <a:xfrm>
            <a:off x="4151087" y="4764314"/>
            <a:ext cx="4804228" cy="158636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Сюжетно-ролевая игра «Врача вызывали?»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0480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85" y="299951"/>
            <a:ext cx="3281136" cy="43704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021" y="3785507"/>
            <a:ext cx="3810000" cy="28575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657" y="613979"/>
            <a:ext cx="3810000" cy="28575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0087" y="3644508"/>
            <a:ext cx="3810000" cy="28575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000" y="299951"/>
            <a:ext cx="3810000" cy="2857500"/>
          </a:xfrm>
          <a:prstGeom prst="rect">
            <a:avLst/>
          </a:prstGeom>
        </p:spPr>
      </p:pic>
      <p:sp>
        <p:nvSpPr>
          <p:cNvPr id="9" name="Овал 8"/>
          <p:cNvSpPr/>
          <p:nvPr/>
        </p:nvSpPr>
        <p:spPr>
          <a:xfrm>
            <a:off x="0" y="5370286"/>
            <a:ext cx="3334657" cy="148771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Театрализованный показ сказки «Кот, петух и лиса»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8897257" y="3104923"/>
            <a:ext cx="3077029" cy="1361167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Д/и «Безопасность дома»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7869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0223" y="131928"/>
            <a:ext cx="8596668" cy="850711"/>
          </a:xfrm>
        </p:spPr>
        <p:txBody>
          <a:bodyPr/>
          <a:lstStyle/>
          <a:p>
            <a:pPr algn="ctr"/>
            <a:r>
              <a:rPr lang="ru-RU" dirty="0" smtClean="0"/>
              <a:t>Пятница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095" y="1027825"/>
            <a:ext cx="8596668" cy="3880773"/>
          </a:xfrm>
        </p:spPr>
        <p:txBody>
          <a:bodyPr/>
          <a:lstStyle/>
          <a:p>
            <a:pPr lvl="0">
              <a:buClr>
                <a:srgbClr val="E84C22"/>
              </a:buClr>
            </a:pPr>
            <a:r>
              <a:rPr lang="ru-RU" sz="2800" dirty="0">
                <a:solidFill>
                  <a:prstClr val="black">
                    <a:lumMod val="75000"/>
                    <a:lumOff val="25000"/>
                  </a:prstClr>
                </a:solidFill>
              </a:rPr>
              <a:t>Беседа «Опасные </a:t>
            </a:r>
            <a:r>
              <a:rPr lang="ru-RU" sz="2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предметы дома»</a:t>
            </a:r>
            <a:endParaRPr lang="ru-RU" sz="28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r>
              <a:rPr lang="ru-RU" sz="2800" dirty="0" smtClean="0"/>
              <a:t>Раскрашивание «Опасные предметы»</a:t>
            </a:r>
          </a:p>
          <a:p>
            <a:r>
              <a:rPr lang="ru-RU" sz="2800" dirty="0" smtClean="0"/>
              <a:t>Составление коллажа «Опасные предметы»</a:t>
            </a:r>
          </a:p>
          <a:p>
            <a:r>
              <a:rPr lang="ru-RU" sz="2800" dirty="0" smtClean="0"/>
              <a:t>Игровой досуг по безопасному поведению «Поможем </a:t>
            </a:r>
            <a:r>
              <a:rPr lang="ru-RU" sz="2800" dirty="0" err="1" smtClean="0"/>
              <a:t>Неслушке</a:t>
            </a:r>
            <a:r>
              <a:rPr lang="ru-RU" sz="2800" dirty="0" smtClean="0"/>
              <a:t>»</a:t>
            </a:r>
          </a:p>
          <a:p>
            <a:endParaRPr lang="ru-RU" sz="28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45265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78" y="3024837"/>
            <a:ext cx="2993871" cy="224540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30" y="52060"/>
            <a:ext cx="3806550" cy="28549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64" y="3280598"/>
            <a:ext cx="3769058" cy="28267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9342" y="224138"/>
            <a:ext cx="3233879" cy="4311839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2011614" y="4734366"/>
            <a:ext cx="4123331" cy="1925201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Рисование «Опасные предметы» и изготовление коллажа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4719397" y="1404591"/>
            <a:ext cx="3493827" cy="132383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Беседа «Опасные предметы»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5336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25714" y="365125"/>
            <a:ext cx="10628086" cy="14773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2400" b="1" i="0" dirty="0">
                <a:solidFill>
                  <a:srgbClr val="00B050"/>
                </a:solidFill>
                <a:latin typeface="Times New Roman"/>
                <a:cs typeface="Times New Roman"/>
              </a:rPr>
              <a:t>Название проекта</a:t>
            </a:r>
            <a:r>
              <a:rPr sz="2400" b="1" i="0" dirty="0">
                <a:solidFill>
                  <a:srgbClr val="6F2F9F"/>
                </a:solidFill>
                <a:latin typeface="Times New Roman"/>
                <a:cs typeface="Times New Roman"/>
              </a:rPr>
              <a:t>: </a:t>
            </a:r>
            <a:r>
              <a:rPr sz="2000" b="1" i="0" spc="-5" dirty="0">
                <a:solidFill>
                  <a:srgbClr val="464646"/>
                </a:solidFill>
                <a:latin typeface="Times New Roman"/>
                <a:cs typeface="Times New Roman"/>
              </a:rPr>
              <a:t>«Неделя безопасности»  </a:t>
            </a:r>
            <a:r>
              <a:rPr lang="ru-RU" sz="2000" b="1" i="0" spc="-5" dirty="0" smtClean="0">
                <a:solidFill>
                  <a:srgbClr val="464646"/>
                </a:solidFill>
                <a:latin typeface="Times New Roman"/>
                <a:cs typeface="Times New Roman"/>
              </a:rPr>
              <a:t/>
            </a:r>
            <a:br>
              <a:rPr lang="ru-RU" sz="2000" b="1" i="0" spc="-5" dirty="0" smtClean="0">
                <a:solidFill>
                  <a:srgbClr val="464646"/>
                </a:solidFill>
                <a:latin typeface="Times New Roman"/>
                <a:cs typeface="Times New Roman"/>
              </a:rPr>
            </a:br>
            <a:r>
              <a:rPr sz="2400" b="1" i="0" dirty="0" err="1" smtClean="0">
                <a:solidFill>
                  <a:srgbClr val="00B050"/>
                </a:solidFill>
                <a:latin typeface="Times New Roman"/>
                <a:cs typeface="Times New Roman"/>
              </a:rPr>
              <a:t>Участники</a:t>
            </a:r>
            <a:r>
              <a:rPr sz="2400" b="1" i="0" dirty="0" smtClean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sz="2400" b="1" i="0" dirty="0" err="1" smtClean="0">
                <a:solidFill>
                  <a:srgbClr val="00B050"/>
                </a:solidFill>
                <a:latin typeface="Times New Roman"/>
                <a:cs typeface="Times New Roman"/>
              </a:rPr>
              <a:t>проекта</a:t>
            </a:r>
            <a:r>
              <a:rPr sz="2400" b="1" i="0" dirty="0" smtClean="0">
                <a:solidFill>
                  <a:srgbClr val="464646"/>
                </a:solidFill>
                <a:latin typeface="Times New Roman"/>
                <a:cs typeface="Times New Roman"/>
              </a:rPr>
              <a:t>:</a:t>
            </a:r>
            <a:r>
              <a:rPr lang="ru-RU" sz="2400" b="1" dirty="0">
                <a:solidFill>
                  <a:srgbClr val="464646"/>
                </a:solidFill>
                <a:latin typeface="Times New Roman"/>
                <a:cs typeface="Times New Roman"/>
              </a:rPr>
              <a:t> </a:t>
            </a:r>
            <a:r>
              <a:rPr lang="ru-RU" sz="2000" b="1" i="0" spc="-5" dirty="0" smtClean="0">
                <a:solidFill>
                  <a:srgbClr val="464646"/>
                </a:solidFill>
                <a:latin typeface="Times New Roman"/>
                <a:cs typeface="Times New Roman"/>
              </a:rPr>
              <a:t>Дети </a:t>
            </a:r>
            <a:r>
              <a:rPr lang="ru-RU" sz="2000" b="1" spc="-5" dirty="0" smtClean="0">
                <a:solidFill>
                  <a:srgbClr val="464646"/>
                </a:solidFill>
                <a:latin typeface="Times New Roman"/>
                <a:cs typeface="Times New Roman"/>
              </a:rPr>
              <a:t>младшей </a:t>
            </a:r>
            <a:r>
              <a:rPr lang="ru-RU" sz="2000" b="1" i="0" spc="-5" dirty="0" smtClean="0">
                <a:solidFill>
                  <a:srgbClr val="464646"/>
                </a:solidFill>
                <a:latin typeface="Times New Roman"/>
                <a:cs typeface="Times New Roman"/>
              </a:rPr>
              <a:t> группы</a:t>
            </a:r>
            <a:br>
              <a:rPr lang="ru-RU" sz="2000" b="1" i="0" spc="-5" dirty="0" smtClean="0">
                <a:solidFill>
                  <a:srgbClr val="464646"/>
                </a:solidFill>
                <a:latin typeface="Times New Roman"/>
                <a:cs typeface="Times New Roman"/>
              </a:rPr>
            </a:br>
            <a:r>
              <a:rPr sz="2400" b="1" i="0" dirty="0" err="1" smtClean="0">
                <a:solidFill>
                  <a:srgbClr val="00B050"/>
                </a:solidFill>
                <a:latin typeface="Times New Roman"/>
                <a:cs typeface="Times New Roman"/>
              </a:rPr>
              <a:t>По</a:t>
            </a:r>
            <a:r>
              <a:rPr sz="2400" b="1" i="0" dirty="0" smtClean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sz="2400" b="1" i="0" spc="-15" dirty="0">
                <a:solidFill>
                  <a:srgbClr val="00B050"/>
                </a:solidFill>
                <a:latin typeface="Times New Roman"/>
                <a:cs typeface="Times New Roman"/>
              </a:rPr>
              <a:t>количеству </a:t>
            </a:r>
            <a:r>
              <a:rPr sz="2400" b="1" i="0" spc="-10" dirty="0">
                <a:solidFill>
                  <a:srgbClr val="00B050"/>
                </a:solidFill>
                <a:latin typeface="Times New Roman"/>
                <a:cs typeface="Times New Roman"/>
              </a:rPr>
              <a:t>участников</a:t>
            </a:r>
            <a:r>
              <a:rPr sz="2400" b="1" i="0" spc="-10" dirty="0">
                <a:solidFill>
                  <a:srgbClr val="6F2F9F"/>
                </a:solidFill>
                <a:latin typeface="Times New Roman"/>
                <a:cs typeface="Times New Roman"/>
              </a:rPr>
              <a:t>: </a:t>
            </a:r>
            <a:r>
              <a:rPr sz="2000" b="1" i="0" spc="-5" dirty="0" err="1">
                <a:solidFill>
                  <a:srgbClr val="464646"/>
                </a:solidFill>
                <a:latin typeface="Times New Roman"/>
                <a:cs typeface="Times New Roman"/>
              </a:rPr>
              <a:t>коллективный</a:t>
            </a:r>
            <a:r>
              <a:rPr sz="2000" b="1" i="0" spc="-5" dirty="0">
                <a:solidFill>
                  <a:srgbClr val="464646"/>
                </a:solidFill>
                <a:latin typeface="Times New Roman"/>
                <a:cs typeface="Times New Roman"/>
              </a:rPr>
              <a:t>  </a:t>
            </a:r>
            <a:r>
              <a:rPr lang="ru-RU" sz="2000" b="1" i="0" spc="-5" dirty="0" smtClean="0">
                <a:solidFill>
                  <a:srgbClr val="464646"/>
                </a:solidFill>
                <a:latin typeface="Times New Roman"/>
                <a:cs typeface="Times New Roman"/>
              </a:rPr>
              <a:t/>
            </a:r>
            <a:br>
              <a:rPr lang="ru-RU" sz="2000" b="1" i="0" spc="-5" dirty="0" smtClean="0">
                <a:solidFill>
                  <a:srgbClr val="464646"/>
                </a:solidFill>
                <a:latin typeface="Times New Roman"/>
                <a:cs typeface="Times New Roman"/>
              </a:rPr>
            </a:br>
            <a:r>
              <a:rPr sz="2400" b="1" i="0" dirty="0" err="1" smtClean="0">
                <a:solidFill>
                  <a:srgbClr val="00B050"/>
                </a:solidFill>
                <a:latin typeface="Times New Roman"/>
                <a:cs typeface="Times New Roman"/>
              </a:rPr>
              <a:t>По</a:t>
            </a:r>
            <a:r>
              <a:rPr sz="2400" b="1" i="0" dirty="0" smtClean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sz="2400" b="1" i="0" spc="-10" dirty="0">
                <a:solidFill>
                  <a:srgbClr val="00B050"/>
                </a:solidFill>
                <a:latin typeface="Times New Roman"/>
                <a:cs typeface="Times New Roman"/>
              </a:rPr>
              <a:t>приоритетному </a:t>
            </a:r>
            <a:r>
              <a:rPr sz="2400" b="1" i="0" spc="-25" dirty="0">
                <a:solidFill>
                  <a:srgbClr val="00B050"/>
                </a:solidFill>
                <a:latin typeface="Times New Roman"/>
                <a:cs typeface="Times New Roman"/>
              </a:rPr>
              <a:t>методу</a:t>
            </a:r>
            <a:r>
              <a:rPr sz="2400" b="1" i="0" spc="-25" dirty="0">
                <a:solidFill>
                  <a:srgbClr val="6F2F9F"/>
                </a:solidFill>
                <a:latin typeface="Times New Roman"/>
                <a:cs typeface="Times New Roman"/>
              </a:rPr>
              <a:t>:</a:t>
            </a:r>
            <a:r>
              <a:rPr sz="2400" b="1" i="0" spc="-5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000" b="1" i="0" dirty="0">
                <a:solidFill>
                  <a:srgbClr val="464646"/>
                </a:solidFill>
                <a:latin typeface="Times New Roman"/>
                <a:cs typeface="Times New Roman"/>
              </a:rPr>
              <a:t>практический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49514" y="1893332"/>
            <a:ext cx="10780486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3434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Цели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проекта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3434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получение знаний о безопасности дома, на улице, в детском саду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343400" algn="l"/>
              </a:tabLst>
            </a:pP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Задачи:</a:t>
            </a:r>
            <a:endParaRPr kumimoji="0" lang="ru-RU" sz="2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4343400" algn="l"/>
              </a:tabLst>
            </a:pPr>
            <a:r>
              <a:rPr lang="ru-RU" sz="2400" dirty="0" smtClean="0">
                <a:latin typeface="+mj-lt"/>
                <a:ea typeface="Times New Roman" pitchFamily="18" charset="0"/>
                <a:cs typeface="Times New Roman" pitchFamily="18" charset="0"/>
              </a:rPr>
              <a:t>формировать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представления детей об опасностях, которые могут возникнуть в быту, на улице, в детском саду;</a:t>
            </a:r>
            <a:r>
              <a:rPr lang="ru-RU" sz="2400" dirty="0">
                <a:latin typeface="+mj-lt"/>
                <a:cs typeface="Arial" pitchFamily="34" charset="0"/>
              </a:rPr>
              <a:t> </a:t>
            </a:r>
            <a:endParaRPr lang="ru-RU" sz="2400" dirty="0" smtClean="0">
              <a:latin typeface="+mj-lt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43434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Arial" pitchFamily="34" charset="0"/>
              </a:rPr>
              <a:t>Познакомить с новыми профессиями «пожарный», «регулировщик», «полицейский»,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ru-RU" sz="2400" dirty="0" smtClean="0">
                <a:latin typeface="+mj-lt"/>
              </a:rPr>
              <a:t>- закреплять новые знания с опорой на жизненный опыт;</a:t>
            </a:r>
          </a:p>
          <a:p>
            <a:r>
              <a:rPr lang="ru-RU" sz="2400" dirty="0" smtClean="0">
                <a:latin typeface="+mj-lt"/>
              </a:rPr>
              <a:t>- развивать умение работать сообща, получать удовольствие от совместной работы;</a:t>
            </a:r>
          </a:p>
          <a:p>
            <a:r>
              <a:rPr lang="ru-RU" sz="2400" dirty="0" smtClean="0">
                <a:latin typeface="+mj-lt"/>
              </a:rPr>
              <a:t>- использовать полученные знания в повседневной жизни, творческой деятельности.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4343400" algn="l"/>
              </a:tabLs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767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2133" y="1497855"/>
            <a:ext cx="6390448" cy="4792836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2560101" y="319313"/>
            <a:ext cx="5297715" cy="9144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Коллаж «Опасные предметы»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9598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8765"/>
            <a:ext cx="3810000" cy="28575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1973942" y="203200"/>
            <a:ext cx="8389257" cy="94342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Игровой досуг по безопасности «Поможем </a:t>
            </a:r>
            <a:r>
              <a:rPr lang="ru-RU" sz="2400" b="1" dirty="0" err="1" smtClean="0">
                <a:solidFill>
                  <a:schemeClr val="tx1"/>
                </a:solidFill>
              </a:rPr>
              <a:t>Неслушке</a:t>
            </a:r>
            <a:r>
              <a:rPr lang="ru-RU" sz="2400" b="1" dirty="0" smtClean="0">
                <a:solidFill>
                  <a:schemeClr val="tx1"/>
                </a:solidFill>
              </a:rPr>
              <a:t>»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400" y="1342573"/>
            <a:ext cx="3893456" cy="292009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685" y="998765"/>
            <a:ext cx="3574143" cy="268060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884" y="2802619"/>
            <a:ext cx="3505201" cy="262890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884" y="3643997"/>
            <a:ext cx="3810000" cy="28575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5226" y="4507596"/>
            <a:ext cx="3178626" cy="238397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" y="2569029"/>
            <a:ext cx="2286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8955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5906" y="2336800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/>
              <a:t>Спасибо за внимание!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889203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5"/>
          <p:cNvSpPr txBox="1">
            <a:spLocks noGrp="1"/>
          </p:cNvSpPr>
          <p:nvPr>
            <p:ph type="title"/>
          </p:nvPr>
        </p:nvSpPr>
        <p:spPr>
          <a:xfrm>
            <a:off x="1495425" y="433590"/>
            <a:ext cx="720598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1" i="1" spc="-5" dirty="0">
                <a:solidFill>
                  <a:srgbClr val="00B050"/>
                </a:solidFill>
                <a:latin typeface="Times New Roman"/>
                <a:cs typeface="Times New Roman"/>
              </a:rPr>
              <a:t>Ожидаемые </a:t>
            </a:r>
            <a:r>
              <a:rPr sz="2800" b="1" i="1" spc="-20" dirty="0">
                <a:solidFill>
                  <a:srgbClr val="00B050"/>
                </a:solidFill>
                <a:latin typeface="Times New Roman"/>
                <a:cs typeface="Times New Roman"/>
              </a:rPr>
              <a:t>результаты </a:t>
            </a:r>
            <a:r>
              <a:rPr sz="2800" b="1" i="1" dirty="0">
                <a:solidFill>
                  <a:srgbClr val="00B050"/>
                </a:solidFill>
                <a:latin typeface="Times New Roman"/>
                <a:cs typeface="Times New Roman"/>
              </a:rPr>
              <a:t>в</a:t>
            </a:r>
            <a:r>
              <a:rPr sz="2800" b="1" i="1" spc="-30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sz="2800" b="1" i="1" spc="-15" dirty="0" err="1" smtClean="0">
                <a:solidFill>
                  <a:srgbClr val="00B050"/>
                </a:solidFill>
                <a:latin typeface="Times New Roman"/>
                <a:cs typeface="Times New Roman"/>
              </a:rPr>
              <a:t>процессе</a:t>
            </a:r>
            <a:endParaRPr sz="2800" i="1" dirty="0">
              <a:solidFill>
                <a:srgbClr val="00B050"/>
              </a:solidFill>
              <a:latin typeface="Times New Roman"/>
              <a:cs typeface="Times New Roman"/>
            </a:endParaRPr>
          </a:p>
        </p:txBody>
      </p:sp>
      <p:sp>
        <p:nvSpPr>
          <p:cNvPr id="5" name="object 6"/>
          <p:cNvSpPr txBox="1"/>
          <p:nvPr/>
        </p:nvSpPr>
        <p:spPr>
          <a:xfrm>
            <a:off x="1132738" y="1085077"/>
            <a:ext cx="10391605" cy="48088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5910" marR="5080" indent="-283845">
              <a:lnSpc>
                <a:spcPct val="147800"/>
              </a:lnSpc>
            </a:pPr>
            <a:r>
              <a:rPr sz="2250" spc="-10" dirty="0">
                <a:solidFill>
                  <a:srgbClr val="2CA1BE"/>
                </a:solidFill>
                <a:latin typeface="Wingdings"/>
                <a:cs typeface="Wingdings"/>
              </a:rPr>
              <a:t></a:t>
            </a:r>
            <a:r>
              <a:rPr sz="2250" spc="-10" dirty="0">
                <a:solidFill>
                  <a:srgbClr val="2CA1BE"/>
                </a:solidFill>
                <a:latin typeface="Times New Roman"/>
                <a:cs typeface="Times New Roman"/>
              </a:rPr>
              <a:t> </a:t>
            </a:r>
            <a:r>
              <a:rPr sz="2800" b="1" i="1" u="heavy" spc="-15" dirty="0">
                <a:solidFill>
                  <a:srgbClr val="00B050"/>
                </a:solidFill>
                <a:latin typeface="Times New Roman"/>
                <a:cs typeface="Times New Roman"/>
              </a:rPr>
              <a:t>Дети:</a:t>
            </a:r>
            <a:r>
              <a:rPr sz="2800" b="1" i="1" u="heavy" spc="-1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lang="ru-RU" sz="2400" dirty="0" smtClean="0"/>
              <a:t>получают и закрепляют на практике правила безопасности во всех сферах жизни человека.</a:t>
            </a:r>
          </a:p>
          <a:p>
            <a:pPr marL="295910" marR="5080" indent="-283845">
              <a:lnSpc>
                <a:spcPct val="147800"/>
              </a:lnSpc>
              <a:buFont typeface="Wingdings" pitchFamily="2" charset="2"/>
              <a:buChar char="v"/>
            </a:pPr>
            <a:r>
              <a:rPr sz="2250" spc="-5" dirty="0" smtClean="0">
                <a:solidFill>
                  <a:srgbClr val="2CA1BE"/>
                </a:solidFill>
                <a:latin typeface="Times New Roman"/>
                <a:cs typeface="Times New Roman"/>
              </a:rPr>
              <a:t> </a:t>
            </a:r>
            <a:r>
              <a:rPr sz="2800" b="1" i="1" u="heavy" spc="-10" dirty="0">
                <a:solidFill>
                  <a:srgbClr val="00B050"/>
                </a:solidFill>
                <a:latin typeface="Times New Roman"/>
                <a:cs typeface="Times New Roman"/>
              </a:rPr>
              <a:t>Педагоги</a:t>
            </a:r>
            <a:r>
              <a:rPr sz="2400" i="1" spc="-10" dirty="0">
                <a:latin typeface="Times New Roman"/>
                <a:cs typeface="Times New Roman"/>
              </a:rPr>
              <a:t>: </a:t>
            </a:r>
            <a:r>
              <a:rPr lang="ru-RU" sz="2400" dirty="0" smtClean="0"/>
              <a:t>продолжение освоения метода проектирования – метод организации насыщенной детской деятельности, который дает возможность расширять образовательное пространство, придать ему новые формы, эффективно развивать творческое и познавательное мышление дошкольников.</a:t>
            </a:r>
            <a:endParaRPr sz="2400" dirty="0">
              <a:latin typeface="Times New Roman"/>
              <a:cs typeface="Times New Roman"/>
            </a:endParaRPr>
          </a:p>
          <a:p>
            <a:r>
              <a:rPr sz="2250" spc="-5" dirty="0">
                <a:solidFill>
                  <a:srgbClr val="2CA1BE"/>
                </a:solidFill>
                <a:latin typeface="Wingdings"/>
                <a:cs typeface="Wingdings"/>
              </a:rPr>
              <a:t></a:t>
            </a:r>
            <a:r>
              <a:rPr sz="2250" spc="-5" dirty="0">
                <a:solidFill>
                  <a:srgbClr val="2CA1BE"/>
                </a:solidFill>
                <a:latin typeface="Times New Roman"/>
                <a:cs typeface="Times New Roman"/>
              </a:rPr>
              <a:t> </a:t>
            </a:r>
            <a:r>
              <a:rPr sz="2800" b="1" i="1" u="heavy" spc="-30" dirty="0">
                <a:solidFill>
                  <a:srgbClr val="00B050"/>
                </a:solidFill>
                <a:latin typeface="Times New Roman"/>
                <a:cs typeface="Times New Roman"/>
              </a:rPr>
              <a:t>Родители: </a:t>
            </a:r>
            <a:r>
              <a:rPr lang="ru-RU" sz="2400" dirty="0" smtClean="0"/>
              <a:t>: расширяют возможности сотрудничества со своими детьми, сотрудниками ДОУ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990695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5"/>
          <p:cNvSpPr txBox="1">
            <a:spLocks noGrp="1"/>
          </p:cNvSpPr>
          <p:nvPr>
            <p:ph type="title"/>
          </p:nvPr>
        </p:nvSpPr>
        <p:spPr>
          <a:xfrm>
            <a:off x="3031598" y="0"/>
            <a:ext cx="7086600" cy="733790"/>
          </a:xfrm>
          <a:prstGeom prst="rect">
            <a:avLst/>
          </a:prstGeom>
        </p:spPr>
        <p:txBody>
          <a:bodyPr vert="horz" wrap="square" lIns="0" tIns="299973" rIns="0" bIns="0" rtlCol="0">
            <a:spAutoFit/>
          </a:bodyPr>
          <a:lstStyle/>
          <a:p>
            <a:pPr marL="1450975">
              <a:lnSpc>
                <a:spcPct val="100000"/>
              </a:lnSpc>
            </a:pPr>
            <a:r>
              <a:rPr sz="2800" b="1" spc="-5" dirty="0">
                <a:solidFill>
                  <a:srgbClr val="00B050"/>
                </a:solidFill>
                <a:latin typeface="Times New Roman"/>
                <a:cs typeface="Times New Roman"/>
              </a:rPr>
              <a:t>План </a:t>
            </a:r>
            <a:r>
              <a:rPr sz="2800" b="1" spc="-15" dirty="0">
                <a:solidFill>
                  <a:srgbClr val="00B050"/>
                </a:solidFill>
                <a:latin typeface="Times New Roman"/>
                <a:cs typeface="Times New Roman"/>
              </a:rPr>
              <a:t>проведения</a:t>
            </a:r>
            <a:r>
              <a:rPr sz="2800" b="1" spc="-55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00B050"/>
                </a:solidFill>
                <a:latin typeface="Times New Roman"/>
                <a:cs typeface="Times New Roman"/>
              </a:rPr>
              <a:t>проекта</a:t>
            </a:r>
            <a:r>
              <a:rPr sz="2800" spc="-5" dirty="0">
                <a:latin typeface="Times New Roman"/>
                <a:cs typeface="Times New Roman"/>
              </a:rPr>
              <a:t>: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5" name="object 6"/>
          <p:cNvSpPr txBox="1"/>
          <p:nvPr/>
        </p:nvSpPr>
        <p:spPr>
          <a:xfrm>
            <a:off x="1248081" y="779413"/>
            <a:ext cx="10653634" cy="60785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u="heavy" spc="-50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400" b="1" i="1" u="heavy" dirty="0">
                <a:solidFill>
                  <a:srgbClr val="FF0000"/>
                </a:solidFill>
                <a:latin typeface="Times New Roman"/>
                <a:cs typeface="Times New Roman"/>
              </a:rPr>
              <a:t>1 </a:t>
            </a:r>
            <a:r>
              <a:rPr sz="2400" b="1" i="1" u="heavy" spc="-5" dirty="0">
                <a:solidFill>
                  <a:srgbClr val="FF0000"/>
                </a:solidFill>
                <a:latin typeface="Times New Roman"/>
                <a:cs typeface="Times New Roman"/>
              </a:rPr>
              <a:t>этап: </a:t>
            </a:r>
            <a:r>
              <a:rPr sz="2400" b="1" i="1" u="heavy" spc="-10" dirty="0">
                <a:solidFill>
                  <a:srgbClr val="FF0000"/>
                </a:solidFill>
                <a:latin typeface="Times New Roman"/>
                <a:cs typeface="Times New Roman"/>
              </a:rPr>
              <a:t>подготовительный </a:t>
            </a:r>
            <a:r>
              <a:rPr sz="2400" b="1" i="1" u="heavy" dirty="0">
                <a:solidFill>
                  <a:srgbClr val="FF0000"/>
                </a:solidFill>
                <a:latin typeface="Times New Roman"/>
                <a:cs typeface="Times New Roman"/>
              </a:rPr>
              <a:t>(1 </a:t>
            </a:r>
            <a:r>
              <a:rPr sz="2400" b="1" i="1" u="heavy" spc="-15" dirty="0">
                <a:solidFill>
                  <a:srgbClr val="FF0000"/>
                </a:solidFill>
                <a:latin typeface="Times New Roman"/>
                <a:cs typeface="Times New Roman"/>
              </a:rPr>
              <a:t>неделя: </a:t>
            </a:r>
            <a:r>
              <a:rPr sz="2400" b="1" i="1" u="heavy" dirty="0">
                <a:solidFill>
                  <a:srgbClr val="FF0000"/>
                </a:solidFill>
                <a:latin typeface="Times New Roman"/>
                <a:cs typeface="Times New Roman"/>
              </a:rPr>
              <a:t>с </a:t>
            </a:r>
            <a:r>
              <a:rPr lang="ru-RU" sz="2400" b="1" i="1" u="heavy" dirty="0" smtClean="0">
                <a:solidFill>
                  <a:srgbClr val="FF0000"/>
                </a:solidFill>
                <a:latin typeface="Times New Roman"/>
                <a:cs typeface="Times New Roman"/>
              </a:rPr>
              <a:t>31.01.22</a:t>
            </a:r>
            <a:r>
              <a:rPr lang="ru-RU" sz="2400" b="1" i="1" u="heavy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ru-RU" sz="2400" b="1" i="1" u="heavy" dirty="0" smtClean="0">
                <a:solidFill>
                  <a:srgbClr val="FF0000"/>
                </a:solidFill>
                <a:latin typeface="Times New Roman"/>
                <a:cs typeface="Times New Roman"/>
              </a:rPr>
              <a:t>– 04.02.22</a:t>
            </a:r>
            <a:r>
              <a:rPr sz="2400" b="1" i="1" u="heavy" spc="5" dirty="0" smtClean="0">
                <a:solidFill>
                  <a:srgbClr val="FF0000"/>
                </a:solidFill>
                <a:latin typeface="Times New Roman"/>
                <a:cs typeface="Times New Roman"/>
              </a:rPr>
              <a:t>)</a:t>
            </a:r>
            <a:endParaRPr sz="2400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marL="295910" indent="-28321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Wingdings" pitchFamily="2" charset="2"/>
              <a:buChar char="Ø"/>
              <a:tabLst>
                <a:tab pos="296545" algn="l"/>
              </a:tabLst>
            </a:pPr>
            <a:r>
              <a:rPr sz="2400" b="1" spc="-25" dirty="0">
                <a:latin typeface="Times New Roman"/>
                <a:cs typeface="Times New Roman"/>
              </a:rPr>
              <a:t>подготовка </a:t>
            </a:r>
            <a:r>
              <a:rPr sz="2400" b="1" spc="-15" dirty="0">
                <a:latin typeface="Times New Roman"/>
                <a:cs typeface="Times New Roman"/>
              </a:rPr>
              <a:t>наглядного </a:t>
            </a:r>
            <a:r>
              <a:rPr sz="2400" b="1" spc="-5" dirty="0">
                <a:latin typeface="Times New Roman"/>
                <a:cs typeface="Times New Roman"/>
              </a:rPr>
              <a:t>иллюстративного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материала.</a:t>
            </a:r>
            <a:endParaRPr sz="2400" dirty="0">
              <a:latin typeface="Times New Roman"/>
              <a:cs typeface="Times New Roman"/>
            </a:endParaRPr>
          </a:p>
          <a:p>
            <a:pPr marL="295910" indent="-28321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Wingdings" pitchFamily="2" charset="2"/>
              <a:buChar char="Ø"/>
              <a:tabLst>
                <a:tab pos="296545" algn="l"/>
              </a:tabLst>
            </a:pPr>
            <a:r>
              <a:rPr sz="2400" b="1" spc="-15" dirty="0">
                <a:latin typeface="Times New Roman"/>
                <a:cs typeface="Times New Roman"/>
              </a:rPr>
              <a:t>подбор </a:t>
            </a:r>
            <a:r>
              <a:rPr sz="2400" b="1" spc="-25" dirty="0">
                <a:latin typeface="Times New Roman"/>
                <a:cs typeface="Times New Roman"/>
              </a:rPr>
              <a:t>необходимой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литературы.</a:t>
            </a:r>
            <a:endParaRPr sz="2400" dirty="0">
              <a:latin typeface="Times New Roman"/>
              <a:cs typeface="Times New Roman"/>
            </a:endParaRPr>
          </a:p>
          <a:p>
            <a:pPr marL="295910" indent="-28321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Wingdings" pitchFamily="2" charset="2"/>
              <a:buChar char="Ø"/>
              <a:tabLst>
                <a:tab pos="296545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разработка </a:t>
            </a:r>
            <a:r>
              <a:rPr sz="2400" b="1" dirty="0">
                <a:latin typeface="Times New Roman"/>
                <a:cs typeface="Times New Roman"/>
              </a:rPr>
              <a:t>мероприятий </a:t>
            </a:r>
            <a:r>
              <a:rPr sz="2400" b="1" spc="-10" dirty="0">
                <a:latin typeface="Times New Roman"/>
                <a:cs typeface="Times New Roman"/>
              </a:rPr>
              <a:t>работы </a:t>
            </a:r>
            <a:r>
              <a:rPr sz="2400" b="1" dirty="0">
                <a:latin typeface="Times New Roman"/>
                <a:cs typeface="Times New Roman"/>
              </a:rPr>
              <a:t>с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детьми.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u="heavy" spc="-50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400" b="1" i="1" u="heavy" dirty="0">
                <a:solidFill>
                  <a:srgbClr val="FF0000"/>
                </a:solidFill>
                <a:latin typeface="Times New Roman"/>
                <a:cs typeface="Times New Roman"/>
              </a:rPr>
              <a:t>2 </a:t>
            </a:r>
            <a:r>
              <a:rPr sz="2400" b="1" i="1" u="heavy" spc="-5" dirty="0">
                <a:solidFill>
                  <a:srgbClr val="FF0000"/>
                </a:solidFill>
                <a:latin typeface="Times New Roman"/>
                <a:cs typeface="Times New Roman"/>
              </a:rPr>
              <a:t>этап: </a:t>
            </a:r>
            <a:r>
              <a:rPr sz="2400" b="1" i="1" u="heavy" dirty="0" err="1">
                <a:solidFill>
                  <a:srgbClr val="FF0000"/>
                </a:solidFill>
                <a:latin typeface="Times New Roman"/>
                <a:cs typeface="Times New Roman"/>
              </a:rPr>
              <a:t>основной</a:t>
            </a:r>
            <a:r>
              <a:rPr sz="2400" b="1" i="1" u="heavy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u="heavy" dirty="0" smtClean="0">
                <a:solidFill>
                  <a:srgbClr val="FF0000"/>
                </a:solidFill>
                <a:latin typeface="Times New Roman"/>
                <a:cs typeface="Times New Roman"/>
              </a:rPr>
              <a:t>(</a:t>
            </a:r>
            <a:r>
              <a:rPr lang="ru-RU" sz="2400" b="1" i="1" u="heavy" dirty="0" smtClean="0">
                <a:solidFill>
                  <a:srgbClr val="FF0000"/>
                </a:solidFill>
                <a:latin typeface="Times New Roman"/>
                <a:cs typeface="Times New Roman"/>
              </a:rPr>
              <a:t>1</a:t>
            </a:r>
            <a:r>
              <a:rPr sz="2400" b="1" i="1" u="heavy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u="heavy" spc="-15" dirty="0">
                <a:solidFill>
                  <a:srgbClr val="FF0000"/>
                </a:solidFill>
                <a:latin typeface="Times New Roman"/>
                <a:cs typeface="Times New Roman"/>
              </a:rPr>
              <a:t>неделя: </a:t>
            </a:r>
            <a:r>
              <a:rPr sz="2400" b="1" i="1" u="heavy" dirty="0">
                <a:solidFill>
                  <a:srgbClr val="FF0000"/>
                </a:solidFill>
                <a:latin typeface="Times New Roman"/>
                <a:cs typeface="Times New Roman"/>
              </a:rPr>
              <a:t>с </a:t>
            </a:r>
            <a:r>
              <a:rPr lang="ru-RU" sz="2400" b="1" i="1" u="heavy" dirty="0" smtClean="0">
                <a:solidFill>
                  <a:srgbClr val="FF0000"/>
                </a:solidFill>
                <a:latin typeface="Times New Roman"/>
                <a:cs typeface="Times New Roman"/>
              </a:rPr>
              <a:t>31.01.22 – 04.02.22</a:t>
            </a:r>
            <a:r>
              <a:rPr sz="2400" b="1" i="1" u="heavy" spc="5" dirty="0" smtClean="0">
                <a:solidFill>
                  <a:srgbClr val="FF0000"/>
                </a:solidFill>
                <a:latin typeface="Times New Roman"/>
                <a:cs typeface="Times New Roman"/>
              </a:rPr>
              <a:t>)</a:t>
            </a:r>
            <a:endParaRPr sz="2400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  </a:t>
            </a:r>
            <a:r>
              <a:rPr lang="ru-RU" sz="2400" b="1" dirty="0" smtClean="0">
                <a:latin typeface="Times New Roman"/>
                <a:cs typeface="Times New Roman"/>
              </a:rPr>
              <a:t>беседы с детьми;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latin typeface="Times New Roman"/>
                <a:cs typeface="Times New Roman"/>
              </a:rPr>
              <a:t>  просмотр презентации;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latin typeface="Times New Roman"/>
                <a:cs typeface="Times New Roman"/>
              </a:rPr>
              <a:t>  игры с детьми (сюжетно – ролевые, дидактические, развивающие игры)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latin typeface="Times New Roman"/>
                <a:cs typeface="Times New Roman"/>
              </a:rPr>
              <a:t> театрализованные постановки</a:t>
            </a:r>
            <a:endParaRPr lang="ru-RU" sz="2400" b="1" dirty="0" smtClean="0">
              <a:latin typeface="Times New Roman"/>
              <a:cs typeface="Times New Roman"/>
            </a:endParaRP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latin typeface="Times New Roman"/>
                <a:cs typeface="Times New Roman"/>
              </a:rPr>
              <a:t> выставки рисунков и поделок.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latin typeface="Times New Roman"/>
                <a:cs typeface="Times New Roman"/>
              </a:rPr>
              <a:t> проведение мероприятий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latin typeface="Times New Roman"/>
                <a:cs typeface="Times New Roman"/>
              </a:rPr>
              <a:t> консультации для родителей.</a:t>
            </a: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u="heavy" spc="-505" dirty="0" smtClean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400" b="1" i="1" u="heavy" dirty="0">
                <a:solidFill>
                  <a:srgbClr val="FF0000"/>
                </a:solidFill>
                <a:latin typeface="Times New Roman"/>
                <a:cs typeface="Times New Roman"/>
              </a:rPr>
              <a:t>3 </a:t>
            </a:r>
            <a:r>
              <a:rPr sz="2400" b="1" i="1" u="heavy" spc="-5" dirty="0">
                <a:solidFill>
                  <a:srgbClr val="FF0000"/>
                </a:solidFill>
                <a:latin typeface="Times New Roman"/>
                <a:cs typeface="Times New Roman"/>
              </a:rPr>
              <a:t>этап:</a:t>
            </a:r>
            <a:r>
              <a:rPr sz="2400" b="1" i="1" u="heavy" spc="3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u="heavy" spc="-5" dirty="0">
                <a:solidFill>
                  <a:srgbClr val="FF0000"/>
                </a:solidFill>
                <a:latin typeface="Times New Roman"/>
                <a:cs typeface="Times New Roman"/>
              </a:rPr>
              <a:t>заключительный.</a:t>
            </a:r>
            <a:endParaRPr sz="2400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marL="360045" indent="-347345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Wingdings" pitchFamily="2" charset="2"/>
              <a:buChar char="Ø"/>
              <a:tabLst>
                <a:tab pos="360045" algn="l"/>
                <a:tab pos="36068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памятки для</a:t>
            </a:r>
            <a:r>
              <a:rPr sz="2400" b="1" spc="-10" dirty="0">
                <a:latin typeface="Times New Roman"/>
                <a:cs typeface="Times New Roman"/>
              </a:rPr>
              <a:t> родителей;</a:t>
            </a:r>
            <a:endParaRPr sz="2400" dirty="0">
              <a:latin typeface="Times New Roman"/>
              <a:cs typeface="Times New Roman"/>
            </a:endParaRPr>
          </a:p>
          <a:p>
            <a:pPr marL="295910" indent="-28321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Wingdings" pitchFamily="2" charset="2"/>
              <a:buChar char="Ø"/>
              <a:tabLst>
                <a:tab pos="296545" algn="l"/>
              </a:tabLst>
            </a:pPr>
            <a:r>
              <a:rPr lang="ru-RU" sz="2400" b="1" spc="-10" dirty="0" smtClean="0">
                <a:latin typeface="Times New Roman"/>
                <a:cs typeface="Times New Roman"/>
              </a:rPr>
              <a:t>Презентация проекта</a:t>
            </a:r>
            <a:endParaRPr sz="2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02261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6191" y="188686"/>
            <a:ext cx="8596668" cy="62411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  Понедельник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4476" y="941389"/>
            <a:ext cx="10048723" cy="5677125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2800" dirty="0" smtClean="0"/>
              <a:t>Беседа с детьми «</a:t>
            </a:r>
            <a:r>
              <a:rPr lang="ru-RU" sz="2800" dirty="0" err="1" smtClean="0"/>
              <a:t>Огневушка</a:t>
            </a:r>
            <a:r>
              <a:rPr lang="ru-RU" sz="2800" dirty="0" smtClean="0"/>
              <a:t> – не подружка!» (причины возникновения пожара)</a:t>
            </a:r>
          </a:p>
          <a:p>
            <a:r>
              <a:rPr lang="ru-RU" sz="2800" dirty="0"/>
              <a:t> </a:t>
            </a:r>
            <a:r>
              <a:rPr lang="ru-RU" sz="2800" dirty="0" smtClean="0"/>
              <a:t>Д/и «Назови причины пожара»</a:t>
            </a:r>
          </a:p>
          <a:p>
            <a:r>
              <a:rPr lang="ru-RU" sz="2800" dirty="0" smtClean="0"/>
              <a:t>Игровая ситуация «Как вызвать пожарную охрану»</a:t>
            </a:r>
          </a:p>
          <a:p>
            <a:r>
              <a:rPr lang="ru-RU" sz="2800" dirty="0" smtClean="0"/>
              <a:t>Д/и «Разложи по порядку» (пожарная безопасность)</a:t>
            </a:r>
          </a:p>
          <a:p>
            <a:r>
              <a:rPr lang="ru-RU" sz="2800" dirty="0" smtClean="0"/>
              <a:t>Рисование «Пожарная машина</a:t>
            </a:r>
            <a:r>
              <a:rPr lang="ru-RU" sz="2800" dirty="0" smtClean="0"/>
              <a:t>»</a:t>
            </a:r>
          </a:p>
          <a:p>
            <a:r>
              <a:rPr lang="ru-RU" sz="2800" dirty="0" smtClean="0"/>
              <a:t>Папки – передвижки, консультации, рекомендации для родителей по пожарной, дорожной безопасности, в быту и на улице.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857918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910" y="326912"/>
            <a:ext cx="4847317" cy="3635488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4400" y="1874096"/>
            <a:ext cx="5668282" cy="425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582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0362" y="246743"/>
            <a:ext cx="8596668" cy="1320800"/>
          </a:xfrm>
        </p:spPr>
        <p:txBody>
          <a:bodyPr/>
          <a:lstStyle/>
          <a:p>
            <a:pPr algn="ctr"/>
            <a:r>
              <a:rPr lang="ru-RU" dirty="0" smtClean="0"/>
              <a:t>Вторник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2533" y="1144589"/>
            <a:ext cx="9439123" cy="4762725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sz="2800" dirty="0" smtClean="0"/>
              <a:t>Беседа «Что на нашей улице» (дорога, дома, тротуар, проезжая часть, светофор, пешеходный переход)</a:t>
            </a:r>
          </a:p>
          <a:p>
            <a:r>
              <a:rPr lang="ru-RU" sz="2800" dirty="0" smtClean="0"/>
              <a:t>Просмотр мультфильмов «Улица города», «Светофор – помощник»</a:t>
            </a:r>
          </a:p>
          <a:p>
            <a:r>
              <a:rPr lang="ru-RU" sz="2800" dirty="0"/>
              <a:t> </a:t>
            </a:r>
            <a:r>
              <a:rPr lang="ru-RU" sz="2800" dirty="0" smtClean="0"/>
              <a:t>П/и «Красный, желтый, зеленый»</a:t>
            </a:r>
          </a:p>
          <a:p>
            <a:r>
              <a:rPr lang="ru-RU" sz="2800" dirty="0" smtClean="0"/>
              <a:t>Лепка «Светофор»</a:t>
            </a:r>
          </a:p>
          <a:p>
            <a:r>
              <a:rPr lang="ru-RU" sz="2800" dirty="0" smtClean="0"/>
              <a:t>Чтение «Зеленый, желтый, красный»</a:t>
            </a:r>
          </a:p>
          <a:p>
            <a:r>
              <a:rPr lang="ru-RU" sz="2800" dirty="0" smtClean="0"/>
              <a:t>Конструирование из </a:t>
            </a:r>
            <a:r>
              <a:rPr lang="ru-RU" sz="2800" dirty="0" err="1" smtClean="0"/>
              <a:t>Лего</a:t>
            </a:r>
            <a:r>
              <a:rPr lang="ru-RU" sz="2800" dirty="0" smtClean="0"/>
              <a:t> «Светофор»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59855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265" y="235176"/>
            <a:ext cx="4398735" cy="32990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607" y="2383291"/>
            <a:ext cx="4524527" cy="33933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5143" y="235176"/>
            <a:ext cx="3905250" cy="2928938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507999" y="5029200"/>
            <a:ext cx="5021943" cy="149497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«Что на нашей улице?»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4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36" y="300250"/>
            <a:ext cx="3562066" cy="26715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508" y="1910686"/>
            <a:ext cx="3502924" cy="2627193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245659" y="3521122"/>
            <a:ext cx="3411941" cy="139207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Просмотр мультфильмов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5764" y="150552"/>
            <a:ext cx="3761663" cy="28212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4823" y="2500952"/>
            <a:ext cx="3509465" cy="263209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6237" y="4217158"/>
            <a:ext cx="3129318" cy="2346989"/>
          </a:xfrm>
          <a:prstGeom prst="rect">
            <a:avLst/>
          </a:prstGeom>
        </p:spPr>
      </p:pic>
      <p:sp>
        <p:nvSpPr>
          <p:cNvPr id="10" name="Овал 9"/>
          <p:cNvSpPr/>
          <p:nvPr/>
        </p:nvSpPr>
        <p:spPr>
          <a:xfrm>
            <a:off x="7942997" y="5179858"/>
            <a:ext cx="3645940" cy="13842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П/и «Красный, желтый, зеленый»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323023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Красный и оранжевый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1261</TotalTime>
  <Words>497</Words>
  <Application>Microsoft Office PowerPoint</Application>
  <PresentationFormat>Широкоэкранный</PresentationFormat>
  <Paragraphs>90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9" baseType="lpstr">
      <vt:lpstr>Arial</vt:lpstr>
      <vt:lpstr>Calibri</vt:lpstr>
      <vt:lpstr>Times New Roman</vt:lpstr>
      <vt:lpstr>Trebuchet MS</vt:lpstr>
      <vt:lpstr>Wingdings</vt:lpstr>
      <vt:lpstr>Wingdings 3</vt:lpstr>
      <vt:lpstr>Аспект</vt:lpstr>
      <vt:lpstr>Муниципальное автономное дошкольное образовательное учреждение «Детский сад № 92»</vt:lpstr>
      <vt:lpstr>Название проекта: «Неделя безопасности»   Участники проекта: Дети младшей  группы По количеству участников: коллективный   По приоритетному методу: практический</vt:lpstr>
      <vt:lpstr>Ожидаемые результаты в процессе</vt:lpstr>
      <vt:lpstr>План проведения проекта:</vt:lpstr>
      <vt:lpstr>                         Понедельник</vt:lpstr>
      <vt:lpstr>Презентация PowerPoint</vt:lpstr>
      <vt:lpstr>Вторник</vt:lpstr>
      <vt:lpstr>Презентация PowerPoint</vt:lpstr>
      <vt:lpstr>Презентация PowerPoint</vt:lpstr>
      <vt:lpstr>Презентация PowerPoint</vt:lpstr>
      <vt:lpstr>Презентация PowerPoint</vt:lpstr>
      <vt:lpstr>Среда</vt:lpstr>
      <vt:lpstr>Презентация PowerPoint</vt:lpstr>
      <vt:lpstr>Презентация PowerPoint</vt:lpstr>
      <vt:lpstr>Четверг</vt:lpstr>
      <vt:lpstr>Презентация PowerPoint</vt:lpstr>
      <vt:lpstr>Презентация PowerPoint</vt:lpstr>
      <vt:lpstr>Пятница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учреждение «Детский сад № 92»</dc:title>
  <dc:creator>Пользователь Windows</dc:creator>
  <cp:lastModifiedBy>Пользователь Windows</cp:lastModifiedBy>
  <cp:revision>36</cp:revision>
  <dcterms:created xsi:type="dcterms:W3CDTF">2022-02-02T09:20:18Z</dcterms:created>
  <dcterms:modified xsi:type="dcterms:W3CDTF">2022-02-04T12:55:36Z</dcterms:modified>
</cp:coreProperties>
</file>