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2" r:id="rId12"/>
    <p:sldId id="264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7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F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7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0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809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6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9777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8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9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3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4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66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6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4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8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2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3A0B4-471A-44A7-BF5B-463CCB14C55D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141E1F-6963-469A-801B-5B8344336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4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168" y="188249"/>
            <a:ext cx="10739489" cy="50172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Муниципальное автономное дошкольное образовательное учреждение «Детский сад № 92»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65027"/>
            <a:ext cx="9695544" cy="498251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Краткосрочный проект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Неделя безопасности в младшей группе № 13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(безопасность везде и всюду)</a:t>
            </a:r>
          </a:p>
          <a:p>
            <a:pPr algn="r"/>
            <a:endParaRPr lang="ru-RU" sz="2800" b="1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Воспитатели: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                               </a:t>
            </a:r>
            <a:r>
              <a:rPr lang="ru-RU" sz="2000" b="1" dirty="0" err="1" smtClean="0">
                <a:solidFill>
                  <a:schemeClr val="tx1"/>
                </a:solidFill>
              </a:rPr>
              <a:t>Корепанова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Л.Г.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</a:rPr>
              <a:t>Журавлева </a:t>
            </a:r>
            <a:r>
              <a:rPr lang="ru-RU" sz="2000" b="1" dirty="0" smtClean="0">
                <a:solidFill>
                  <a:schemeClr val="tx1"/>
                </a:solidFill>
              </a:rPr>
              <a:t>Е.А.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 smtClean="0"/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Березники, февраль 2022г.</a:t>
            </a:r>
          </a:p>
        </p:txBody>
      </p:sp>
    </p:spTree>
    <p:extLst>
      <p:ext uri="{BB962C8B-B14F-4D97-AF65-F5344CB8AC3E}">
        <p14:creationId xmlns:p14="http://schemas.microsoft.com/office/powerpoint/2010/main" val="100734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9" y="316724"/>
            <a:ext cx="3291278" cy="4383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47" y="3640663"/>
            <a:ext cx="3757545" cy="2818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16724"/>
            <a:ext cx="3926891" cy="2945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6431" y="3256649"/>
            <a:ext cx="3850818" cy="288811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965897" y="4093029"/>
            <a:ext cx="4109989" cy="14369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Лепка «Светофор»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8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4" y="362519"/>
            <a:ext cx="4320653" cy="32404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40" y="3411514"/>
            <a:ext cx="4449169" cy="3336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80" y="362519"/>
            <a:ext cx="4775011" cy="358125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7917976" y="4468042"/>
            <a:ext cx="3671247" cy="17560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Конструирование из </a:t>
            </a:r>
            <a:r>
              <a:rPr lang="ru-RU" sz="2000" b="1" dirty="0" err="1" smtClean="0">
                <a:solidFill>
                  <a:schemeClr val="tx1"/>
                </a:solidFill>
              </a:rPr>
              <a:t>Лего</a:t>
            </a:r>
            <a:r>
              <a:rPr lang="ru-RU" sz="2000" b="1" dirty="0" smtClean="0">
                <a:solidFill>
                  <a:schemeClr val="tx1"/>
                </a:solidFill>
              </a:rPr>
              <a:t> «Светофор»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4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34" y="130628"/>
            <a:ext cx="8596668" cy="841829"/>
          </a:xfrm>
        </p:spPr>
        <p:txBody>
          <a:bodyPr/>
          <a:lstStyle/>
          <a:p>
            <a:pPr algn="ctr"/>
            <a:r>
              <a:rPr lang="ru-RU" dirty="0" smtClean="0"/>
              <a:t>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419" y="1217160"/>
            <a:ext cx="9061751" cy="4254726"/>
          </a:xfrm>
        </p:spPr>
        <p:txBody>
          <a:bodyPr/>
          <a:lstStyle/>
          <a:p>
            <a:r>
              <a:rPr lang="ru-RU" sz="2800" dirty="0" smtClean="0"/>
              <a:t>НОД «Твои помощники на дороге»</a:t>
            </a:r>
          </a:p>
          <a:p>
            <a:r>
              <a:rPr lang="ru-RU" sz="2800" dirty="0" smtClean="0"/>
              <a:t>Сюжетно-ролевая игра «На дороге»</a:t>
            </a:r>
          </a:p>
          <a:p>
            <a:r>
              <a:rPr lang="ru-RU" sz="2800" dirty="0" smtClean="0"/>
              <a:t>Сюжетно-ролевая игра «Регулировщик»</a:t>
            </a:r>
          </a:p>
          <a:p>
            <a:r>
              <a:rPr lang="ru-RU" sz="2800" dirty="0" smtClean="0"/>
              <a:t>П/и «Воробушки и автомобиль»</a:t>
            </a:r>
          </a:p>
          <a:p>
            <a:r>
              <a:rPr lang="ru-RU" sz="2800" dirty="0" smtClean="0"/>
              <a:t>Чтение «Коза и волк», «Колобок»</a:t>
            </a:r>
          </a:p>
          <a:p>
            <a:r>
              <a:rPr lang="ru-RU" sz="2800" dirty="0" smtClean="0"/>
              <a:t>Театрализованное представление «Коза и волк»</a:t>
            </a:r>
          </a:p>
          <a:p>
            <a:r>
              <a:rPr lang="ru-RU" sz="2800" dirty="0" smtClean="0"/>
              <a:t>Беседа «Безопасность на улице»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25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30" y="403684"/>
            <a:ext cx="3796690" cy="28475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13"/>
            <a:ext cx="3488268" cy="2616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0" y="272142"/>
            <a:ext cx="4010782" cy="3008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03" y="3251201"/>
            <a:ext cx="3682697" cy="2762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3414487"/>
            <a:ext cx="3977821" cy="29833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85" y="2757714"/>
            <a:ext cx="3895573" cy="292168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137478" y="5253037"/>
            <a:ext cx="4690533" cy="15203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«Твои помощники на дороге», Игра «На дороге», «Регулировщик»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21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6" y="159681"/>
            <a:ext cx="3135993" cy="4177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20" y="217509"/>
            <a:ext cx="3651854" cy="2738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946" y="692377"/>
            <a:ext cx="3643992" cy="27329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29" y="3028282"/>
            <a:ext cx="4282896" cy="3212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74" y="3425371"/>
            <a:ext cx="4108449" cy="30813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4" y="4538457"/>
            <a:ext cx="2976335" cy="223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3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705" y="145143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Четверг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306" y="1246189"/>
            <a:ext cx="8596668" cy="3880773"/>
          </a:xfrm>
        </p:spPr>
        <p:txBody>
          <a:bodyPr/>
          <a:lstStyle/>
          <a:p>
            <a:r>
              <a:rPr lang="ru-RU" sz="2800" dirty="0" smtClean="0"/>
              <a:t>Сюжетно-ролевая игра «Врача вызывали?»</a:t>
            </a:r>
          </a:p>
          <a:p>
            <a:r>
              <a:rPr lang="ru-RU" sz="2800" dirty="0" smtClean="0"/>
              <a:t>Чтение сказки «Кот, петух и лиса» (незнакомец)</a:t>
            </a:r>
          </a:p>
          <a:p>
            <a:r>
              <a:rPr lang="ru-RU" sz="2800" dirty="0" smtClean="0"/>
              <a:t>Театрализованный показ сказки «Кот, петух и лиса»</a:t>
            </a:r>
          </a:p>
          <a:p>
            <a:r>
              <a:rPr lang="ru-RU" sz="2800" dirty="0" smtClean="0"/>
              <a:t>Просмотр видеоролика «Безопасность дома»</a:t>
            </a:r>
          </a:p>
          <a:p>
            <a:r>
              <a:rPr lang="ru-RU" sz="2800" dirty="0" smtClean="0"/>
              <a:t>Д\и «Безопасность дома»</a:t>
            </a:r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80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2" y="235177"/>
            <a:ext cx="3919764" cy="2939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5" y="1825172"/>
            <a:ext cx="3918856" cy="2939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48" y="235177"/>
            <a:ext cx="4234240" cy="3175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64" y="3175000"/>
            <a:ext cx="3629479" cy="2722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7" y="3741057"/>
            <a:ext cx="3629479" cy="2722109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151087" y="4764314"/>
            <a:ext cx="4804228" cy="15863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Сюжетно-ролевая игра «Врача вызывали?»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48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299951"/>
            <a:ext cx="3281136" cy="4370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21" y="3785507"/>
            <a:ext cx="38100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57" y="613979"/>
            <a:ext cx="3810000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87" y="3644508"/>
            <a:ext cx="3810000" cy="285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299951"/>
            <a:ext cx="3810000" cy="28575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0" y="5370286"/>
            <a:ext cx="3334657" cy="14877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Театрализованный показ сказки «Кот, петух и лиса»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897257" y="3104923"/>
            <a:ext cx="3077029" cy="13611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Д/и «Безопасность дома»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86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223" y="131928"/>
            <a:ext cx="8596668" cy="850711"/>
          </a:xfrm>
        </p:spPr>
        <p:txBody>
          <a:bodyPr/>
          <a:lstStyle/>
          <a:p>
            <a:pPr algn="ctr"/>
            <a:r>
              <a:rPr lang="ru-RU" dirty="0" smtClean="0"/>
              <a:t>Пятница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095" y="1027825"/>
            <a:ext cx="8596668" cy="3880773"/>
          </a:xfrm>
        </p:spPr>
        <p:txBody>
          <a:bodyPr/>
          <a:lstStyle/>
          <a:p>
            <a:pPr lvl="0">
              <a:buClr>
                <a:srgbClr val="E84C22"/>
              </a:buClr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Беседа «Опасные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предметы дома»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ru-RU" sz="2800" dirty="0" smtClean="0"/>
              <a:t>Раскрашивание «Опасные предметы»</a:t>
            </a:r>
          </a:p>
          <a:p>
            <a:r>
              <a:rPr lang="ru-RU" sz="2800" dirty="0" smtClean="0"/>
              <a:t>Составление коллажа «Опасные предметы»</a:t>
            </a:r>
          </a:p>
          <a:p>
            <a:r>
              <a:rPr lang="ru-RU" sz="2800" dirty="0" smtClean="0"/>
              <a:t>Игровой досуг по безопасному поведению «Поможем </a:t>
            </a:r>
            <a:r>
              <a:rPr lang="ru-RU" sz="2800" dirty="0" err="1" smtClean="0"/>
              <a:t>Неслушке</a:t>
            </a:r>
            <a:r>
              <a:rPr lang="ru-RU" sz="2800" dirty="0" smtClean="0"/>
              <a:t>»</a:t>
            </a:r>
          </a:p>
          <a:p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526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8" y="3024837"/>
            <a:ext cx="2993871" cy="2245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0" y="52060"/>
            <a:ext cx="3806550" cy="2854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64" y="3280598"/>
            <a:ext cx="3769058" cy="2826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342" y="224138"/>
            <a:ext cx="3233879" cy="431183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011614" y="4734366"/>
            <a:ext cx="4123331" cy="192520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Рисование «Опасные предметы» и изготовление коллажа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9397" y="1404591"/>
            <a:ext cx="3493827" cy="13238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Беседа «Опасные предметы»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3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5714" y="365125"/>
            <a:ext cx="10628086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i="0" dirty="0">
                <a:solidFill>
                  <a:srgbClr val="00B050"/>
                </a:solidFill>
                <a:latin typeface="Times New Roman"/>
                <a:cs typeface="Times New Roman"/>
              </a:rPr>
              <a:t>Название проекта</a:t>
            </a:r>
            <a:r>
              <a:rPr sz="2400" b="1" i="0" dirty="0">
                <a:solidFill>
                  <a:srgbClr val="6F2F9F"/>
                </a:solidFill>
                <a:latin typeface="Times New Roman"/>
                <a:cs typeface="Times New Roman"/>
              </a:rPr>
              <a:t>: </a:t>
            </a:r>
            <a:r>
              <a:rPr sz="2000" b="1" i="0" spc="-5" dirty="0">
                <a:solidFill>
                  <a:srgbClr val="464646"/>
                </a:solidFill>
                <a:latin typeface="Times New Roman"/>
                <a:cs typeface="Times New Roman"/>
              </a:rPr>
              <a:t>«Неделя безопасности»  </a:t>
            </a:r>
            <a:r>
              <a:rPr lang="ru-RU" sz="2000" b="1" i="0" spc="-5" dirty="0" smtClean="0">
                <a:solidFill>
                  <a:srgbClr val="464646"/>
                </a:solidFill>
                <a:latin typeface="Times New Roman"/>
                <a:cs typeface="Times New Roman"/>
              </a:rPr>
              <a:t/>
            </a:r>
            <a:br>
              <a:rPr lang="ru-RU" sz="2000" b="1" i="0" spc="-5" dirty="0" smtClean="0">
                <a:solidFill>
                  <a:srgbClr val="464646"/>
                </a:solidFill>
                <a:latin typeface="Times New Roman"/>
                <a:cs typeface="Times New Roman"/>
              </a:rPr>
            </a:br>
            <a:r>
              <a:rPr sz="2400" b="1" i="0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Участники</a:t>
            </a:r>
            <a:r>
              <a:rPr sz="2400" b="1" i="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i="0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проекта</a:t>
            </a:r>
            <a:r>
              <a:rPr sz="2400" b="1" i="0" dirty="0" smtClean="0">
                <a:solidFill>
                  <a:srgbClr val="464646"/>
                </a:solidFill>
                <a:latin typeface="Times New Roman"/>
                <a:cs typeface="Times New Roman"/>
              </a:rPr>
              <a:t>:</a:t>
            </a:r>
            <a:r>
              <a:rPr lang="ru-RU" sz="2400" b="1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0" spc="-5" dirty="0" smtClean="0">
                <a:solidFill>
                  <a:srgbClr val="464646"/>
                </a:solidFill>
                <a:latin typeface="Times New Roman"/>
                <a:cs typeface="Times New Roman"/>
              </a:rPr>
              <a:t>Дети </a:t>
            </a:r>
            <a:r>
              <a:rPr lang="ru-RU" sz="2000" b="1" spc="-5" dirty="0" smtClean="0">
                <a:solidFill>
                  <a:srgbClr val="464646"/>
                </a:solidFill>
                <a:latin typeface="Times New Roman"/>
                <a:cs typeface="Times New Roman"/>
              </a:rPr>
              <a:t>младшей </a:t>
            </a:r>
            <a:r>
              <a:rPr lang="ru-RU" sz="2000" b="1" i="0" spc="-5" dirty="0" smtClean="0">
                <a:solidFill>
                  <a:srgbClr val="464646"/>
                </a:solidFill>
                <a:latin typeface="Times New Roman"/>
                <a:cs typeface="Times New Roman"/>
              </a:rPr>
              <a:t> группы</a:t>
            </a:r>
            <a:br>
              <a:rPr lang="ru-RU" sz="2000" b="1" i="0" spc="-5" dirty="0" smtClean="0">
                <a:solidFill>
                  <a:srgbClr val="464646"/>
                </a:solidFill>
                <a:latin typeface="Times New Roman"/>
                <a:cs typeface="Times New Roman"/>
              </a:rPr>
            </a:br>
            <a:r>
              <a:rPr sz="2400" b="1" i="0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По</a:t>
            </a:r>
            <a:r>
              <a:rPr sz="2400" b="1" i="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i="0" spc="-15" dirty="0">
                <a:solidFill>
                  <a:srgbClr val="00B050"/>
                </a:solidFill>
                <a:latin typeface="Times New Roman"/>
                <a:cs typeface="Times New Roman"/>
              </a:rPr>
              <a:t>количеству </a:t>
            </a:r>
            <a:r>
              <a:rPr sz="2400" b="1" i="0" spc="-10" dirty="0">
                <a:solidFill>
                  <a:srgbClr val="00B050"/>
                </a:solidFill>
                <a:latin typeface="Times New Roman"/>
                <a:cs typeface="Times New Roman"/>
              </a:rPr>
              <a:t>участников</a:t>
            </a:r>
            <a:r>
              <a:rPr sz="2400" b="1" i="0" spc="-10" dirty="0">
                <a:solidFill>
                  <a:srgbClr val="6F2F9F"/>
                </a:solidFill>
                <a:latin typeface="Times New Roman"/>
                <a:cs typeface="Times New Roman"/>
              </a:rPr>
              <a:t>: </a:t>
            </a:r>
            <a:r>
              <a:rPr sz="2000" b="1" i="0" spc="-5" dirty="0" err="1">
                <a:solidFill>
                  <a:srgbClr val="464646"/>
                </a:solidFill>
                <a:latin typeface="Times New Roman"/>
                <a:cs typeface="Times New Roman"/>
              </a:rPr>
              <a:t>коллективный</a:t>
            </a:r>
            <a:r>
              <a:rPr sz="2000" b="1" i="0" spc="-5" dirty="0">
                <a:solidFill>
                  <a:srgbClr val="464646"/>
                </a:solidFill>
                <a:latin typeface="Times New Roman"/>
                <a:cs typeface="Times New Roman"/>
              </a:rPr>
              <a:t>  </a:t>
            </a:r>
            <a:r>
              <a:rPr lang="ru-RU" sz="2000" b="1" i="0" spc="-5" dirty="0" smtClean="0">
                <a:solidFill>
                  <a:srgbClr val="464646"/>
                </a:solidFill>
                <a:latin typeface="Times New Roman"/>
                <a:cs typeface="Times New Roman"/>
              </a:rPr>
              <a:t/>
            </a:r>
            <a:br>
              <a:rPr lang="ru-RU" sz="2000" b="1" i="0" spc="-5" dirty="0" smtClean="0">
                <a:solidFill>
                  <a:srgbClr val="464646"/>
                </a:solidFill>
                <a:latin typeface="Times New Roman"/>
                <a:cs typeface="Times New Roman"/>
              </a:rPr>
            </a:br>
            <a:r>
              <a:rPr sz="2400" b="1" i="0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По</a:t>
            </a:r>
            <a:r>
              <a:rPr sz="2400" b="1" i="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i="0" spc="-10" dirty="0">
                <a:solidFill>
                  <a:srgbClr val="00B050"/>
                </a:solidFill>
                <a:latin typeface="Times New Roman"/>
                <a:cs typeface="Times New Roman"/>
              </a:rPr>
              <a:t>приоритетному </a:t>
            </a:r>
            <a:r>
              <a:rPr sz="2400" b="1" i="0" spc="-25" dirty="0">
                <a:solidFill>
                  <a:srgbClr val="00B050"/>
                </a:solidFill>
                <a:latin typeface="Times New Roman"/>
                <a:cs typeface="Times New Roman"/>
              </a:rPr>
              <a:t>методу</a:t>
            </a:r>
            <a:r>
              <a:rPr sz="2400" b="1" i="0" spc="-25" dirty="0">
                <a:solidFill>
                  <a:srgbClr val="6F2F9F"/>
                </a:solidFill>
                <a:latin typeface="Times New Roman"/>
                <a:cs typeface="Times New Roman"/>
              </a:rPr>
              <a:t>:</a:t>
            </a:r>
            <a:r>
              <a:rPr sz="2400" b="1" i="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i="0" dirty="0">
                <a:solidFill>
                  <a:srgbClr val="464646"/>
                </a:solidFill>
                <a:latin typeface="Times New Roman"/>
                <a:cs typeface="Times New Roman"/>
              </a:rPr>
              <a:t>практический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9514" y="1893332"/>
            <a:ext cx="1078048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получение знаний о безопасности дома, на улице, в детском саду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3400" algn="l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343400" algn="l"/>
              </a:tabLst>
            </a:pPr>
            <a:r>
              <a:rPr lang="ru-RU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формировать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представления детей об опасностях, которые могут возникнуть в быту, на улице, в детском саду;</a:t>
            </a:r>
            <a:r>
              <a:rPr lang="ru-RU" sz="2400" dirty="0">
                <a:latin typeface="+mj-lt"/>
                <a:cs typeface="Arial" pitchFamily="34" charset="0"/>
              </a:rPr>
              <a:t> </a:t>
            </a:r>
            <a:endParaRPr lang="ru-RU" sz="2400" dirty="0" smtClean="0">
              <a:latin typeface="+mj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343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Познакомить с новыми профессиями «пожарный», «регулировщик», «полицейский»,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dirty="0" smtClean="0">
                <a:latin typeface="+mj-lt"/>
              </a:rPr>
              <a:t>- закреплять новые знания с опорой на жизненный опыт;</a:t>
            </a:r>
          </a:p>
          <a:p>
            <a:r>
              <a:rPr lang="ru-RU" sz="2400" dirty="0" smtClean="0">
                <a:latin typeface="+mj-lt"/>
              </a:rPr>
              <a:t>- развивать умение работать сообща, получать удовольствие от совместной работы;</a:t>
            </a:r>
          </a:p>
          <a:p>
            <a:r>
              <a:rPr lang="ru-RU" sz="2400" dirty="0" smtClean="0">
                <a:latin typeface="+mj-lt"/>
              </a:rPr>
              <a:t>- использовать полученные знания в повседневной жизни, творческой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3434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6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33" y="1497855"/>
            <a:ext cx="6390448" cy="47928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60101" y="319313"/>
            <a:ext cx="529771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Коллаж «Опасные предметы»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59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765"/>
            <a:ext cx="3810000" cy="28575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973942" y="203200"/>
            <a:ext cx="8389257" cy="9434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Игровой досуг по безопасности «Поможем </a:t>
            </a:r>
            <a:r>
              <a:rPr lang="ru-RU" sz="2400" b="1" dirty="0" err="1" smtClean="0">
                <a:solidFill>
                  <a:schemeClr val="tx1"/>
                </a:solidFill>
              </a:rPr>
              <a:t>Неслушке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342573"/>
            <a:ext cx="3893456" cy="29200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85" y="998765"/>
            <a:ext cx="3574143" cy="26806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84" y="2802619"/>
            <a:ext cx="3505201" cy="26289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4" y="3643997"/>
            <a:ext cx="3810000" cy="2857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26" y="4507596"/>
            <a:ext cx="3178626" cy="2383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69029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5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906" y="23368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8920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 noGrp="1"/>
          </p:cNvSpPr>
          <p:nvPr>
            <p:ph type="title"/>
          </p:nvPr>
        </p:nvSpPr>
        <p:spPr>
          <a:xfrm>
            <a:off x="1495425" y="433590"/>
            <a:ext cx="720598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Ожидаемые </a:t>
            </a:r>
            <a:r>
              <a:rPr sz="2800" b="1" i="1" spc="-20" dirty="0">
                <a:solidFill>
                  <a:srgbClr val="00B050"/>
                </a:solidFill>
                <a:latin typeface="Times New Roman"/>
                <a:cs typeface="Times New Roman"/>
              </a:rPr>
              <a:t>результаты </a:t>
            </a:r>
            <a:r>
              <a:rPr sz="2800" b="1" i="1" dirty="0">
                <a:solidFill>
                  <a:srgbClr val="00B050"/>
                </a:solidFill>
                <a:latin typeface="Times New Roman"/>
                <a:cs typeface="Times New Roman"/>
              </a:rPr>
              <a:t>в</a:t>
            </a:r>
            <a:r>
              <a:rPr sz="2800" b="1" i="1" spc="-3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800" b="1" i="1" spc="-15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процессе</a:t>
            </a:r>
            <a:endParaRPr sz="2800" i="1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132738" y="1085077"/>
            <a:ext cx="10391605" cy="4808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845">
              <a:lnSpc>
                <a:spcPct val="147800"/>
              </a:lnSpc>
            </a:pPr>
            <a:r>
              <a:rPr sz="2250" spc="-10" dirty="0">
                <a:solidFill>
                  <a:srgbClr val="2CA1BE"/>
                </a:solidFill>
                <a:latin typeface="Wingdings"/>
                <a:cs typeface="Wingdings"/>
              </a:rPr>
              <a:t></a:t>
            </a:r>
            <a:r>
              <a:rPr sz="2250" spc="-1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800" b="1" i="1" u="heavy" spc="-15" dirty="0">
                <a:solidFill>
                  <a:srgbClr val="00B050"/>
                </a:solidFill>
                <a:latin typeface="Times New Roman"/>
                <a:cs typeface="Times New Roman"/>
              </a:rPr>
              <a:t>Дети:</a:t>
            </a:r>
            <a:r>
              <a:rPr sz="2800" b="1" i="1" u="heavy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/>
              <a:t>получают и закрепляют на практике правила безопасности во всех сферах жизни человека.</a:t>
            </a:r>
          </a:p>
          <a:p>
            <a:pPr marL="295910" marR="5080" indent="-283845">
              <a:lnSpc>
                <a:spcPct val="147800"/>
              </a:lnSpc>
              <a:buFont typeface="Wingdings" pitchFamily="2" charset="2"/>
              <a:buChar char="v"/>
            </a:pPr>
            <a:r>
              <a:rPr sz="2250" spc="-5" dirty="0" smtClean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800" b="1" i="1" u="heavy" spc="-10" dirty="0">
                <a:solidFill>
                  <a:srgbClr val="00B050"/>
                </a:solidFill>
                <a:latin typeface="Times New Roman"/>
                <a:cs typeface="Times New Roman"/>
              </a:rPr>
              <a:t>Педагоги</a:t>
            </a:r>
            <a:r>
              <a:rPr sz="2400" i="1" spc="-10" dirty="0">
                <a:latin typeface="Times New Roman"/>
                <a:cs typeface="Times New Roman"/>
              </a:rPr>
              <a:t>: </a:t>
            </a:r>
            <a:r>
              <a:rPr lang="ru-RU" sz="2400" dirty="0" smtClean="0"/>
              <a:t>продолжение освоения метода проектирования – метод организации насыщенной детской деятельности, который дает возможность расширять образовательное пространство, придать ему новые формы, эффективно развивать творческое и познавательное мышление дошкольников.</a:t>
            </a:r>
            <a:endParaRPr sz="2400" dirty="0">
              <a:latin typeface="Times New Roman"/>
              <a:cs typeface="Times New Roman"/>
            </a:endParaRPr>
          </a:p>
          <a:p>
            <a:r>
              <a:rPr sz="2250" spc="-5" dirty="0">
                <a:solidFill>
                  <a:srgbClr val="2CA1BE"/>
                </a:solidFill>
                <a:latin typeface="Wingdings"/>
                <a:cs typeface="Wingdings"/>
              </a:rPr>
              <a:t></a:t>
            </a:r>
            <a:r>
              <a:rPr sz="2250" spc="-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800" b="1" i="1" u="heavy" spc="-30" dirty="0">
                <a:solidFill>
                  <a:srgbClr val="00B050"/>
                </a:solidFill>
                <a:latin typeface="Times New Roman"/>
                <a:cs typeface="Times New Roman"/>
              </a:rPr>
              <a:t>Родители: </a:t>
            </a:r>
            <a:r>
              <a:rPr lang="ru-RU" sz="2400" dirty="0" smtClean="0"/>
              <a:t>: расширяют возможности сотрудничества со своими детьми, сотрудниками ДОУ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06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 noGrp="1"/>
          </p:cNvSpPr>
          <p:nvPr>
            <p:ph type="title"/>
          </p:nvPr>
        </p:nvSpPr>
        <p:spPr>
          <a:xfrm>
            <a:off x="3031598" y="0"/>
            <a:ext cx="7086600" cy="733790"/>
          </a:xfrm>
          <a:prstGeom prst="rect">
            <a:avLst/>
          </a:prstGeom>
        </p:spPr>
        <p:txBody>
          <a:bodyPr vert="horz" wrap="square" lIns="0" tIns="299973" rIns="0" bIns="0" rtlCol="0">
            <a:spAutoFit/>
          </a:bodyPr>
          <a:lstStyle/>
          <a:p>
            <a:pPr marL="1450975">
              <a:lnSpc>
                <a:spcPct val="100000"/>
              </a:lnSpc>
            </a:pP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План </a:t>
            </a:r>
            <a:r>
              <a:rPr sz="2800" b="1" spc="-15" dirty="0">
                <a:solidFill>
                  <a:srgbClr val="00B050"/>
                </a:solidFill>
                <a:latin typeface="Times New Roman"/>
                <a:cs typeface="Times New Roman"/>
              </a:rPr>
              <a:t>проведения</a:t>
            </a:r>
            <a:r>
              <a:rPr sz="2800" b="1" spc="-5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проекта</a:t>
            </a:r>
            <a:r>
              <a:rPr sz="2800" spc="-5" dirty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248081" y="779413"/>
            <a:ext cx="10653634" cy="6078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heavy" spc="-5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i="1" u="heavy" dirty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sz="2400" b="1" i="1" u="heavy" spc="-5" dirty="0">
                <a:solidFill>
                  <a:srgbClr val="FF0000"/>
                </a:solidFill>
                <a:latin typeface="Times New Roman"/>
                <a:cs typeface="Times New Roman"/>
              </a:rPr>
              <a:t>этап: </a:t>
            </a:r>
            <a:r>
              <a:rPr sz="2400" b="1" i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подготовительный </a:t>
            </a:r>
            <a:r>
              <a:rPr sz="2400" b="1" i="1" u="heavy" dirty="0">
                <a:solidFill>
                  <a:srgbClr val="FF0000"/>
                </a:solidFill>
                <a:latin typeface="Times New Roman"/>
                <a:cs typeface="Times New Roman"/>
              </a:rPr>
              <a:t>(1 </a:t>
            </a:r>
            <a:r>
              <a:rPr sz="2400" b="1" i="1" u="heavy" spc="-15" dirty="0">
                <a:solidFill>
                  <a:srgbClr val="FF0000"/>
                </a:solidFill>
                <a:latin typeface="Times New Roman"/>
                <a:cs typeface="Times New Roman"/>
              </a:rPr>
              <a:t>неделя: </a:t>
            </a:r>
            <a:r>
              <a:rPr sz="2400" b="1" i="1" u="heavy" dirty="0">
                <a:solidFill>
                  <a:srgbClr val="FF0000"/>
                </a:solidFill>
                <a:latin typeface="Times New Roman"/>
                <a:cs typeface="Times New Roman"/>
              </a:rPr>
              <a:t>с </a:t>
            </a:r>
            <a:r>
              <a:rPr lang="ru-RU" sz="2400" b="1" i="1" u="heavy" dirty="0" smtClean="0">
                <a:solidFill>
                  <a:srgbClr val="FF0000"/>
                </a:solidFill>
                <a:latin typeface="Times New Roman"/>
                <a:cs typeface="Times New Roman"/>
              </a:rPr>
              <a:t>31.01.22</a:t>
            </a:r>
            <a:r>
              <a:rPr lang="ru-RU" sz="2400" b="1" i="1" u="heavy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u="heavy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 04.02.22</a:t>
            </a:r>
            <a:r>
              <a:rPr sz="2400" b="1" i="1" u="heavy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tabLst>
                <a:tab pos="296545" algn="l"/>
              </a:tabLst>
            </a:pPr>
            <a:r>
              <a:rPr sz="2400" b="1" spc="-25" dirty="0">
                <a:latin typeface="Times New Roman"/>
                <a:cs typeface="Times New Roman"/>
              </a:rPr>
              <a:t>подготовка </a:t>
            </a:r>
            <a:r>
              <a:rPr sz="2400" b="1" spc="-15" dirty="0">
                <a:latin typeface="Times New Roman"/>
                <a:cs typeface="Times New Roman"/>
              </a:rPr>
              <a:t>наглядного </a:t>
            </a:r>
            <a:r>
              <a:rPr sz="2400" b="1" spc="-5" dirty="0">
                <a:latin typeface="Times New Roman"/>
                <a:cs typeface="Times New Roman"/>
              </a:rPr>
              <a:t>иллюстративного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материала.</a:t>
            </a:r>
            <a:endParaRPr sz="2400" dirty="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tabLst>
                <a:tab pos="296545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подбор </a:t>
            </a:r>
            <a:r>
              <a:rPr sz="2400" b="1" spc="-25" dirty="0">
                <a:latin typeface="Times New Roman"/>
                <a:cs typeface="Times New Roman"/>
              </a:rPr>
              <a:t>необходимой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литературы.</a:t>
            </a:r>
            <a:endParaRPr sz="2400" dirty="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tabLst>
                <a:tab pos="29654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разработка </a:t>
            </a:r>
            <a:r>
              <a:rPr sz="2400" b="1" dirty="0">
                <a:latin typeface="Times New Roman"/>
                <a:cs typeface="Times New Roman"/>
              </a:rPr>
              <a:t>мероприятий </a:t>
            </a:r>
            <a:r>
              <a:rPr sz="2400" b="1" spc="-10" dirty="0">
                <a:latin typeface="Times New Roman"/>
                <a:cs typeface="Times New Roman"/>
              </a:rPr>
              <a:t>работы </a:t>
            </a:r>
            <a:r>
              <a:rPr sz="2400" b="1" dirty="0">
                <a:latin typeface="Times New Roman"/>
                <a:cs typeface="Times New Roman"/>
              </a:rPr>
              <a:t>с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детьми.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u="heavy" spc="-5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i="1" u="heavy" dirty="0">
                <a:solidFill>
                  <a:srgbClr val="FF0000"/>
                </a:solidFill>
                <a:latin typeface="Times New Roman"/>
                <a:cs typeface="Times New Roman"/>
              </a:rPr>
              <a:t>2 </a:t>
            </a:r>
            <a:r>
              <a:rPr sz="2400" b="1" i="1" u="heavy" spc="-5" dirty="0">
                <a:solidFill>
                  <a:srgbClr val="FF0000"/>
                </a:solidFill>
                <a:latin typeface="Times New Roman"/>
                <a:cs typeface="Times New Roman"/>
              </a:rPr>
              <a:t>этап: </a:t>
            </a:r>
            <a:r>
              <a:rPr sz="2400" b="1" i="1" u="heavy" dirty="0" err="1">
                <a:solidFill>
                  <a:srgbClr val="FF0000"/>
                </a:solidFill>
                <a:latin typeface="Times New Roman"/>
                <a:cs typeface="Times New Roman"/>
              </a:rPr>
              <a:t>основной</a:t>
            </a:r>
            <a:r>
              <a:rPr sz="2400" b="1" i="1" u="heavy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u="heavy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ru-RU" sz="2400" b="1" i="1" u="heavy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b="1" i="1" u="heavy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u="heavy" spc="-15" dirty="0">
                <a:solidFill>
                  <a:srgbClr val="FF0000"/>
                </a:solidFill>
                <a:latin typeface="Times New Roman"/>
                <a:cs typeface="Times New Roman"/>
              </a:rPr>
              <a:t>неделя: </a:t>
            </a:r>
            <a:r>
              <a:rPr sz="2400" b="1" i="1" u="heavy" dirty="0">
                <a:solidFill>
                  <a:srgbClr val="FF0000"/>
                </a:solidFill>
                <a:latin typeface="Times New Roman"/>
                <a:cs typeface="Times New Roman"/>
              </a:rPr>
              <a:t>с </a:t>
            </a:r>
            <a:r>
              <a:rPr lang="ru-RU" sz="2400" b="1" i="1" u="heavy" dirty="0" smtClean="0">
                <a:solidFill>
                  <a:srgbClr val="FF0000"/>
                </a:solidFill>
                <a:latin typeface="Times New Roman"/>
                <a:cs typeface="Times New Roman"/>
              </a:rPr>
              <a:t>31.01.22 – 04.02.22</a:t>
            </a:r>
            <a:r>
              <a:rPr sz="2400" b="1" i="1" u="heavy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 </a:t>
            </a:r>
            <a:r>
              <a:rPr lang="ru-RU" sz="2400" b="1" dirty="0" smtClean="0">
                <a:latin typeface="Times New Roman"/>
                <a:cs typeface="Times New Roman"/>
              </a:rPr>
              <a:t>беседы с детьми;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/>
                <a:cs typeface="Times New Roman"/>
              </a:rPr>
              <a:t>  просмотр презентации;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/>
                <a:cs typeface="Times New Roman"/>
              </a:rPr>
              <a:t>  игры с детьми (сюжетно – ролевые, дидактические, развивающие игры)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/>
                <a:cs typeface="Times New Roman"/>
              </a:rPr>
              <a:t> театрализованные постановки</a:t>
            </a:r>
            <a:endParaRPr lang="ru-RU" sz="2400" b="1" dirty="0" smtClean="0"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/>
                <a:cs typeface="Times New Roman"/>
              </a:rPr>
              <a:t> выставки рисунков и поделок.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/>
                <a:cs typeface="Times New Roman"/>
              </a:rPr>
              <a:t> проведение мероприятий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/>
                <a:cs typeface="Times New Roman"/>
              </a:rPr>
              <a:t> консультации для родителей.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u="heavy" spc="-50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i="1" u="heavy" dirty="0">
                <a:solidFill>
                  <a:srgbClr val="FF0000"/>
                </a:solidFill>
                <a:latin typeface="Times New Roman"/>
                <a:cs typeface="Times New Roman"/>
              </a:rPr>
              <a:t>3 </a:t>
            </a:r>
            <a:r>
              <a:rPr sz="2400" b="1" i="1" u="heavy" spc="-5" dirty="0">
                <a:solidFill>
                  <a:srgbClr val="FF0000"/>
                </a:solidFill>
                <a:latin typeface="Times New Roman"/>
                <a:cs typeface="Times New Roman"/>
              </a:rPr>
              <a:t>этап:</a:t>
            </a:r>
            <a:r>
              <a:rPr sz="2400" b="1" i="1" u="heavy" spc="3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u="heavy" spc="-5" dirty="0">
                <a:solidFill>
                  <a:srgbClr val="FF0000"/>
                </a:solidFill>
                <a:latin typeface="Times New Roman"/>
                <a:cs typeface="Times New Roman"/>
              </a:rPr>
              <a:t>заключительный.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60045" indent="-347345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tabLst>
                <a:tab pos="360045" algn="l"/>
                <a:tab pos="36068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памятки для</a:t>
            </a:r>
            <a:r>
              <a:rPr sz="2400" b="1" spc="-10" dirty="0">
                <a:latin typeface="Times New Roman"/>
                <a:cs typeface="Times New Roman"/>
              </a:rPr>
              <a:t> родителей;</a:t>
            </a:r>
            <a:endParaRPr sz="2400" dirty="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tabLst>
                <a:tab pos="296545" algn="l"/>
              </a:tabLst>
            </a:pPr>
            <a:r>
              <a:rPr lang="ru-RU" sz="2400" b="1" spc="-10" dirty="0" smtClean="0">
                <a:latin typeface="Times New Roman"/>
                <a:cs typeface="Times New Roman"/>
              </a:rPr>
              <a:t>Презентация проекта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22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191" y="188686"/>
            <a:ext cx="8596668" cy="624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Понедельник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476" y="941389"/>
            <a:ext cx="10048723" cy="567712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/>
              <a:t>Беседа с детьми «</a:t>
            </a:r>
            <a:r>
              <a:rPr lang="ru-RU" sz="2800" dirty="0" err="1" smtClean="0"/>
              <a:t>Огневушка</a:t>
            </a:r>
            <a:r>
              <a:rPr lang="ru-RU" sz="2800" dirty="0" smtClean="0"/>
              <a:t> – не подружка!» (причины возникновения пожара)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Д/и «Назови причины пожара»</a:t>
            </a:r>
          </a:p>
          <a:p>
            <a:r>
              <a:rPr lang="ru-RU" sz="2800" dirty="0" smtClean="0"/>
              <a:t>Игровая ситуация «Как вызвать пожарную охрану»</a:t>
            </a:r>
          </a:p>
          <a:p>
            <a:r>
              <a:rPr lang="ru-RU" sz="2800" dirty="0" smtClean="0"/>
              <a:t>Д/и «Разложи по порядку» (пожарная безопасность)</a:t>
            </a:r>
          </a:p>
          <a:p>
            <a:r>
              <a:rPr lang="ru-RU" sz="2800" dirty="0" smtClean="0"/>
              <a:t>Рисование «Пожарная машина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Папки – передвижки, консультации, рекомендации для родителей по пожарной, дорожной безопасности, в быту и на улице.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7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10" y="326912"/>
            <a:ext cx="4847317" cy="36354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874096"/>
            <a:ext cx="5668282" cy="425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362" y="246743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Вторник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533" y="1144589"/>
            <a:ext cx="9439123" cy="476272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Беседа «Что на нашей улице» (дорога, дома, тротуар, проезжая часть, светофор, пешеходный переход)</a:t>
            </a:r>
          </a:p>
          <a:p>
            <a:r>
              <a:rPr lang="ru-RU" sz="2800" dirty="0" smtClean="0"/>
              <a:t>Просмотр мультфильмов «Улица города», «Светофор – помощник»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П/и «Красный, желтый, зеленый»</a:t>
            </a:r>
          </a:p>
          <a:p>
            <a:r>
              <a:rPr lang="ru-RU" sz="2800" dirty="0" smtClean="0"/>
              <a:t>Лепка «Светофор»</a:t>
            </a:r>
          </a:p>
          <a:p>
            <a:r>
              <a:rPr lang="ru-RU" sz="2800" dirty="0" smtClean="0"/>
              <a:t>Чтение «Зеленый, желтый, красный»</a:t>
            </a:r>
          </a:p>
          <a:p>
            <a:r>
              <a:rPr lang="ru-RU" sz="2800" dirty="0" smtClean="0"/>
              <a:t>Конструирование из </a:t>
            </a:r>
            <a:r>
              <a:rPr lang="ru-RU" sz="2800" dirty="0" err="1" smtClean="0"/>
              <a:t>Лего</a:t>
            </a:r>
            <a:r>
              <a:rPr lang="ru-RU" sz="2800" dirty="0" smtClean="0"/>
              <a:t> «Светофор»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985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5" y="235176"/>
            <a:ext cx="4398735" cy="3299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07" y="2383291"/>
            <a:ext cx="4524527" cy="3393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3" y="235176"/>
            <a:ext cx="3905250" cy="292893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07999" y="5029200"/>
            <a:ext cx="5021943" cy="14949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«Что на нашей улице?»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6" y="300250"/>
            <a:ext cx="3562066" cy="267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8" y="1910686"/>
            <a:ext cx="3502924" cy="262719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45659" y="3521122"/>
            <a:ext cx="3411941" cy="13920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Просмотр мультфильмов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64" y="150552"/>
            <a:ext cx="3761663" cy="28212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23" y="2500952"/>
            <a:ext cx="3509465" cy="2632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37" y="4217158"/>
            <a:ext cx="3129318" cy="2346989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942997" y="5179858"/>
            <a:ext cx="3645940" cy="13842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П/и «Красный, желтый, зеленый»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2302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1261</TotalTime>
  <Words>497</Words>
  <Application>Microsoft Office PowerPoint</Application>
  <PresentationFormat>Широкоэкранный</PresentationFormat>
  <Paragraphs>90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Муниципальное автономное дошкольное образовательное учреждение «Детский сад № 92»</vt:lpstr>
      <vt:lpstr>Название проекта: «Неделя безопасности»   Участники проекта: Дети младшей  группы По количеству участников: коллективный   По приоритетному методу: практический</vt:lpstr>
      <vt:lpstr>Ожидаемые результаты в процессе</vt:lpstr>
      <vt:lpstr>План проведения проекта:</vt:lpstr>
      <vt:lpstr>                         Понедельник</vt:lpstr>
      <vt:lpstr>Презентация PowerPoint</vt:lpstr>
      <vt:lpstr>Вторник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Среда</vt:lpstr>
      <vt:lpstr>Презентация PowerPoint</vt:lpstr>
      <vt:lpstr>Презентация PowerPoint</vt:lpstr>
      <vt:lpstr>Четверг</vt:lpstr>
      <vt:lpstr>Презентация PowerPoint</vt:lpstr>
      <vt:lpstr>Презентация PowerPoint</vt:lpstr>
      <vt:lpstr>Пятница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 92»</dc:title>
  <dc:creator>Пользователь Windows</dc:creator>
  <cp:lastModifiedBy>Пользователь Windows</cp:lastModifiedBy>
  <cp:revision>36</cp:revision>
  <dcterms:created xsi:type="dcterms:W3CDTF">2022-02-02T09:20:18Z</dcterms:created>
  <dcterms:modified xsi:type="dcterms:W3CDTF">2022-02-04T12:55:36Z</dcterms:modified>
</cp:coreProperties>
</file>