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4" r:id="rId9"/>
    <p:sldId id="265" r:id="rId10"/>
    <p:sldId id="263" r:id="rId11"/>
    <p:sldId id="267" r:id="rId12"/>
    <p:sldId id="269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02" autoAdjust="0"/>
    <p:restoredTop sz="94660"/>
  </p:normalViewPr>
  <p:slideViewPr>
    <p:cSldViewPr snapToGrid="0">
      <p:cViewPr varScale="1">
        <p:scale>
          <a:sx n="68" d="100"/>
          <a:sy n="68" d="100"/>
        </p:scale>
        <p:origin x="65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4AA43D-C95D-711F-DA9E-184D47EBDE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-245322"/>
            <a:ext cx="8689976" cy="2057400"/>
          </a:xfrm>
        </p:spPr>
        <p:txBody>
          <a:bodyPr>
            <a:normAutofit/>
          </a:bodyPr>
          <a:lstStyle/>
          <a:p>
            <a:r>
              <a:rPr lang="ru-RU" sz="1400" b="1" dirty="0">
                <a:solidFill>
                  <a:srgbClr val="002060"/>
                </a:solidFill>
              </a:rPr>
              <a:t>Муниципальное автономное дошкольное образовательное учреждение </a:t>
            </a:r>
            <a:br>
              <a:rPr lang="ru-RU" sz="1400" b="1" dirty="0">
                <a:solidFill>
                  <a:srgbClr val="002060"/>
                </a:solidFill>
              </a:rPr>
            </a:br>
            <a:br>
              <a:rPr lang="ru-RU" sz="1400" b="1" dirty="0">
                <a:solidFill>
                  <a:srgbClr val="002060"/>
                </a:solidFill>
              </a:rPr>
            </a:br>
            <a:r>
              <a:rPr lang="ru-RU" sz="1400" b="1" dirty="0">
                <a:solidFill>
                  <a:srgbClr val="002060"/>
                </a:solidFill>
              </a:rPr>
              <a:t>«Детский сад № 92»</a:t>
            </a:r>
            <a:br>
              <a:rPr lang="ru-RU" sz="2000" dirty="0">
                <a:solidFill>
                  <a:srgbClr val="002060"/>
                </a:solidFill>
              </a:rPr>
            </a:br>
            <a:br>
              <a:rPr lang="ru-RU" sz="2000" dirty="0"/>
            </a:b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B427D20-1860-30F1-3294-C96C300815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5860" y="826477"/>
            <a:ext cx="10149840" cy="3509010"/>
          </a:xfrm>
        </p:spPr>
        <p:txBody>
          <a:bodyPr>
            <a:normAutofit/>
          </a:bodyPr>
          <a:lstStyle/>
          <a:p>
            <a:endParaRPr kumimoji="0" lang="ru-RU" sz="4800" b="0" i="0" u="none" strike="noStrike" kern="1200" cap="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j-ea"/>
              <a:cs typeface="+mj-cs"/>
            </a:endParaRPr>
          </a:p>
          <a:p>
            <a:r>
              <a:rPr lang="ru-RU" sz="3200" b="1" dirty="0">
                <a:solidFill>
                  <a:srgbClr val="002060"/>
                </a:solidFill>
                <a:ea typeface="+mj-ea"/>
                <a:cs typeface="+mj-cs"/>
              </a:rPr>
              <a:t>Ресурсный центр </a:t>
            </a:r>
          </a:p>
          <a:p>
            <a:r>
              <a:rPr kumimoji="0" lang="ru-RU" sz="4800" b="1" i="0" u="none" strike="noStrike" kern="1200" cap="all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j-ea"/>
                <a:cs typeface="+mj-cs"/>
              </a:rPr>
              <a:t>«Вместе мы можем больше»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0547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F0584F-EDB8-2217-691B-D3D5791D2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7008" y="329185"/>
            <a:ext cx="10071218" cy="1700784"/>
          </a:xfrm>
        </p:spPr>
        <p:txBody>
          <a:bodyPr>
            <a:normAutofit fontScale="90000"/>
          </a:bodyPr>
          <a:lstStyle/>
          <a:p>
            <a:pPr marL="228600" marR="0" lvl="0" indent="-228600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 panose="020F0502020204030204" pitchFamily="34" charset="0"/>
              </a:rPr>
              <a:t>Семинар-практикум «Психолого-педагогический портрет ребенка с трудностями в обучении и ребенка с ОВЗ»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 panose="020F0502020204030204" pitchFamily="34" charset="0"/>
              </a:rPr>
              <a:t> </a:t>
            </a:r>
            <a:b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 panose="020F0502020204030204" pitchFamily="34" charset="0"/>
              </a:rPr>
            </a:b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 panose="020F0502020204030204" pitchFamily="34" charset="0"/>
              </a:rPr>
              <a:t>(специалисты: учителя-логопеды, учителя-дефектологи)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 panose="020F0502020204030204" pitchFamily="34" charset="0"/>
              </a:rPr>
              <a:t>20.11.2024. </a:t>
            </a:r>
            <a:b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 panose="020F0502020204030204" pitchFamily="34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0C1A7-7424-CE52-6BB4-829430F77E1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764792"/>
            <a:ext cx="10363826" cy="4645152"/>
          </a:xfrm>
        </p:spPr>
        <p:txBody>
          <a:bodyPr>
            <a:normAutofit fontScale="25000" lnSpcReduction="20000"/>
          </a:bodyPr>
          <a:lstStyle/>
          <a:p>
            <a:pPr algn="l">
              <a:spcBef>
                <a:spcPts val="1500"/>
              </a:spcBef>
              <a:spcAft>
                <a:spcPts val="750"/>
              </a:spcAft>
            </a:pPr>
            <a:r>
              <a:rPr lang="ru-RU" sz="8000" b="1" i="0" cap="none" dirty="0">
                <a:solidFill>
                  <a:srgbClr val="0070C0"/>
                </a:solidFill>
                <a:effectLst/>
                <a:latin typeface="Century Gothic" panose="020B0502020202020204" pitchFamily="34" charset="0"/>
              </a:rPr>
              <a:t>«Кто такие дети с трудностями в обучении?»</a:t>
            </a:r>
          </a:p>
          <a:p>
            <a:pPr algn="just">
              <a:spcAft>
                <a:spcPts val="750"/>
              </a:spcAft>
            </a:pPr>
            <a:r>
              <a:rPr lang="ru-RU" sz="8000" b="1" i="0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«Трудности в обучении» – это пограничная форма между нормальным интеллектуальным развитием ребенка и его качественно сниженным развитием, личностная незрелость, негрубое нарушение познавательной сферы, синдром временного отставания психики в целом или отдельных её функций (моторных, сенсорных, речевых, эмоциональных, волевых). это не клиническая форма, а замедленный темп развития.</a:t>
            </a:r>
          </a:p>
          <a:p>
            <a:pPr algn="just">
              <a:spcAft>
                <a:spcPts val="750"/>
              </a:spcAft>
            </a:pPr>
            <a:r>
              <a:rPr lang="ru-RU" sz="8000" b="1" i="0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«Трудности в обучении» проявляется в несоответствии интеллектуальных возможностей ребёнка его возрасту. Эти дети не готовы к началу школьного обучения по своим знаниям и навыкам, личностной незрелости, поведению. «трудности в обучении» поддаётся коррекции, при обучении и воспитании ребёнка в специальном коррекционном учреждении.</a:t>
            </a:r>
          </a:p>
          <a:p>
            <a:endParaRPr lang="ru-RU" sz="1400" cap="none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849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82D591-D119-ECF4-9ADC-BDBB9DDAB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5763995"/>
          </a:xfrm>
        </p:spPr>
        <p:txBody>
          <a:bodyPr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750"/>
              </a:spcAft>
              <a:tabLst/>
              <a:defRPr/>
            </a:pPr>
            <a:r>
              <a:rPr lang="ru-RU" sz="2400" b="1" cap="none" dirty="0">
                <a:solidFill>
                  <a:srgbClr val="0070C0"/>
                </a:solidFill>
                <a:latin typeface="Century Gothic" panose="020B0502020202020204" pitchFamily="34" charset="0"/>
                <a:ea typeface="+mn-ea"/>
                <a:cs typeface="+mn-cs"/>
              </a:rPr>
              <a:t>Х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АРАКТЕРНЫЕ ОСОБЕННОСТИ ДЕТЕЙ С ТРУДНОСТЯМИ В ОБУЧЕНИИ:</a:t>
            </a:r>
            <a:b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</a:b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- </a:t>
            </a:r>
            <a:r>
              <a:rPr lang="ru-RU" sz="2000" b="1" cap="none" dirty="0">
                <a:solidFill>
                  <a:srgbClr val="002060"/>
                </a:solidFill>
                <a:latin typeface="Century Gothic" panose="020B0502020202020204" pitchFamily="34" charset="0"/>
                <a:ea typeface="+mn-ea"/>
                <a:cs typeface="+mn-cs"/>
              </a:rPr>
              <a:t>с</a:t>
            </a:r>
            <a:r>
              <a:rPr kumimoji="0" lang="ru-RU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нижение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работоспособности</a:t>
            </a:r>
            <a:b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</a:b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- повышенная истощаемость</a:t>
            </a:r>
            <a:b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</a:b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- неустойчивое внимание</a:t>
            </a:r>
            <a:b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</a:b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- недостаточность произвольной памяти</a:t>
            </a:r>
            <a:b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</a:b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- отставание в развитии мышления</a:t>
            </a:r>
            <a:b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</a:b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- дефекты звукопроизношения</a:t>
            </a:r>
            <a:b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</a:b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- бедный словарный запас слов</a:t>
            </a:r>
            <a:b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</a:b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-  ограниченный запас общих сведений и представлений</a:t>
            </a:r>
            <a:b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</a:b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- своеобразное поведение</a:t>
            </a:r>
            <a:b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</a:b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- низкий навык самоконтроля</a:t>
            </a:r>
            <a:b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</a:b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- незрелость эмоционально-волевой сферы.</a:t>
            </a:r>
            <a:b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</a:br>
            <a:br>
              <a:rPr kumimoji="0" lang="ru-RU" sz="1400" b="0" i="0" u="none" strike="noStrike" kern="1200" cap="all" spc="0" normalizeH="0" baseline="0" noProof="0" dirty="0">
                <a:ln>
                  <a:noFill/>
                </a:ln>
                <a:solidFill>
                  <a:srgbClr val="111111"/>
                </a:solidFill>
                <a:effectLst/>
                <a:uLnTx/>
                <a:uFillTx/>
                <a:latin typeface="Cuprum"/>
                <a:ea typeface="+mn-ea"/>
                <a:cs typeface="+mn-cs"/>
              </a:rPr>
            </a:b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7457177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DB074C-A9EE-BE6F-9E15-39A8176CF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0"/>
            <a:ext cx="10364452" cy="1567543"/>
          </a:xfrm>
        </p:spPr>
        <p:txBody>
          <a:bodyPr>
            <a:normAutofit/>
          </a:bodyPr>
          <a:lstStyle/>
          <a:p>
            <a:pPr algn="l"/>
            <a:r>
              <a:rPr lang="ru-RU" sz="1600" b="1" u="sng" cap="none" dirty="0">
                <a:solidFill>
                  <a:srgbClr val="0070C0"/>
                </a:solidFill>
                <a:latin typeface="Century Gothic" panose="020B0502020202020204" pitchFamily="34" charset="0"/>
              </a:rPr>
              <a:t>Д</a:t>
            </a:r>
            <a:r>
              <a:rPr lang="ru-RU" sz="1600" b="1" i="0" u="sng" cap="none" dirty="0">
                <a:solidFill>
                  <a:srgbClr val="0070C0"/>
                </a:solidFill>
                <a:effectLst/>
                <a:latin typeface="Century Gothic" panose="020B0502020202020204" pitchFamily="34" charset="0"/>
              </a:rPr>
              <a:t>ети с ограниченными возможностями здоровья (</a:t>
            </a:r>
            <a:r>
              <a:rPr lang="ru-RU" sz="1600" b="1" i="0" u="sng" cap="none" dirty="0" err="1">
                <a:solidFill>
                  <a:srgbClr val="0070C0"/>
                </a:solidFill>
                <a:effectLst/>
                <a:latin typeface="Century Gothic" panose="020B0502020202020204" pitchFamily="34" charset="0"/>
              </a:rPr>
              <a:t>овз</a:t>
            </a:r>
            <a:r>
              <a:rPr lang="ru-RU" sz="1600" b="1" i="0" u="sng" cap="none" dirty="0">
                <a:solidFill>
                  <a:srgbClr val="0070C0"/>
                </a:solidFill>
                <a:effectLst/>
                <a:latin typeface="Century Gothic" panose="020B0502020202020204" pitchFamily="34" charset="0"/>
              </a:rPr>
              <a:t>) </a:t>
            </a:r>
            <a:r>
              <a:rPr lang="ru-RU" sz="1600" b="1" i="0" cap="none" dirty="0">
                <a:solidFill>
                  <a:srgbClr val="0070C0"/>
                </a:solidFill>
                <a:effectLst/>
                <a:latin typeface="Century Gothic" panose="020B0502020202020204" pitchFamily="34" charset="0"/>
              </a:rPr>
              <a:t>— это дети, имеющие недостатки в физическом и (или) психическом развитии, которые препятствуют освоению образовательных программ без специальных условий обучения и воспитания. </a:t>
            </a:r>
            <a:endParaRPr lang="ru-RU" sz="1600" b="1" cap="none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CDE2456-0DF8-6A5C-11E4-0D93AA6B6C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3775" y="1075765"/>
            <a:ext cx="10364452" cy="5471339"/>
          </a:xfrm>
        </p:spPr>
        <p:txBody>
          <a:bodyPr>
            <a:normAutofit fontScale="25000" lnSpcReduction="20000"/>
          </a:bodyPr>
          <a:lstStyle/>
          <a:p>
            <a:pPr algn="l">
              <a:spcAft>
                <a:spcPts val="600"/>
              </a:spcAft>
            </a:pPr>
            <a:r>
              <a:rPr lang="ru-RU" sz="6400" u="sng" cap="none" dirty="0">
                <a:solidFill>
                  <a:srgbClr val="002060"/>
                </a:solidFill>
                <a:latin typeface="YS Text"/>
              </a:rPr>
              <a:t>К</a:t>
            </a:r>
            <a:r>
              <a:rPr lang="ru-RU" sz="6400" i="0" u="sng" cap="none" dirty="0">
                <a:solidFill>
                  <a:srgbClr val="002060"/>
                </a:solidFill>
                <a:effectLst/>
                <a:latin typeface="YS Text"/>
              </a:rPr>
              <a:t>атегории детей с </a:t>
            </a:r>
            <a:r>
              <a:rPr lang="ru-RU" sz="6400" i="0" u="sng" cap="none" dirty="0" err="1">
                <a:solidFill>
                  <a:srgbClr val="002060"/>
                </a:solidFill>
                <a:effectLst/>
                <a:latin typeface="YS Text"/>
              </a:rPr>
              <a:t>овз</a:t>
            </a:r>
            <a:r>
              <a:rPr lang="ru-RU" sz="6400" i="0" u="sng" cap="none" dirty="0">
                <a:solidFill>
                  <a:srgbClr val="002060"/>
                </a:solidFill>
                <a:effectLst/>
                <a:latin typeface="YS Text"/>
              </a:rPr>
              <a:t>: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6400" b="1" i="0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дети с нарушением слуха (глухие, слабослышащие, позднооглохшие); 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6400" b="1" i="0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дети с нарушением зрения (слепые, слабовидящие); 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6400" b="1" i="0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дети с нарушением речи (логопаты); 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6400" b="1" i="0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дети с нарушением опорно-двигательного аппарата; 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6400" b="1" i="0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дети с задержкой психического развития; 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6400" b="1" i="0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дети с нарушением поведения и общения; 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6400" b="1" i="0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дети с умственной отсталостью; </a:t>
            </a:r>
          </a:p>
          <a:p>
            <a:pPr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6400" b="1" i="0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дети с комплексными нарушениями психофизического развития (слепоглухонемые, глухие или слепые дети с умственной отсталостью). </a:t>
            </a:r>
          </a:p>
          <a:p>
            <a:pPr algn="l">
              <a:spcAft>
                <a:spcPts val="600"/>
              </a:spcAft>
            </a:pPr>
            <a:r>
              <a:rPr lang="ru-RU" sz="6400" b="1" cap="none" dirty="0">
                <a:solidFill>
                  <a:srgbClr val="002060"/>
                </a:solidFill>
                <a:latin typeface="Century Gothic" panose="020B0502020202020204" pitchFamily="34" charset="0"/>
              </a:rPr>
              <a:t>П</a:t>
            </a:r>
            <a:r>
              <a:rPr lang="ru-RU" sz="6400" b="1" i="0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рисвоением статуса </a:t>
            </a:r>
            <a:r>
              <a:rPr lang="ru-RU" sz="6400" b="1" i="0" cap="none" dirty="0" err="1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овз</a:t>
            </a:r>
            <a:r>
              <a:rPr lang="ru-RU" sz="6400" b="1" i="0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 занимается специальная психолого-медико-педагогическая комиссия (</a:t>
            </a:r>
            <a:r>
              <a:rPr lang="ru-RU" sz="6400" b="1" i="0" cap="none" dirty="0" err="1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пмпк</a:t>
            </a:r>
            <a:r>
              <a:rPr lang="ru-RU" sz="6400" b="1" i="0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). попасть на неё можно либо по инициативе самих родителей, либо по направлению учебного или медицинского учреждения.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06831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F0584F-EDB8-2217-691B-D3D5791D2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283465"/>
            <a:ext cx="10364451" cy="1216151"/>
          </a:xfrm>
        </p:spPr>
        <p:txBody>
          <a:bodyPr/>
          <a:lstStyle/>
          <a:p>
            <a:r>
              <a:rPr lang="ru-RU" b="1" dirty="0">
                <a:solidFill>
                  <a:srgbClr val="0070C0"/>
                </a:solidFill>
              </a:rPr>
              <a:t>АЛГОРИТМ действий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0C1A7-7424-CE52-6BB4-829430F77E1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371600"/>
            <a:ext cx="10363826" cy="4419599"/>
          </a:xfrm>
        </p:spPr>
        <p:txBody>
          <a:bodyPr>
            <a:noAutofit/>
          </a:bodyPr>
          <a:lstStyle/>
          <a:p>
            <a:r>
              <a:rPr lang="ru-RU" sz="2400" b="1" cap="none" dirty="0">
                <a:solidFill>
                  <a:srgbClr val="002060"/>
                </a:solidFill>
                <a:cs typeface="Times New Roman" pitchFamily="18" charset="0"/>
              </a:rPr>
              <a:t>1. Первичная диагностика</a:t>
            </a:r>
          </a:p>
          <a:p>
            <a:r>
              <a:rPr lang="ru-RU" sz="2400" b="1" cap="none" dirty="0">
                <a:solidFill>
                  <a:srgbClr val="002060"/>
                </a:solidFill>
                <a:cs typeface="Times New Roman" pitchFamily="18" charset="0"/>
              </a:rPr>
              <a:t>2. Н</a:t>
            </a:r>
            <a:r>
              <a:rPr kumimoji="0" lang="ru-RU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Times New Roman" pitchFamily="18" charset="0"/>
              </a:rPr>
              <a:t>аблюдение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Times New Roman" pitchFamily="18" charset="0"/>
              </a:rPr>
              <a:t> за ребенком</a:t>
            </a:r>
          </a:p>
          <a:p>
            <a:r>
              <a:rPr lang="ru-RU" sz="2400" b="1" cap="none" dirty="0">
                <a:solidFill>
                  <a:srgbClr val="002060"/>
                </a:solidFill>
                <a:cs typeface="Times New Roman" pitchFamily="18" charset="0"/>
              </a:rPr>
              <a:t>3. Консультация с родителями</a:t>
            </a:r>
          </a:p>
          <a:p>
            <a:r>
              <a:rPr lang="ru-RU" sz="2400" b="1" cap="none" dirty="0">
                <a:solidFill>
                  <a:srgbClr val="002060"/>
                </a:solidFill>
                <a:cs typeface="Times New Roman" pitchFamily="18" charset="0"/>
              </a:rPr>
              <a:t>4. Консультация со специалистами</a:t>
            </a:r>
          </a:p>
          <a:p>
            <a:r>
              <a:rPr lang="ru-RU" sz="2400" b="1" cap="none" dirty="0">
                <a:solidFill>
                  <a:srgbClr val="002060"/>
                </a:solidFill>
                <a:cs typeface="Times New Roman" pitchFamily="18" charset="0"/>
              </a:rPr>
              <a:t>5. </a:t>
            </a:r>
            <a:r>
              <a:rPr lang="ru-RU" sz="2400" b="1" cap="none" dirty="0" err="1">
                <a:solidFill>
                  <a:srgbClr val="002060"/>
                </a:solidFill>
                <a:cs typeface="Times New Roman" pitchFamily="18" charset="0"/>
              </a:rPr>
              <a:t>Ппк</a:t>
            </a:r>
            <a:endParaRPr lang="ru-RU" sz="2400" b="1" cap="none" dirty="0">
              <a:solidFill>
                <a:srgbClr val="002060"/>
              </a:solidFill>
              <a:cs typeface="Times New Roman" pitchFamily="18" charset="0"/>
            </a:endParaRPr>
          </a:p>
          <a:p>
            <a:r>
              <a:rPr lang="ru-RU" sz="2400" b="1" cap="none" dirty="0">
                <a:solidFill>
                  <a:srgbClr val="002060"/>
                </a:solidFill>
                <a:cs typeface="Times New Roman" pitchFamily="18" charset="0"/>
              </a:rPr>
              <a:t>6. Подготовка пакета документов</a:t>
            </a:r>
          </a:p>
          <a:p>
            <a:r>
              <a:rPr lang="ru-RU" sz="2400" b="1" cap="none" dirty="0">
                <a:solidFill>
                  <a:srgbClr val="002060"/>
                </a:solidFill>
                <a:cs typeface="Times New Roman" pitchFamily="18" charset="0"/>
              </a:rPr>
              <a:t>7. ПМПК</a:t>
            </a:r>
          </a:p>
        </p:txBody>
      </p:sp>
    </p:spTree>
    <p:extLst>
      <p:ext uri="{BB962C8B-B14F-4D97-AF65-F5344CB8AC3E}">
        <p14:creationId xmlns:p14="http://schemas.microsoft.com/office/powerpoint/2010/main" val="177284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81FA43-F7E3-E5E7-8040-34E941539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540" y="0"/>
            <a:ext cx="11590020" cy="2203264"/>
          </a:xfrm>
        </p:spPr>
        <p:txBody>
          <a:bodyPr>
            <a:normAutofit/>
          </a:bodyPr>
          <a:lstStyle/>
          <a:p>
            <a:pPr marL="66675" marR="66675" algn="l"/>
            <a:br>
              <a:rPr lang="ru-RU" sz="2200" b="1" u="sng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</a:br>
            <a:r>
              <a:rPr lang="ru-RU" sz="2200" b="1" u="sng" dirty="0">
                <a:solidFill>
                  <a:srgbClr val="0070C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sz="1400" b="1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ресурсного центра для детей с ОВЗ и/или инвалидностью, их родителей</a:t>
            </a:r>
            <a:r>
              <a:rPr lang="ru-RU" sz="1400" b="1" spc="-3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400" b="1" spc="-3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педагогов</a:t>
            </a:r>
            <a:r>
              <a:rPr lang="ru-RU" sz="1400" b="1" spc="-3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сторонних</a:t>
            </a:r>
            <a:r>
              <a:rPr lang="ru-RU" sz="1400" b="1" spc="-2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организаций,</a:t>
            </a:r>
            <a:r>
              <a:rPr lang="ru-RU" sz="1400" b="1" spc="-2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направленного</a:t>
            </a:r>
            <a:r>
              <a:rPr lang="ru-RU" sz="1400" b="1" spc="-2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ru-RU" sz="1400" b="1" spc="-3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развитие</a:t>
            </a:r>
            <a:r>
              <a:rPr lang="ru-RU" sz="1400" b="1" spc="-3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социализацию детей с особыми образовательными потребностями.</a:t>
            </a:r>
            <a:br>
              <a:rPr lang="ru-RU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8C49D1-7880-85C1-CEFC-CEE4CF09F71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91490" y="1463040"/>
            <a:ext cx="11189970" cy="5120640"/>
          </a:xfrm>
        </p:spPr>
        <p:txBody>
          <a:bodyPr>
            <a:normAutofit fontScale="25000" lnSpcReduction="20000"/>
          </a:bodyPr>
          <a:lstStyle/>
          <a:p>
            <a:pPr marL="0" marR="11430" indent="0">
              <a:buNone/>
            </a:pPr>
            <a:r>
              <a:rPr lang="ru-RU" sz="5600" b="1" u="sng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ЗАДАЧИ</a:t>
            </a:r>
            <a:r>
              <a:rPr lang="ru-RU" sz="56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ru-RU" sz="5600" b="1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57188" marR="11430" indent="-357188">
              <a:buNone/>
              <a:tabLst>
                <a:tab pos="10496550" algn="l"/>
              </a:tabLst>
            </a:pPr>
            <a:r>
              <a:rPr lang="ru-RU" sz="4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4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     </a:t>
            </a:r>
            <a:r>
              <a:rPr lang="ru-RU" sz="4800" b="1" cap="none" dirty="0">
                <a:solidFill>
                  <a:srgbClr val="002060"/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lang="ru-RU" sz="4800" b="1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рганизовать образовательную среду, </a:t>
            </a:r>
            <a:r>
              <a:rPr lang="ru-RU" sz="4800" b="1" cap="none" dirty="0">
                <a:solidFill>
                  <a:srgbClr val="002060"/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адаптированную под </a:t>
            </a:r>
            <a:r>
              <a:rPr lang="ru-RU" sz="4800" b="1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потребности детей с </a:t>
            </a:r>
            <a:r>
              <a:rPr lang="ru-RU" sz="4800" b="1" cap="none" dirty="0" err="1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овз</a:t>
            </a:r>
            <a:r>
              <a:rPr lang="ru-RU" sz="4800" b="1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и/или инвалидов. </a:t>
            </a:r>
            <a:r>
              <a:rPr lang="ru-RU" sz="4800" b="1" i="1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комментарий: это    включает в себя</a:t>
            </a:r>
            <a:r>
              <a:rPr lang="ru-RU" sz="4800" b="1" i="1" cap="none" spc="-3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создание</a:t>
            </a:r>
            <a:r>
              <a:rPr lang="ru-RU" sz="4800" b="1" i="1" cap="none" spc="-3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физически</a:t>
            </a:r>
            <a:r>
              <a:rPr lang="ru-RU" sz="4800" b="1" i="1" cap="none" spc="-3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доступной</a:t>
            </a:r>
            <a:r>
              <a:rPr lang="ru-RU" sz="4800" b="1" i="1" cap="none" spc="-3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среды,</a:t>
            </a:r>
            <a:r>
              <a:rPr lang="ru-RU" sz="4800" b="1" i="1" cap="none" spc="-3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использование</a:t>
            </a:r>
            <a:r>
              <a:rPr lang="ru-RU" sz="4800" b="1" i="1" cap="none" spc="-3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специальных</a:t>
            </a:r>
            <a:r>
              <a:rPr lang="ru-RU" sz="4800" b="1" i="1" cap="none" spc="-3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учебных материалов и методик, а также обеспечение индивидуального подхода к каждому ребенку.</a:t>
            </a:r>
          </a:p>
          <a:p>
            <a:pPr marL="447675" marR="39370" indent="-447675">
              <a:buNone/>
              <a:tabLst>
                <a:tab pos="10496550" algn="l"/>
              </a:tabLst>
            </a:pPr>
            <a:r>
              <a:rPr lang="ru-RU" sz="4800" b="1" cap="none" spc="-30" dirty="0"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2.     </a:t>
            </a:r>
            <a:r>
              <a:rPr lang="ru-RU" sz="4800" b="1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Разработать</a:t>
            </a:r>
            <a:r>
              <a:rPr lang="ru-RU" sz="4800" b="1" cap="none" spc="-3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образовательные</a:t>
            </a:r>
            <a:r>
              <a:rPr lang="ru-RU" sz="4800" b="1" cap="none" spc="-3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программы,</a:t>
            </a:r>
            <a:r>
              <a:rPr lang="ru-RU" sz="4800" b="1" cap="none" spc="-3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тренинги</a:t>
            </a:r>
            <a:r>
              <a:rPr lang="ru-RU" sz="4800" b="1" cap="none" spc="-3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lang="ru-RU" sz="4800" b="1" cap="none" spc="-3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консультации</a:t>
            </a:r>
            <a:r>
              <a:rPr lang="ru-RU" sz="4800" b="1" cap="none" spc="-3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для детей с </a:t>
            </a:r>
            <a:r>
              <a:rPr lang="ru-RU" sz="4800" b="1" cap="none" dirty="0" err="1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овз</a:t>
            </a:r>
            <a:r>
              <a:rPr lang="ru-RU" sz="4800" b="1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и/или инвалидов, их родителей и педагогов</a:t>
            </a:r>
            <a:r>
              <a:rPr lang="ru-RU" sz="4800" b="1" cap="none" dirty="0">
                <a:solidFill>
                  <a:srgbClr val="002060"/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ru-RU" sz="4800" b="1" i="1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комментарий: это может включать программы по развитию социальных навыков, адаптации к</a:t>
            </a:r>
            <a:r>
              <a:rPr lang="ru-RU" sz="4800" b="1" i="1" cap="none" dirty="0">
                <a:solidFill>
                  <a:srgbClr val="002060"/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школе,</a:t>
            </a:r>
            <a:r>
              <a:rPr lang="ru-RU" sz="4800" b="1" i="1" cap="none" spc="-2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коррекции</a:t>
            </a:r>
            <a:r>
              <a:rPr lang="ru-RU" sz="4800" b="1" i="1" cap="none" spc="-2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поведения,</a:t>
            </a:r>
            <a:r>
              <a:rPr lang="ru-RU" sz="4800" b="1" i="1" cap="none" spc="-2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lang="ru-RU" sz="4800" b="1" i="1" cap="none" spc="-2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также</a:t>
            </a:r>
            <a:r>
              <a:rPr lang="ru-RU" sz="4800" b="1" i="1" cap="none" spc="-3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консультации</a:t>
            </a:r>
            <a:r>
              <a:rPr lang="ru-RU" sz="4800" b="1" i="1" cap="none" spc="-2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по</a:t>
            </a:r>
            <a:r>
              <a:rPr lang="ru-RU" sz="4800" b="1" i="1" cap="none" spc="-2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вопросам</a:t>
            </a:r>
            <a:r>
              <a:rPr lang="ru-RU" sz="4800" b="1" i="1" cap="none" spc="-3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воспитания</a:t>
            </a:r>
            <a:r>
              <a:rPr lang="ru-RU" sz="4800" b="1" i="1" cap="none" spc="-3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и обучения детей с </a:t>
            </a:r>
            <a:r>
              <a:rPr lang="ru-RU" sz="4800" b="1" i="1" cap="none" dirty="0" err="1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овз</a:t>
            </a:r>
            <a:r>
              <a:rPr lang="ru-RU" sz="4800" b="1" cap="none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342900" marR="171450" lvl="0" indent="-342900">
              <a:buSzPts val="1100"/>
              <a:buFont typeface="Times New Roman" panose="02020603050405020304" pitchFamily="18" charset="0"/>
              <a:buAutoNum type="arabicPeriod" startAt="3"/>
              <a:tabLst>
                <a:tab pos="10496550" algn="l"/>
              </a:tabLst>
            </a:pPr>
            <a:r>
              <a:rPr lang="ru-RU" sz="4800" b="1" cap="none" dirty="0">
                <a:solidFill>
                  <a:srgbClr val="002060"/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lang="ru-RU" sz="4800" b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беспечить доступ к специализированным ресурсам и оборудованию для детей с </a:t>
            </a:r>
            <a:r>
              <a:rPr lang="ru-RU" sz="4800" b="1" cap="none" spc="0" dirty="0" err="1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овз</a:t>
            </a:r>
            <a:r>
              <a:rPr lang="ru-RU" sz="4800" b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и/или инвалидов. </a:t>
            </a:r>
            <a:r>
              <a:rPr lang="ru-RU" sz="4800" b="1" i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комментарий: это может включать предоставление специального учебного оборудования, технических средств реабилитации,</a:t>
            </a:r>
            <a:r>
              <a:rPr lang="ru-RU" sz="4800" b="1" i="1" cap="none" spc="-2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lang="ru-RU" sz="4800" b="1" i="1" cap="none" spc="-2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также</a:t>
            </a:r>
            <a:r>
              <a:rPr lang="ru-RU" sz="4800" b="1" i="1" cap="none" spc="-3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доступ</a:t>
            </a:r>
            <a:r>
              <a:rPr lang="ru-RU" sz="4800" b="1" i="1" cap="none" spc="-2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lang="ru-RU" sz="4800" b="1" i="1" cap="none" spc="-3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информационным</a:t>
            </a:r>
            <a:r>
              <a:rPr lang="ru-RU" sz="4800" b="1" i="1" cap="none" spc="-3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ресурсам</a:t>
            </a:r>
            <a:r>
              <a:rPr lang="ru-RU" sz="4800" b="1" i="1" cap="none" spc="-3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lang="ru-RU" sz="4800" b="1" i="1" cap="none" spc="-2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библиотекам.</a:t>
            </a:r>
          </a:p>
          <a:p>
            <a:pPr marL="342900" marR="230505" lvl="0" indent="-342900">
              <a:buSzPts val="1100"/>
              <a:buFont typeface="Times New Roman" panose="02020603050405020304" pitchFamily="18" charset="0"/>
              <a:buAutoNum type="arabicPeriod" startAt="3"/>
              <a:tabLst>
                <a:tab pos="10496550" algn="l"/>
              </a:tabLst>
            </a:pPr>
            <a:r>
              <a:rPr lang="ru-RU" sz="4800" b="1" cap="none" dirty="0">
                <a:solidFill>
                  <a:srgbClr val="002060"/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lang="ru-RU" sz="4800" b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овышать квалификации педагогов и специалистов, работающих с детьми</a:t>
            </a:r>
            <a:r>
              <a:rPr lang="ru-RU" sz="4800" b="1" cap="none" spc="-3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lang="ru-RU" sz="4800" b="1" cap="none" spc="-3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cap="none" spc="0" dirty="0" err="1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овз</a:t>
            </a:r>
            <a:r>
              <a:rPr lang="ru-RU" sz="4800" b="1" cap="none" spc="-3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и/или</a:t>
            </a:r>
            <a:r>
              <a:rPr lang="ru-RU" sz="4800" b="1" cap="none" spc="-3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инвалидами.</a:t>
            </a:r>
            <a:r>
              <a:rPr lang="ru-RU" sz="4800" b="1" cap="none" spc="-2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комментарий:</a:t>
            </a:r>
            <a:r>
              <a:rPr lang="ru-RU" sz="4800" b="1" i="1" cap="none" spc="-2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это</a:t>
            </a:r>
            <a:r>
              <a:rPr lang="ru-RU" sz="4800" b="1" i="1" cap="none" spc="-2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включает</a:t>
            </a:r>
            <a:r>
              <a:rPr lang="ru-RU" sz="4800" b="1" i="1" cap="none" spc="-3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организацию курсов повышения квалификации, семинаров, мастер-классов и других форм профессионального развития</a:t>
            </a:r>
            <a:r>
              <a:rPr lang="ru-RU" sz="4800" b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342900" marR="403860" lvl="0" indent="-342900">
              <a:buSzPts val="1100"/>
              <a:buFont typeface="Times New Roman" panose="02020603050405020304" pitchFamily="18" charset="0"/>
              <a:buAutoNum type="arabicPeriod" startAt="3"/>
              <a:tabLst>
                <a:tab pos="10496550" algn="l"/>
              </a:tabLst>
            </a:pPr>
            <a:r>
              <a:rPr lang="ru-RU" sz="4800" b="1" cap="none" dirty="0">
                <a:solidFill>
                  <a:srgbClr val="002060"/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lang="ru-RU" sz="4800" b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оздать благоприятную атмосферу для общения и обмена опытом между участниками образовательных отношений. </a:t>
            </a:r>
            <a:r>
              <a:rPr lang="ru-RU" sz="4800" b="1" i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комментарий: это предполагает организацию встреч, круглых столов, форумов и других мероприятий,</a:t>
            </a:r>
            <a:r>
              <a:rPr lang="ru-RU" sz="4800" b="1" i="1" cap="none" spc="-2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где</a:t>
            </a:r>
            <a:r>
              <a:rPr lang="ru-RU" sz="4800" b="1" i="1" cap="none" spc="-3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участники</a:t>
            </a:r>
            <a:r>
              <a:rPr lang="ru-RU" sz="4800" b="1" i="1" cap="none" spc="-2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могут</a:t>
            </a:r>
            <a:r>
              <a:rPr lang="ru-RU" sz="4800" b="1" i="1" cap="none" spc="-3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делиться</a:t>
            </a:r>
            <a:r>
              <a:rPr lang="ru-RU" sz="4800" b="1" i="1" cap="none" spc="-3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своими</a:t>
            </a:r>
            <a:r>
              <a:rPr lang="ru-RU" sz="4800" b="1" i="1" cap="none" spc="-2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знаниями</a:t>
            </a:r>
            <a:r>
              <a:rPr lang="ru-RU" sz="4800" b="1" i="1" cap="none" spc="-2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lang="ru-RU" sz="4800" b="1" i="1" cap="none" spc="-2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опытом.</a:t>
            </a:r>
          </a:p>
          <a:p>
            <a:pPr marL="342900" marR="92710" lvl="0" indent="-342900">
              <a:buSzPts val="1100"/>
              <a:buFont typeface="Times New Roman" panose="02020603050405020304" pitchFamily="18" charset="0"/>
              <a:buAutoNum type="arabicPeriod" startAt="3"/>
              <a:tabLst>
                <a:tab pos="10496550" algn="l"/>
              </a:tabLst>
            </a:pPr>
            <a:r>
              <a:rPr lang="ru-RU" sz="4800" b="1" cap="none" dirty="0">
                <a:solidFill>
                  <a:srgbClr val="002060"/>
                </a:solidFill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lang="ru-RU" sz="4800" b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азвивать</a:t>
            </a:r>
            <a:r>
              <a:rPr lang="ru-RU" sz="4800" b="1" cap="none" spc="-3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партнерские</a:t>
            </a:r>
            <a:r>
              <a:rPr lang="ru-RU" sz="4800" b="1" cap="none" spc="-3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связи</a:t>
            </a:r>
            <a:r>
              <a:rPr lang="ru-RU" sz="4800" b="1" cap="none" spc="-3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lang="ru-RU" sz="4800" b="1" cap="none" spc="-3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другими</a:t>
            </a:r>
            <a:r>
              <a:rPr lang="ru-RU" sz="4800" b="1" cap="none" spc="-3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организациями,</a:t>
            </a:r>
            <a:r>
              <a:rPr lang="ru-RU" sz="4800" b="1" cap="none" spc="-2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работающими</a:t>
            </a:r>
            <a:r>
              <a:rPr lang="ru-RU" sz="4800" b="1" cap="none" spc="-3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в сфере образования и социальной поддержки детей с </a:t>
            </a:r>
            <a:r>
              <a:rPr lang="ru-RU" sz="4800" b="1" cap="none" spc="0" dirty="0" err="1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овз</a:t>
            </a:r>
            <a:r>
              <a:rPr lang="ru-RU" sz="4800" b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и/или инвалидами. </a:t>
            </a:r>
            <a:r>
              <a:rPr lang="ru-RU" sz="4800" b="1" i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комментарий: это поможет расширить доступ к ресурсам и услугам, а также обеспечить более эффективную координацию усилий различных </a:t>
            </a:r>
            <a:r>
              <a:rPr lang="ru-RU" sz="4800" b="1" i="1" cap="none" spc="-1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организаций</a:t>
            </a:r>
            <a:r>
              <a:rPr lang="ru-RU" sz="4800" b="1" cap="none" spc="-1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4800" b="1" cap="none" spc="0" dirty="0">
              <a:solidFill>
                <a:srgbClr val="002060"/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342900" marR="109855" lvl="0" indent="-342900">
              <a:buSzPts val="1100"/>
              <a:buFont typeface="Times New Roman" panose="02020603050405020304" pitchFamily="18" charset="0"/>
              <a:buAutoNum type="arabicPeriod" startAt="3"/>
              <a:tabLst>
                <a:tab pos="10496550" algn="l"/>
              </a:tabLst>
            </a:pPr>
            <a:r>
              <a:rPr lang="ru-RU" sz="4800" b="1" cap="none" dirty="0">
                <a:solidFill>
                  <a:srgbClr val="00206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itchFamily="18" charset="0"/>
              </a:rPr>
              <a:t>П</a:t>
            </a:r>
            <a:r>
              <a:rPr lang="ru-RU" sz="4800" b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itchFamily="18" charset="0"/>
              </a:rPr>
              <a:t>роводить мониторинг и оценку эффективности работы ресурсного центра. </a:t>
            </a:r>
            <a:r>
              <a:rPr lang="ru-RU" sz="4800" b="1" i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itchFamily="18" charset="0"/>
              </a:rPr>
              <a:t>комментарий: это включает сбор данных о результатах работы центра,</a:t>
            </a:r>
            <a:r>
              <a:rPr lang="ru-RU" sz="4800" b="1" i="1" cap="none" spc="-2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itchFamily="18" charset="0"/>
              </a:rPr>
              <a:t>анализ</a:t>
            </a:r>
            <a:r>
              <a:rPr lang="ru-RU" sz="4800" b="1" i="1" cap="none" spc="-3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itchFamily="18" charset="0"/>
              </a:rPr>
              <a:t>обратной</a:t>
            </a:r>
            <a:r>
              <a:rPr lang="ru-RU" sz="4800" b="1" i="1" cap="none" spc="-2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itchFamily="18" charset="0"/>
              </a:rPr>
              <a:t>связи</a:t>
            </a:r>
            <a:r>
              <a:rPr lang="ru-RU" sz="4800" b="1" i="1" cap="none" spc="-2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itchFamily="18" charset="0"/>
              </a:rPr>
              <a:t>от</a:t>
            </a:r>
            <a:r>
              <a:rPr lang="ru-RU" sz="4800" b="1" i="1" cap="none" spc="-3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itchFamily="18" charset="0"/>
              </a:rPr>
              <a:t>участников</a:t>
            </a:r>
            <a:r>
              <a:rPr lang="ru-RU" sz="4800" b="1" i="1" cap="none" spc="-3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itchFamily="18" charset="0"/>
              </a:rPr>
              <a:t>и</a:t>
            </a:r>
            <a:r>
              <a:rPr lang="ru-RU" sz="4800" b="1" i="1" cap="none" spc="-25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itchFamily="18" charset="0"/>
              </a:rPr>
              <a:t>корректировку</a:t>
            </a:r>
            <a:r>
              <a:rPr lang="ru-RU" sz="4800" b="1" i="1" cap="none" spc="-3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cap="none" spc="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ea typeface="Times New Roman" pitchFamily="18" charset="0"/>
                <a:cs typeface="Times New Roman" pitchFamily="18" charset="0"/>
              </a:rPr>
              <a:t>деятельности на основе полученных результатов.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0637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CE0051-EEDF-89D3-5ACE-3447F74BF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354331"/>
            <a:ext cx="10364451" cy="1860364"/>
          </a:xfrm>
        </p:spPr>
        <p:txBody>
          <a:bodyPr>
            <a:normAutofit/>
          </a:bodyPr>
          <a:lstStyle/>
          <a:p>
            <a:pPr algn="l"/>
            <a:r>
              <a:rPr lang="ru-RU" sz="4400" b="1" dirty="0">
                <a:solidFill>
                  <a:srgbClr val="0070C0"/>
                </a:solidFill>
              </a:rPr>
              <a:t>План работы: 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FCF38B-6537-8244-4317-13832C3775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828800"/>
            <a:ext cx="10363826" cy="3962399"/>
          </a:xfrm>
        </p:spPr>
        <p:txBody>
          <a:bodyPr>
            <a:normAutofit/>
          </a:bodyPr>
          <a:lstStyle/>
          <a:p>
            <a:r>
              <a:rPr lang="ru-RU" sz="2400" b="1" cap="none" dirty="0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rPr>
              <a:t>1 этап. Разработка пакета документов регламентирующих работу ресурсного центра </a:t>
            </a:r>
            <a:r>
              <a:rPr lang="ru-RU" sz="2400" b="1" cap="none" dirty="0">
                <a:solidFill>
                  <a:srgbClr val="0070C0"/>
                </a:solidFill>
                <a:latin typeface="Century Gothic" panose="020B0502020202020204" pitchFamily="34" charset="0"/>
                <a:ea typeface="+mj-ea"/>
                <a:cs typeface="+mj-cs"/>
              </a:rPr>
              <a:t>(ноябрь 2024)</a:t>
            </a:r>
            <a:br>
              <a:rPr lang="ru-RU" sz="2400" b="1" cap="none" dirty="0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rPr>
            </a:br>
            <a:r>
              <a:rPr lang="ru-RU" sz="2400" b="1" cap="none" dirty="0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rPr>
              <a:t>2 этап. Создание кейса методических материалов для работы ресурсного центра </a:t>
            </a:r>
            <a:r>
              <a:rPr lang="ru-RU" sz="2400" b="1" cap="none" dirty="0">
                <a:solidFill>
                  <a:srgbClr val="0070C0"/>
                </a:solidFill>
                <a:latin typeface="Century Gothic" panose="020B0502020202020204" pitchFamily="34" charset="0"/>
                <a:ea typeface="+mj-ea"/>
                <a:cs typeface="+mj-cs"/>
              </a:rPr>
              <a:t>(декабрь 2024)</a:t>
            </a:r>
            <a:br>
              <a:rPr lang="ru-RU" sz="2400" b="1" cap="none" dirty="0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rPr>
            </a:br>
            <a:r>
              <a:rPr lang="ru-RU" sz="2400" b="1" cap="none" dirty="0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rPr>
              <a:t>3 этап. Работа ресурсного центра</a:t>
            </a:r>
            <a:r>
              <a:rPr lang="ru-RU" sz="2400" b="1" cap="none" dirty="0">
                <a:solidFill>
                  <a:srgbClr val="0070C0"/>
                </a:solidFill>
                <a:latin typeface="Century Gothic" panose="020B0502020202020204" pitchFamily="34" charset="0"/>
                <a:ea typeface="+mj-ea"/>
                <a:cs typeface="+mj-cs"/>
              </a:rPr>
              <a:t> (ноябрь 2024- сентябрь 2025)</a:t>
            </a:r>
            <a:endParaRPr lang="ru-RU" sz="2400" b="1" cap="none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120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9C57C7-7F25-1D46-A408-F01F744CE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0432" y="109729"/>
            <a:ext cx="10107794" cy="1593341"/>
          </a:xfrm>
        </p:spPr>
        <p:txBody>
          <a:bodyPr>
            <a:normAutofit/>
          </a:bodyPr>
          <a:lstStyle/>
          <a:p>
            <a:pPr algn="l"/>
            <a:r>
              <a:rPr lang="ru-RU" sz="4400" b="1" dirty="0">
                <a:solidFill>
                  <a:srgbClr val="0070C0"/>
                </a:solidFill>
              </a:rPr>
              <a:t>Работа ресурсного центра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5051C05-A28A-78D1-3DBD-9C90EC35B89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71016"/>
            <a:ext cx="10363826" cy="5230368"/>
          </a:xfrm>
        </p:spPr>
        <p:txBody>
          <a:bodyPr>
            <a:normAutofit/>
          </a:bodyPr>
          <a:lstStyle/>
          <a:p>
            <a:r>
              <a:rPr lang="ru-RU" sz="2800" b="1" cap="none" dirty="0">
                <a:solidFill>
                  <a:srgbClr val="0070C0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МЕРОПРИЯТИЯ ДЛЯ ПЕДАГОГОВ</a:t>
            </a:r>
          </a:p>
          <a:p>
            <a:r>
              <a:rPr lang="ru-RU" sz="2400" b="1" cap="none" dirty="0">
                <a:solidFill>
                  <a:srgbClr val="002060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Семинар-практикум «Психолого-педагогический портрет ребенка с трудностями в обучении и ребенка с ОВЗ»  </a:t>
            </a:r>
            <a:r>
              <a:rPr lang="ru-RU" cap="none" dirty="0">
                <a:solidFill>
                  <a:srgbClr val="002060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(специалисты: учителя-логопеды, учителя-дефектологи)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 panose="020F0502020204030204" pitchFamily="34" charset="0"/>
              </a:rPr>
              <a:t>20.11.2024. </a:t>
            </a:r>
            <a:endParaRPr lang="ru-RU" cap="none" dirty="0">
              <a:solidFill>
                <a:srgbClr val="002060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r>
              <a:rPr lang="ru-RU" sz="2400" b="1" cap="none" dirty="0">
                <a:solidFill>
                  <a:srgbClr val="002060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Круглый стол «Разработка и реализация индивидуального образовательного маршрута для детей с проблемами в обучении» </a:t>
            </a:r>
            <a:r>
              <a:rPr lang="ru-RU" cap="none" dirty="0">
                <a:solidFill>
                  <a:srgbClr val="002060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(специалисты: учителя-логопеды, учителя-дефектологи)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 panose="020F0502020204030204" pitchFamily="34" charset="0"/>
              </a:rPr>
              <a:t> 12.12.2024</a:t>
            </a:r>
            <a:endParaRPr lang="ru-RU" cap="none" dirty="0">
              <a:solidFill>
                <a:srgbClr val="002060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656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F0584F-EDB8-2217-691B-D3D5791D2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6776" y="621792"/>
            <a:ext cx="10213848" cy="740663"/>
          </a:xfrm>
        </p:spPr>
        <p:txBody>
          <a:bodyPr>
            <a:normAutofit fontScale="90000"/>
          </a:bodyPr>
          <a:lstStyle/>
          <a:p>
            <a:pPr marL="228600" marR="0" lvl="0" indent="-228600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ru-RU" sz="49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 panose="020F0502020204030204" pitchFamily="34" charset="0"/>
              </a:rPr>
              <a:t>МЕРОПРИЯТИЯ ДЛЯ ПЕДАГОГОВ</a:t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 panose="020F0502020204030204" pitchFamily="34" charset="0"/>
              </a:rPr>
            </a:b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0C1A7-7424-CE52-6BB4-829430F77E1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362456"/>
            <a:ext cx="10363826" cy="5098633"/>
          </a:xfrm>
        </p:spPr>
        <p:txBody>
          <a:bodyPr>
            <a:normAutofit/>
          </a:bodyPr>
          <a:lstStyle/>
          <a:p>
            <a:r>
              <a:rPr lang="ru-RU" sz="2400" b="1" cap="none" dirty="0">
                <a:solidFill>
                  <a:srgbClr val="0070C0"/>
                </a:solidFill>
                <a:latin typeface="Century Gothic" panose="020B0502020202020204" pitchFamily="34" charset="0"/>
                <a:ea typeface="+mj-ea"/>
                <a:cs typeface="+mj-cs"/>
              </a:rPr>
              <a:t>В</a:t>
            </a:r>
            <a:r>
              <a:rPr kumimoji="0" lang="ru-RU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оркшоп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rPr>
              <a:t>«Эффективные технологии в работе с детьми»</a:t>
            </a:r>
          </a:p>
          <a:p>
            <a:r>
              <a:rPr lang="ru-RU" sz="2400" b="1" cap="none" dirty="0">
                <a:solidFill>
                  <a:srgbClr val="0070C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+mj-cs"/>
              </a:rPr>
              <a:t>Мастер-классы:</a:t>
            </a:r>
            <a:br>
              <a:rPr lang="ru-RU" sz="2400" b="1" cap="none" dirty="0">
                <a:solidFill>
                  <a:srgbClr val="00206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+mj-cs"/>
              </a:rPr>
            </a:br>
            <a:r>
              <a:rPr lang="ru-RU" sz="2400" b="1" cap="none" dirty="0">
                <a:solidFill>
                  <a:srgbClr val="00206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+mj-cs"/>
              </a:rPr>
              <a:t>- «В гостях у веселого язычка” (Нестандартные приёмы развития артикуляционной моторики) – </a:t>
            </a:r>
            <a:r>
              <a:rPr lang="ru-RU" cap="none" dirty="0">
                <a:solidFill>
                  <a:srgbClr val="00206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+mj-cs"/>
              </a:rPr>
              <a:t>(учителя-логопеды</a:t>
            </a:r>
            <a:r>
              <a:rPr lang="ru-RU" sz="2400" cap="none" dirty="0">
                <a:solidFill>
                  <a:srgbClr val="00206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+mj-cs"/>
              </a:rPr>
              <a:t>).</a:t>
            </a:r>
            <a:br>
              <a:rPr lang="ru-RU" sz="2400" b="1" cap="none" dirty="0">
                <a:solidFill>
                  <a:srgbClr val="00206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+mj-cs"/>
              </a:rPr>
            </a:br>
            <a:r>
              <a:rPr lang="ru-RU" sz="2400" b="1" cap="none" dirty="0">
                <a:solidFill>
                  <a:srgbClr val="00206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+mj-cs"/>
              </a:rPr>
              <a:t>- «Ловкие пальчики» (нестандартные приемы развития мелкой моторики рук) </a:t>
            </a:r>
            <a:r>
              <a:rPr lang="ru-RU" cap="none" dirty="0">
                <a:solidFill>
                  <a:srgbClr val="00206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+mj-cs"/>
              </a:rPr>
              <a:t>(учителя-дефектологи)</a:t>
            </a:r>
            <a:r>
              <a:rPr lang="ru-RU" sz="2400" cap="none" dirty="0">
                <a:solidFill>
                  <a:srgbClr val="00206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+mj-cs"/>
              </a:rPr>
              <a:t>.</a:t>
            </a:r>
            <a:br>
              <a:rPr lang="ru-RU" sz="2400" b="1" cap="none" dirty="0">
                <a:solidFill>
                  <a:srgbClr val="00206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+mj-cs"/>
              </a:rPr>
            </a:br>
            <a:r>
              <a:rPr lang="ru-RU" sz="2400" b="1" cap="none" dirty="0">
                <a:solidFill>
                  <a:srgbClr val="00206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+mj-cs"/>
              </a:rPr>
              <a:t>- «Коррекционно-познавательные обучалки» </a:t>
            </a:r>
            <a:r>
              <a:rPr lang="ru-RU" sz="2400" cap="none" dirty="0">
                <a:solidFill>
                  <a:srgbClr val="00206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+mj-cs"/>
              </a:rPr>
              <a:t> </a:t>
            </a:r>
            <a:r>
              <a:rPr lang="ru-RU" cap="none" dirty="0">
                <a:solidFill>
                  <a:srgbClr val="00206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+mj-cs"/>
              </a:rPr>
              <a:t>(воспитатели групп компенсирующей направленности).</a:t>
            </a:r>
            <a:r>
              <a:rPr lang="ru-RU" sz="2400" b="1" cap="none" dirty="0">
                <a:solidFill>
                  <a:srgbClr val="00206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+mj-cs"/>
              </a:rPr>
              <a:t> </a:t>
            </a:r>
            <a:r>
              <a:rPr lang="ru-RU" sz="2400" b="1" cap="none" dirty="0">
                <a:solidFill>
                  <a:srgbClr val="0070C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+mj-cs"/>
              </a:rPr>
              <a:t>февраль 2025</a:t>
            </a:r>
          </a:p>
          <a:p>
            <a:pPr marL="0" indent="0">
              <a:buNone/>
            </a:pPr>
            <a:endParaRPr lang="ru-RU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284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F0584F-EDB8-2217-691B-D3D5791D2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37161"/>
            <a:ext cx="10364451" cy="1216151"/>
          </a:xfrm>
        </p:spPr>
        <p:txBody>
          <a:bodyPr/>
          <a:lstStyle/>
          <a:p>
            <a:pPr marL="228600" lvl="0" indent="-228600" algn="l">
              <a:lnSpc>
                <a:spcPct val="120000"/>
              </a:lnSpc>
              <a:spcBef>
                <a:spcPts val="1000"/>
              </a:spcBef>
            </a:pPr>
            <a:r>
              <a:rPr kumimoji="0" lang="ru-RU" sz="44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Calibri" panose="020F0502020204030204" pitchFamily="34" charset="0"/>
              </a:rPr>
              <a:t>МЕРОПРИЯТИЯ ДЛЯ ПЕДАГОГОВ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0C1A7-7424-CE52-6BB4-829430F77E1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58240" y="1353312"/>
            <a:ext cx="9875520" cy="4754880"/>
          </a:xfrm>
        </p:spPr>
        <p:txBody>
          <a:bodyPr>
            <a:normAutofit fontScale="92500" lnSpcReduction="20000"/>
          </a:bodyPr>
          <a:lstStyle/>
          <a:p>
            <a:pPr lvl="0">
              <a:buClr>
                <a:prstClr val="black"/>
              </a:buClr>
            </a:pPr>
            <a:r>
              <a:rPr lang="ru-RU" sz="2600" b="1" cap="none" dirty="0">
                <a:solidFill>
                  <a:srgbClr val="002060"/>
                </a:solidFill>
                <a:latin typeface="Century Gothic" panose="020B0502020202020204" pitchFamily="34" charset="0"/>
              </a:rPr>
              <a:t>Открытые мастер-классы </a:t>
            </a:r>
            <a:br>
              <a:rPr lang="ru-RU" sz="2600" b="1" cap="none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2600" b="1" cap="none" dirty="0">
                <a:solidFill>
                  <a:srgbClr val="002060"/>
                </a:solidFill>
                <a:latin typeface="Century Gothic" panose="020B0502020202020204" pitchFamily="34" charset="0"/>
              </a:rPr>
              <a:t>«Педагог – педагогу…делимся опытом»</a:t>
            </a:r>
            <a:r>
              <a:rPr lang="ru-RU" sz="2600" b="1" cap="none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  </a:t>
            </a:r>
            <a:br>
              <a:rPr lang="ru-RU" sz="2600" b="1" cap="none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</a:br>
            <a:r>
              <a:rPr lang="ru-RU" sz="2200" cap="none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(специалисты, воспитатели коррекционных групп) </a:t>
            </a:r>
            <a:r>
              <a:rPr lang="ru-RU" sz="2600" b="1" cap="none" dirty="0">
                <a:solidFill>
                  <a:srgbClr val="0070C0"/>
                </a:solidFill>
                <a:latin typeface="Century Gothic" panose="020B0502020202020204" pitchFamily="34" charset="0"/>
                <a:cs typeface="Times New Roman" pitchFamily="18" charset="0"/>
              </a:rPr>
              <a:t>март 2025</a:t>
            </a: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600" b="1" cap="none" dirty="0">
                <a:solidFill>
                  <a:srgbClr val="002060"/>
                </a:solidFill>
                <a:latin typeface="Century Gothic" panose="020B0502020202020204" pitchFamily="34" charset="0"/>
              </a:rPr>
              <a:t>П</a:t>
            </a:r>
            <a:r>
              <a:rPr kumimoji="0" lang="ru-RU" sz="2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</a:rPr>
              <a:t>едагогические</a:t>
            </a:r>
            <a:r>
              <a:rPr kumimoji="0" lang="ru-RU" sz="2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</a:rPr>
              <a:t> находки «Нетрадиционные приемы работы с детьми» 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cs typeface="Times New Roman" pitchFamily="18" charset="0"/>
              </a:rPr>
              <a:t>(специалисты) </a:t>
            </a:r>
            <a:r>
              <a:rPr kumimoji="0" lang="ru-RU" sz="2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 pitchFamily="34" charset="0"/>
                <a:cs typeface="Times New Roman" pitchFamily="18" charset="0"/>
              </a:rPr>
              <a:t>апрель 2025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  Презентационная площадка «Буду профи»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itchFamily="18" charset="0"/>
              </a:rPr>
              <a:t>   (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itchFamily="18" charset="0"/>
              </a:rPr>
              <a:t>специалисты, воспитатели)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kumimoji="0" lang="ru-RU" sz="2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май 2025</a:t>
            </a: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600" b="1" cap="none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П</a:t>
            </a:r>
            <a:r>
              <a:rPr kumimoji="0" lang="ru-RU" sz="26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cs typeface="Times New Roman" pitchFamily="18" charset="0"/>
              </a:rPr>
              <a:t>резентационная</a:t>
            </a:r>
            <a:r>
              <a:rPr kumimoji="0" lang="ru-RU" sz="2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cs typeface="Times New Roman" pitchFamily="18" charset="0"/>
              </a:rPr>
              <a:t> площадка итоги реализации проекта «Вместе мы можем больше» </a:t>
            </a:r>
            <a:r>
              <a:rPr kumimoji="0" lang="ru-RU" sz="2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cs typeface="Times New Roman" pitchFamily="18" charset="0"/>
              </a:rPr>
              <a:t>(все педагоги) </a:t>
            </a:r>
            <a:r>
              <a:rPr kumimoji="0" lang="ru-RU" sz="2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 pitchFamily="34" charset="0"/>
                <a:cs typeface="Times New Roman" pitchFamily="18" charset="0"/>
              </a:rPr>
              <a:t>сентябрь 2025</a:t>
            </a: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entury Gothic" panose="020B0502020202020204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2400" b="1" cap="none" dirty="0">
                <a:solidFill>
                  <a:srgbClr val="002060"/>
                </a:solidFill>
                <a:latin typeface="Century Gothic" panose="020B0502020202020204" pitchFamily="34" charset="0"/>
              </a:rPr>
              <a:t>  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lvl="0">
              <a:buClr>
                <a:prstClr val="black"/>
              </a:buClr>
            </a:pP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284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F0584F-EDB8-2217-691B-D3D5791D2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00555"/>
          </a:xfrm>
        </p:spPr>
        <p:txBody>
          <a:bodyPr>
            <a:normAutofit fontScale="90000"/>
          </a:bodyPr>
          <a:lstStyle/>
          <a:p>
            <a:r>
              <a:rPr lang="ru-RU" sz="4400" b="1" dirty="0">
                <a:solidFill>
                  <a:srgbClr val="0070C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Мероприятия для родителей</a:t>
            </a:r>
            <a:br>
              <a:rPr lang="ru-RU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0C1A7-7424-CE52-6BB4-829430F77E1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408176"/>
            <a:ext cx="10452218" cy="4383023"/>
          </a:xfrm>
        </p:spPr>
        <p:txBody>
          <a:bodyPr>
            <a:normAutofit/>
          </a:bodyPr>
          <a:lstStyle/>
          <a:p>
            <a:pPr lvl="0">
              <a:buClr>
                <a:prstClr val="black"/>
              </a:buClr>
            </a:pPr>
            <a:r>
              <a:rPr lang="ru-RU" sz="2400" b="1" cap="none" dirty="0">
                <a:solidFill>
                  <a:srgbClr val="0070C0"/>
                </a:solidFill>
                <a:latin typeface="Century Gothic" panose="020B0502020202020204" pitchFamily="34" charset="0"/>
                <a:ea typeface="+mj-ea"/>
                <a:cs typeface="Times New Roman" panose="02020603050405020304" pitchFamily="18" charset="0"/>
              </a:rPr>
              <a:t>Р</a:t>
            </a:r>
            <a:r>
              <a:rPr kumimoji="0" lang="ru-RU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Times New Roman" panose="02020603050405020304" pitchFamily="18" charset="0"/>
              </a:rPr>
              <a:t>одительский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Times New Roman" panose="02020603050405020304" pitchFamily="18" charset="0"/>
              </a:rPr>
              <a:t> университет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Times New Roman" panose="02020603050405020304" pitchFamily="18" charset="0"/>
              </a:rPr>
              <a:t>Б</a:t>
            </a:r>
            <a:r>
              <a:rPr lang="ru-RU" sz="2400" b="1" cap="none" dirty="0" err="1">
                <a:solidFill>
                  <a:srgbClr val="00206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еседа</a:t>
            </a:r>
            <a:r>
              <a:rPr lang="ru-RU" sz="2400" b="1" cap="none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«Если у ребенка проблемы в обучении» </a:t>
            </a:r>
            <a:r>
              <a:rPr lang="ru-RU" cap="none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(специалисты: учителя-логопеды, учителя-дефектологи)</a:t>
            </a:r>
          </a:p>
          <a:p>
            <a:pPr lvl="0">
              <a:buClr>
                <a:prstClr val="black"/>
              </a:buClr>
            </a:pPr>
            <a:r>
              <a:rPr lang="ru-RU" sz="2400" b="1" cap="none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Беседа «Ребенок внутри семьи» </a:t>
            </a:r>
            <a:r>
              <a:rPr lang="ru-RU" cap="none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(педагог-психолог)</a:t>
            </a: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400" b="1" cap="none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Вопрос – ответ </a:t>
            </a:r>
            <a:r>
              <a:rPr lang="ru-RU" cap="none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(консультация специалиста)</a:t>
            </a:r>
            <a:r>
              <a:rPr kumimoji="0" lang="ru-RU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cap="none" dirty="0">
                <a:solidFill>
                  <a:srgbClr val="0070C0"/>
                </a:solidFill>
                <a:latin typeface="Century Gothic" panose="020B0502020202020204" pitchFamily="34" charset="0"/>
                <a:ea typeface="+mj-ea"/>
                <a:cs typeface="Times New Roman" panose="02020603050405020304" pitchFamily="18" charset="0"/>
              </a:rPr>
              <a:t>январь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Times New Roman" panose="02020603050405020304" pitchFamily="18" charset="0"/>
              </a:rPr>
              <a:t>2025.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 pitchFamily="34" charset="0"/>
              </a:rPr>
              <a:t> </a:t>
            </a: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 pitchFamily="34" charset="0"/>
              </a:rPr>
              <a:t> </a:t>
            </a:r>
            <a:r>
              <a:rPr lang="ru-RU" sz="2400" b="1" cap="none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О</a:t>
            </a:r>
            <a:r>
              <a:rPr kumimoji="0" lang="ru-RU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cs typeface="Times New Roman" panose="02020603050405020304" pitchFamily="18" charset="0"/>
              </a:rPr>
              <a:t>ткрытые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cs typeface="Times New Roman" panose="02020603050405020304" pitchFamily="18" charset="0"/>
              </a:rPr>
              <a:t> мастер-классы </a:t>
            </a:r>
            <a:b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cs typeface="Times New Roman" panose="02020603050405020304" pitchFamily="18" charset="0"/>
              </a:rPr>
              <a:t>«Педагоги– родителям…делимся опытом» </a:t>
            </a:r>
            <a:b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cs typeface="Times New Roman" panose="02020603050405020304" pitchFamily="18" charset="0"/>
              </a:rPr>
              <a:t>(специалисты, воспитатели коррекционных групп)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 pitchFamily="34" charset="0"/>
                <a:cs typeface="Times New Roman" panose="02020603050405020304" pitchFamily="18" charset="0"/>
              </a:rPr>
              <a:t>февраль 2025</a:t>
            </a:r>
          </a:p>
          <a:p>
            <a:pPr lvl="0">
              <a:buClr>
                <a:prstClr val="black"/>
              </a:buClr>
            </a:pP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2575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F0584F-EDB8-2217-691B-D3D5791D2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999268"/>
          </a:xfrm>
        </p:spPr>
        <p:txBody>
          <a:bodyPr/>
          <a:lstStyle/>
          <a:p>
            <a:r>
              <a:rPr kumimoji="0" lang="ru-RU" sz="4000" b="1" i="0" u="none" strike="noStrike" kern="1200" cap="all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Times New Roman" panose="02020603050405020304" pitchFamily="18" charset="0"/>
              </a:rPr>
              <a:t>Мероприятия для родителей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0C1A7-7424-CE52-6BB4-829430F77E1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17786"/>
            <a:ext cx="10363826" cy="4173413"/>
          </a:xfrm>
        </p:spPr>
        <p:txBody>
          <a:bodyPr>
            <a:normAutofit/>
          </a:bodyPr>
          <a:lstStyle/>
          <a:p>
            <a:pPr marL="228600" marR="0" lvl="0" indent="-228600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 pitchFamily="34" charset="0"/>
              </a:rPr>
              <a:t>  </a:t>
            </a:r>
            <a:r>
              <a:rPr lang="ru-RU" sz="2400" b="1" cap="none" dirty="0">
                <a:solidFill>
                  <a:srgbClr val="002060"/>
                </a:solidFill>
                <a:latin typeface="Century Gothic" panose="020B0502020202020204" pitchFamily="34" charset="0"/>
              </a:rPr>
              <a:t>Д</a:t>
            </a:r>
            <a:r>
              <a:rPr kumimoji="0" lang="ru-RU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</a:rPr>
              <a:t>етско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</a:rPr>
              <a:t>-родительский калейдоскоп «Развитие без границ» </a:t>
            </a:r>
            <a:r>
              <a:rPr lang="ru-RU" sz="2400" b="1" cap="none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imes New Roman" pitchFamily="18" charset="0"/>
              </a:rPr>
              <a:t>(специалисты, воспитатели коррекционных групп)</a:t>
            </a: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 pitchFamily="34" charset="0"/>
              </a:rPr>
              <a:t>март 2025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entury Gothic" panose="020B0502020202020204" pitchFamily="34" charset="0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400" b="1" cap="none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П</a:t>
            </a:r>
            <a:r>
              <a:rPr kumimoji="0" lang="ru-RU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cs typeface="Times New Roman" pitchFamily="18" charset="0"/>
              </a:rPr>
              <a:t>рактический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cs typeface="Times New Roman" pitchFamily="18" charset="0"/>
              </a:rPr>
              <a:t> тренинг для родителей детей с РАС «Развивающие игры в жизни особого ребенка» 04.2025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cs typeface="Times New Roman" pitchFamily="18" charset="0"/>
              </a:rPr>
              <a:t>(специалисты)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 pitchFamily="34" charset="0"/>
                <a:cs typeface="Times New Roman" pitchFamily="18" charset="0"/>
              </a:rPr>
              <a:t>апрель 2025</a:t>
            </a:r>
          </a:p>
          <a:p>
            <a:pPr lvl="0">
              <a:buClr>
                <a:prstClr val="black"/>
              </a:buClr>
            </a:pPr>
            <a:r>
              <a:rPr lang="ru-RU" sz="2400" b="1" cap="none" dirty="0">
                <a:solidFill>
                  <a:srgbClr val="002060"/>
                </a:solidFill>
                <a:latin typeface="Century Gothic" panose="020B0502020202020204" pitchFamily="34" charset="0"/>
              </a:rPr>
              <a:t>Мастерская для родителей «В нейроигры играем – речь и мозг развиваем» </a:t>
            </a:r>
            <a:r>
              <a:rPr lang="ru-RU" cap="none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(специалисты) </a:t>
            </a:r>
            <a:r>
              <a:rPr lang="ru-RU" sz="2400" b="1" cap="none" dirty="0">
                <a:solidFill>
                  <a:srgbClr val="0070C0"/>
                </a:solidFill>
                <a:latin typeface="Century Gothic" panose="020B0502020202020204" pitchFamily="34" charset="0"/>
                <a:cs typeface="Times New Roman" pitchFamily="18" charset="0"/>
              </a:rPr>
              <a:t>май 2025</a:t>
            </a:r>
          </a:p>
          <a:p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284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F0584F-EDB8-2217-691B-D3D5791D2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338329"/>
            <a:ext cx="10364451" cy="1014983"/>
          </a:xfrm>
        </p:spPr>
        <p:txBody>
          <a:bodyPr>
            <a:normAutofit/>
          </a:bodyPr>
          <a:lstStyle/>
          <a:p>
            <a:r>
              <a:rPr lang="ru-RU" sz="4400" b="1" dirty="0">
                <a:solidFill>
                  <a:srgbClr val="0070C0"/>
                </a:solidFill>
              </a:rPr>
              <a:t>Мероприятия для детей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0C1A7-7424-CE52-6BB4-829430F77E1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353312"/>
            <a:ext cx="10363826" cy="4437887"/>
          </a:xfrm>
        </p:spPr>
        <p:txBody>
          <a:bodyPr>
            <a:normAutofit fontScale="92500"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400" b="1" cap="none" dirty="0">
                <a:solidFill>
                  <a:srgbClr val="002060"/>
                </a:solidFill>
                <a:latin typeface="Century Gothic" panose="020B0502020202020204" pitchFamily="34" charset="0"/>
              </a:rPr>
              <a:t> 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 panose="020F0502020204030204" pitchFamily="34" charset="0"/>
              </a:rPr>
              <a:t>Диагностирование детей и консультирование родителей – 2 четверг каждого месяца –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 panose="020F0502020204030204" pitchFamily="34" charset="0"/>
              </a:rPr>
              <a:t>ноябрь-сентябрь 2024-2025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Calibri" panose="020F0502020204030204" pitchFamily="34" charset="0"/>
              </a:rPr>
              <a:t>(специалисты: учителя-логопеды, учителя-дефектологи, педагог-психолог)</a:t>
            </a:r>
          </a:p>
          <a:p>
            <a:pPr>
              <a:buClr>
                <a:prstClr val="black"/>
              </a:buClr>
              <a:defRPr/>
            </a:pPr>
            <a:r>
              <a:rPr lang="ru-RU" sz="2400" b="1" cap="none" dirty="0">
                <a:solidFill>
                  <a:srgbClr val="002060"/>
                </a:solidFill>
                <a:latin typeface="Century Gothic" panose="020B0502020202020204" pitchFamily="34" charset="0"/>
              </a:rPr>
              <a:t>Праздник на улице «Открытый мир глазами особого ребенка»   в рамках празднования Дня России </a:t>
            </a:r>
            <a:r>
              <a:rPr lang="ru-RU" sz="2200" cap="none" dirty="0">
                <a:solidFill>
                  <a:srgbClr val="002060"/>
                </a:solidFill>
                <a:latin typeface="Century Gothic" panose="020B0502020202020204" pitchFamily="34" charset="0"/>
                <a:cs typeface="Times New Roman" pitchFamily="18" charset="0"/>
              </a:rPr>
              <a:t>(специалисты, воспитатели коррекционных групп)</a:t>
            </a:r>
            <a:r>
              <a:rPr lang="ru-RU" sz="2200" b="1" cap="none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ru-RU" sz="2400" b="1" cap="none" dirty="0">
                <a:solidFill>
                  <a:srgbClr val="0070C0"/>
                </a:solidFill>
                <a:latin typeface="Century Gothic" panose="020B0502020202020204" pitchFamily="34" charset="0"/>
              </a:rPr>
              <a:t>июнь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2025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. 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Calibri" panose="020F050202020403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400" b="1" cap="none" dirty="0">
                <a:solidFill>
                  <a:srgbClr val="002060"/>
                </a:solidFill>
                <a:latin typeface="Century Gothic" panose="020B0502020202020204" pitchFamily="34" charset="0"/>
              </a:rPr>
              <a:t>Р</a:t>
            </a:r>
            <a:r>
              <a:rPr kumimoji="0" lang="ru-RU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</a:rPr>
              <a:t>азвлечение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</a:rPr>
              <a:t> для детей и родителей «Путешествие в город здоровья» </a:t>
            </a:r>
            <a:r>
              <a:rPr kumimoji="0" lang="ru-RU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cs typeface="Times New Roman" pitchFamily="18" charset="0"/>
              </a:rPr>
              <a:t>(педагоги, врач)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июль 2025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entury Gothic" panose="020B0502020202020204" pitchFamily="34" charset="0"/>
              <a:cs typeface="Times New Roman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2400" b="1" cap="none" dirty="0">
                <a:solidFill>
                  <a:srgbClr val="002060"/>
                </a:solidFill>
                <a:latin typeface="Century Gothic" panose="020B0502020202020204" pitchFamily="34" charset="0"/>
              </a:rPr>
              <a:t>К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</a:rPr>
              <a:t>вест-игра «Безопасное детство» </a:t>
            </a:r>
            <a:r>
              <a:rPr kumimoji="0" lang="ru-RU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  <a:cs typeface="Times New Roman" pitchFamily="18" charset="0"/>
              </a:rPr>
              <a:t>(педагоги, родители, инспектор ГИБДД) </a:t>
            </a:r>
            <a:r>
              <a:rPr lang="ru-RU" sz="2200" b="1" cap="none" dirty="0">
                <a:solidFill>
                  <a:srgbClr val="0070C0"/>
                </a:solidFill>
                <a:latin typeface="Century Gothic" panose="020B0502020202020204" pitchFamily="34" charset="0"/>
              </a:rPr>
              <a:t>август 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2025</a:t>
            </a:r>
            <a:endParaRPr kumimoji="0" lang="ru-RU" sz="2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entury Gothic" panose="020B0502020202020204" pitchFamily="34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284960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1165</TotalTime>
  <Words>1164</Words>
  <Application>Microsoft Office PowerPoint</Application>
  <PresentationFormat>Широкоэкранный</PresentationFormat>
  <Paragraphs>68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Century Gothic</vt:lpstr>
      <vt:lpstr>Cuprum</vt:lpstr>
      <vt:lpstr>Times New Roman</vt:lpstr>
      <vt:lpstr>Tw Cen MT</vt:lpstr>
      <vt:lpstr>YS Text</vt:lpstr>
      <vt:lpstr>Капля</vt:lpstr>
      <vt:lpstr>Муниципальное автономное дошкольное образовательное учреждение   «Детский сад № 92»  </vt:lpstr>
      <vt:lpstr> Цель: Создание ресурсного центра для детей с ОВЗ и/или инвалидностью, их родителей и педагогов сторонних организаций, направленного на развитие и социализацию детей с особыми образовательными потребностями. </vt:lpstr>
      <vt:lpstr>План работы:  </vt:lpstr>
      <vt:lpstr>Работа ресурсного центра</vt:lpstr>
      <vt:lpstr>МЕРОПРИЯТИЯ ДЛЯ ПЕДАГОГОВ </vt:lpstr>
      <vt:lpstr>МЕРОПРИЯТИЯ ДЛЯ ПЕДАГОГОВ</vt:lpstr>
      <vt:lpstr>Мероприятия для родителей </vt:lpstr>
      <vt:lpstr>Мероприятия для родителей</vt:lpstr>
      <vt:lpstr>Мероприятия для детей</vt:lpstr>
      <vt:lpstr>Семинар-практикум «Психолого-педагогический портрет ребенка с трудностями в обучении и ребенка с ОВЗ»   (специалисты: учителя-логопеды, учителя-дефектологи) 20.11.2024.  </vt:lpstr>
      <vt:lpstr>ХАРАКТЕРНЫЕ ОСОБЕННОСТИ ДЕТЕЙ С ТРУДНОСТЯМИ В ОБУЧЕНИИ: - снижение работоспособности - повышенная истощаемость - неустойчивое внимание  - недостаточность произвольной памяти - отставание в развитии мышления - дефекты звукопроизношения - бедный словарный запас слов -  ограниченный запас общих сведений и представлений - своеобразное поведение - низкий навык самоконтроля - незрелость эмоционально-волевой сферы.  </vt:lpstr>
      <vt:lpstr>Дети с ограниченными возможностями здоровья (овз) — это дети, имеющие недостатки в физическом и (или) психическом развитии, которые препятствуют освоению образовательных программ без специальных условий обучения и воспитания. </vt:lpstr>
      <vt:lpstr>АЛГОРИТМ действий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МАДОУ «Детский сад № 92»  </dc:title>
  <dc:creator>user</dc:creator>
  <cp:lastModifiedBy>user</cp:lastModifiedBy>
  <cp:revision>23</cp:revision>
  <dcterms:created xsi:type="dcterms:W3CDTF">2024-11-11T09:34:46Z</dcterms:created>
  <dcterms:modified xsi:type="dcterms:W3CDTF">2024-11-20T08:11:38Z</dcterms:modified>
</cp:coreProperties>
</file>