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6"/>
  </p:notesMasterIdLst>
  <p:sldIdLst>
    <p:sldId id="299" r:id="rId2"/>
    <p:sldId id="267" r:id="rId3"/>
    <p:sldId id="297" r:id="rId4"/>
    <p:sldId id="298" r:id="rId5"/>
  </p:sldIdLst>
  <p:sldSz cx="7559675" cy="10691813"/>
  <p:notesSz cx="6858000" cy="9144000"/>
  <p:embeddedFontLst>
    <p:embeddedFont>
      <p:font typeface="DM Serif Display" charset="0"/>
      <p:regular r:id="rId7"/>
      <p:italic r:id="rId8"/>
    </p:embeddedFont>
    <p:embeddedFont>
      <p:font typeface="Raleway Medium" charset="-52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5" d="100"/>
          <a:sy n="55" d="100"/>
        </p:scale>
        <p:origin x="-2082" y="13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38f6b9282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38f6b9282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38f6b9282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38f6b9282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38f6b9282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38f6b9282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322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61" r:id="rId4"/>
    <p:sldLayoutId id="2147483664" r:id="rId5"/>
    <p:sldLayoutId id="2147483665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714" y="3336762"/>
            <a:ext cx="51758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Памятка </a:t>
            </a:r>
            <a:r>
              <a:rPr lang="ru-RU" sz="2400" b="1" dirty="0">
                <a:solidFill>
                  <a:srgbClr val="C00000"/>
                </a:solidFill>
              </a:rPr>
              <a:t>для </a:t>
            </a:r>
            <a:r>
              <a:rPr lang="ru-RU" sz="2400" b="1" dirty="0" smtClean="0">
                <a:solidFill>
                  <a:srgbClr val="C00000"/>
                </a:solidFill>
              </a:rPr>
              <a:t>родителей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Режим </a:t>
            </a:r>
            <a:r>
              <a:rPr lang="ru-RU" sz="2400" b="1" dirty="0">
                <a:solidFill>
                  <a:srgbClr val="C00000"/>
                </a:solidFill>
              </a:rPr>
              <a:t>дня в детском саду – ваш помощник в адаптации!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1" y="420506"/>
            <a:ext cx="6984174" cy="269562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61" y="4871739"/>
            <a:ext cx="6984174" cy="37029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26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313" name="Google Shape;313;p33"/>
          <p:cNvSpPr txBox="1"/>
          <p:nvPr/>
        </p:nvSpPr>
        <p:spPr>
          <a:xfrm>
            <a:off x="209074" y="380425"/>
            <a:ext cx="7170180" cy="403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Дорогие родители!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Детский сад – это важный этап в жизни вашего ребенка. Чтобы адаптация прошла максимально комфортно и успешно, важно понимать, как организован день в садике. Эта памятка поможет вам сориентироваться и подготовить малыша к новому распорядку.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Зачем нужен режим дня?</a:t>
            </a:r>
            <a:endParaRPr lang="ru-RU" sz="16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Режим дня – это не просто расписание, это основа для здорового развития ребенка. Он помогает: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Обеспечить стабильность и предсказуемость: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Ребенок </a:t>
            </a:r>
            <a:r>
              <a:rPr lang="ru-RU" sz="1600" dirty="0">
                <a:solidFill>
                  <a:srgbClr val="002060"/>
                </a:solidFill>
              </a:rPr>
              <a:t>чувствует себя увереннее, когда знает, что его ждет.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Сформировать полезные привычки:</a:t>
            </a:r>
            <a:r>
              <a:rPr lang="ru-RU" sz="1600" dirty="0">
                <a:solidFill>
                  <a:srgbClr val="002060"/>
                </a:solidFill>
              </a:rPr>
              <a:t> Регулярное питание, сон и игры способствуют правильному развитию организма.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Улучшить аппетит и сон:</a:t>
            </a:r>
            <a:r>
              <a:rPr lang="ru-RU" sz="1600" dirty="0">
                <a:solidFill>
                  <a:srgbClr val="002060"/>
                </a:solidFill>
              </a:rPr>
              <a:t> Активные игры и прогулки на свежем воздухе способствуют здоровому сну и хорошему аппетиту.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Развивать дисциплину и самостоятельность:</a:t>
            </a:r>
            <a:r>
              <a:rPr lang="ru-RU" sz="1600" dirty="0">
                <a:solidFill>
                  <a:srgbClr val="002060"/>
                </a:solidFill>
              </a:rPr>
              <a:t> Ребенок учится соблюдать правила и выполнять простые задачи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pPr lvl="0" algn="just"/>
            <a:endParaRPr lang="ru-RU" sz="1600" dirty="0">
              <a:solidFill>
                <a:srgbClr val="002060"/>
              </a:solidFill>
            </a:endParaRPr>
          </a:p>
          <a:p>
            <a:pPr lvl="0" algn="ctr"/>
            <a:r>
              <a:rPr lang="ru-RU" sz="1600" b="1" dirty="0" smtClean="0">
                <a:solidFill>
                  <a:srgbClr val="002060"/>
                </a:solidFill>
              </a:rPr>
              <a:t>Время  </a:t>
            </a:r>
            <a:r>
              <a:rPr lang="ru-RU" sz="1600" dirty="0" smtClean="0">
                <a:solidFill>
                  <a:srgbClr val="002060"/>
                </a:solidFill>
              </a:rPr>
              <a:t>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</a:rPr>
              <a:t>Режимные процессы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15" name="Google Shape;315;p33"/>
          <p:cNvSpPr/>
          <p:nvPr/>
        </p:nvSpPr>
        <p:spPr>
          <a:xfrm>
            <a:off x="439108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3"/>
          <p:cNvSpPr/>
          <p:nvPr/>
        </p:nvSpPr>
        <p:spPr>
          <a:xfrm>
            <a:off x="477862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3"/>
          <p:cNvSpPr/>
          <p:nvPr/>
        </p:nvSpPr>
        <p:spPr>
          <a:xfrm>
            <a:off x="516615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3"/>
          <p:cNvSpPr/>
          <p:nvPr/>
        </p:nvSpPr>
        <p:spPr>
          <a:xfrm>
            <a:off x="555369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3"/>
          <p:cNvSpPr/>
          <p:nvPr/>
        </p:nvSpPr>
        <p:spPr>
          <a:xfrm>
            <a:off x="594122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3"/>
          <p:cNvSpPr/>
          <p:nvPr/>
        </p:nvSpPr>
        <p:spPr>
          <a:xfrm>
            <a:off x="632876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3"/>
          <p:cNvSpPr/>
          <p:nvPr/>
        </p:nvSpPr>
        <p:spPr>
          <a:xfrm>
            <a:off x="439108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3"/>
          <p:cNvSpPr/>
          <p:nvPr/>
        </p:nvSpPr>
        <p:spPr>
          <a:xfrm>
            <a:off x="477862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3"/>
          <p:cNvSpPr/>
          <p:nvPr/>
        </p:nvSpPr>
        <p:spPr>
          <a:xfrm>
            <a:off x="516615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3"/>
          <p:cNvSpPr/>
          <p:nvPr/>
        </p:nvSpPr>
        <p:spPr>
          <a:xfrm>
            <a:off x="555369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3"/>
          <p:cNvSpPr/>
          <p:nvPr/>
        </p:nvSpPr>
        <p:spPr>
          <a:xfrm>
            <a:off x="594122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3"/>
          <p:cNvSpPr/>
          <p:nvPr/>
        </p:nvSpPr>
        <p:spPr>
          <a:xfrm>
            <a:off x="632876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3"/>
          <p:cNvSpPr/>
          <p:nvPr/>
        </p:nvSpPr>
        <p:spPr>
          <a:xfrm>
            <a:off x="439108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3"/>
          <p:cNvSpPr/>
          <p:nvPr/>
        </p:nvSpPr>
        <p:spPr>
          <a:xfrm>
            <a:off x="477862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3"/>
          <p:cNvSpPr/>
          <p:nvPr/>
        </p:nvSpPr>
        <p:spPr>
          <a:xfrm>
            <a:off x="516615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"/>
          <p:cNvSpPr/>
          <p:nvPr/>
        </p:nvSpPr>
        <p:spPr>
          <a:xfrm>
            <a:off x="555369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3"/>
          <p:cNvSpPr/>
          <p:nvPr/>
        </p:nvSpPr>
        <p:spPr>
          <a:xfrm>
            <a:off x="594122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3"/>
          <p:cNvSpPr/>
          <p:nvPr/>
        </p:nvSpPr>
        <p:spPr>
          <a:xfrm>
            <a:off x="632876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3"/>
          <p:cNvSpPr/>
          <p:nvPr/>
        </p:nvSpPr>
        <p:spPr>
          <a:xfrm>
            <a:off x="439108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3"/>
          <p:cNvSpPr/>
          <p:nvPr/>
        </p:nvSpPr>
        <p:spPr>
          <a:xfrm>
            <a:off x="477862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3"/>
          <p:cNvSpPr/>
          <p:nvPr/>
        </p:nvSpPr>
        <p:spPr>
          <a:xfrm>
            <a:off x="516615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3"/>
          <p:cNvSpPr/>
          <p:nvPr/>
        </p:nvSpPr>
        <p:spPr>
          <a:xfrm>
            <a:off x="555369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3"/>
          <p:cNvSpPr/>
          <p:nvPr/>
        </p:nvSpPr>
        <p:spPr>
          <a:xfrm>
            <a:off x="594122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/>
          <p:cNvSpPr/>
          <p:nvPr/>
        </p:nvSpPr>
        <p:spPr>
          <a:xfrm>
            <a:off x="632876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3"/>
          <p:cNvSpPr/>
          <p:nvPr/>
        </p:nvSpPr>
        <p:spPr>
          <a:xfrm>
            <a:off x="439108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3"/>
          <p:cNvSpPr/>
          <p:nvPr/>
        </p:nvSpPr>
        <p:spPr>
          <a:xfrm>
            <a:off x="477862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3"/>
          <p:cNvSpPr/>
          <p:nvPr/>
        </p:nvSpPr>
        <p:spPr>
          <a:xfrm>
            <a:off x="516615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3"/>
          <p:cNvSpPr/>
          <p:nvPr/>
        </p:nvSpPr>
        <p:spPr>
          <a:xfrm>
            <a:off x="555369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3"/>
          <p:cNvSpPr/>
          <p:nvPr/>
        </p:nvSpPr>
        <p:spPr>
          <a:xfrm>
            <a:off x="594122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3"/>
          <p:cNvSpPr/>
          <p:nvPr/>
        </p:nvSpPr>
        <p:spPr>
          <a:xfrm>
            <a:off x="632876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99699"/>
              </p:ext>
            </p:extLst>
          </p:nvPr>
        </p:nvGraphicFramePr>
        <p:xfrm>
          <a:off x="209074" y="4995901"/>
          <a:ext cx="6948948" cy="4862757"/>
        </p:xfrm>
        <a:graphic>
          <a:graphicData uri="http://schemas.openxmlformats.org/drawingml/2006/table">
            <a:tbl>
              <a:tblPr firstRow="1" bandRow="1">
                <a:tableStyleId>{52A665A2-E848-4E20-BB91-80F729E4F44B}</a:tableStyleId>
              </a:tblPr>
              <a:tblGrid>
                <a:gridCol w="3474474"/>
                <a:gridCol w="3474474"/>
              </a:tblGrid>
              <a:tr h="762154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07:00 – 08.25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Прием детей, игры, индивидуальная работа с детьми,</a:t>
                      </a:r>
                      <a:r>
                        <a:rPr lang="ru-RU" sz="1600" b="0" i="0" u="none" strike="noStrike" cap="none" baseline="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утренняя гимнастика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08:25- 08:50</a:t>
                      </a: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Подготовка</a:t>
                      </a:r>
                      <a:r>
                        <a:rPr lang="ru-RU" sz="1600" b="0" i="0" u="none" strike="noStrike" cap="none" baseline="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к завтраку, КГН, завтрак</a:t>
                      </a:r>
                      <a:endParaRPr lang="ru-RU" sz="1600" b="0" i="0" u="none" strike="noStrike" cap="none" dirty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</a:tr>
              <a:tr h="762154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08:50</a:t>
                      </a:r>
                      <a:r>
                        <a:rPr lang="ru-RU" sz="1600" b="1" i="0" u="none" strike="noStrike" cap="none" baseline="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- 09:00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самостоятельная деятельность детей, подготовка воспитателя к ООД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09:00 - 09:54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Организация</a:t>
                      </a:r>
                      <a:r>
                        <a:rPr lang="ru-RU" sz="1600" b="0" i="0" u="none" strike="noStrike" cap="none" baseline="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образовательной деятельности</a:t>
                      </a: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09:54- 10:10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Подготовка к прогулке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10:20 - 11:45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Прогулка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11:45 – 11:55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Возвращение с прогулки,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игры (пальчиковые, дидактические)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93159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11:55 – 12:15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Подготовка к обеду, обед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315" name="Google Shape;315;p33"/>
          <p:cNvSpPr/>
          <p:nvPr/>
        </p:nvSpPr>
        <p:spPr>
          <a:xfrm>
            <a:off x="439108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3"/>
          <p:cNvSpPr/>
          <p:nvPr/>
        </p:nvSpPr>
        <p:spPr>
          <a:xfrm>
            <a:off x="477862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3"/>
          <p:cNvSpPr/>
          <p:nvPr/>
        </p:nvSpPr>
        <p:spPr>
          <a:xfrm>
            <a:off x="516615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3"/>
          <p:cNvSpPr/>
          <p:nvPr/>
        </p:nvSpPr>
        <p:spPr>
          <a:xfrm>
            <a:off x="555369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3"/>
          <p:cNvSpPr/>
          <p:nvPr/>
        </p:nvSpPr>
        <p:spPr>
          <a:xfrm>
            <a:off x="594122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3"/>
          <p:cNvSpPr/>
          <p:nvPr/>
        </p:nvSpPr>
        <p:spPr>
          <a:xfrm>
            <a:off x="632876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3"/>
          <p:cNvSpPr/>
          <p:nvPr/>
        </p:nvSpPr>
        <p:spPr>
          <a:xfrm>
            <a:off x="439108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3"/>
          <p:cNvSpPr/>
          <p:nvPr/>
        </p:nvSpPr>
        <p:spPr>
          <a:xfrm>
            <a:off x="477862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3"/>
          <p:cNvSpPr/>
          <p:nvPr/>
        </p:nvSpPr>
        <p:spPr>
          <a:xfrm>
            <a:off x="516615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3"/>
          <p:cNvSpPr/>
          <p:nvPr/>
        </p:nvSpPr>
        <p:spPr>
          <a:xfrm>
            <a:off x="555369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3"/>
          <p:cNvSpPr/>
          <p:nvPr/>
        </p:nvSpPr>
        <p:spPr>
          <a:xfrm>
            <a:off x="594122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3"/>
          <p:cNvSpPr/>
          <p:nvPr/>
        </p:nvSpPr>
        <p:spPr>
          <a:xfrm>
            <a:off x="632876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3"/>
          <p:cNvSpPr/>
          <p:nvPr/>
        </p:nvSpPr>
        <p:spPr>
          <a:xfrm>
            <a:off x="439108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3"/>
          <p:cNvSpPr/>
          <p:nvPr/>
        </p:nvSpPr>
        <p:spPr>
          <a:xfrm>
            <a:off x="477862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3"/>
          <p:cNvSpPr/>
          <p:nvPr/>
        </p:nvSpPr>
        <p:spPr>
          <a:xfrm>
            <a:off x="516615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"/>
          <p:cNvSpPr/>
          <p:nvPr/>
        </p:nvSpPr>
        <p:spPr>
          <a:xfrm>
            <a:off x="555369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3"/>
          <p:cNvSpPr/>
          <p:nvPr/>
        </p:nvSpPr>
        <p:spPr>
          <a:xfrm>
            <a:off x="594122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3"/>
          <p:cNvSpPr/>
          <p:nvPr/>
        </p:nvSpPr>
        <p:spPr>
          <a:xfrm>
            <a:off x="632876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3"/>
          <p:cNvSpPr/>
          <p:nvPr/>
        </p:nvSpPr>
        <p:spPr>
          <a:xfrm>
            <a:off x="439108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3"/>
          <p:cNvSpPr/>
          <p:nvPr/>
        </p:nvSpPr>
        <p:spPr>
          <a:xfrm>
            <a:off x="477862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3"/>
          <p:cNvSpPr/>
          <p:nvPr/>
        </p:nvSpPr>
        <p:spPr>
          <a:xfrm>
            <a:off x="516615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3"/>
          <p:cNvSpPr/>
          <p:nvPr/>
        </p:nvSpPr>
        <p:spPr>
          <a:xfrm>
            <a:off x="555369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3"/>
          <p:cNvSpPr/>
          <p:nvPr/>
        </p:nvSpPr>
        <p:spPr>
          <a:xfrm>
            <a:off x="594122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/>
          <p:cNvSpPr/>
          <p:nvPr/>
        </p:nvSpPr>
        <p:spPr>
          <a:xfrm>
            <a:off x="632876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3"/>
          <p:cNvSpPr/>
          <p:nvPr/>
        </p:nvSpPr>
        <p:spPr>
          <a:xfrm>
            <a:off x="439108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3"/>
          <p:cNvSpPr/>
          <p:nvPr/>
        </p:nvSpPr>
        <p:spPr>
          <a:xfrm>
            <a:off x="477862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3"/>
          <p:cNvSpPr/>
          <p:nvPr/>
        </p:nvSpPr>
        <p:spPr>
          <a:xfrm>
            <a:off x="516615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3"/>
          <p:cNvSpPr/>
          <p:nvPr/>
        </p:nvSpPr>
        <p:spPr>
          <a:xfrm>
            <a:off x="555369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3"/>
          <p:cNvSpPr/>
          <p:nvPr/>
        </p:nvSpPr>
        <p:spPr>
          <a:xfrm>
            <a:off x="594122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3"/>
          <p:cNvSpPr/>
          <p:nvPr/>
        </p:nvSpPr>
        <p:spPr>
          <a:xfrm>
            <a:off x="632876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630918"/>
              </p:ext>
            </p:extLst>
          </p:nvPr>
        </p:nvGraphicFramePr>
        <p:xfrm>
          <a:off x="430305" y="322730"/>
          <a:ext cx="6948948" cy="6068910"/>
        </p:xfrm>
        <a:graphic>
          <a:graphicData uri="http://schemas.openxmlformats.org/drawingml/2006/table">
            <a:tbl>
              <a:tblPr firstRow="1" bandRow="1">
                <a:tableStyleId>{52A665A2-E848-4E20-BB91-80F729E4F44B}</a:tableStyleId>
              </a:tblPr>
              <a:tblGrid>
                <a:gridCol w="3474474"/>
                <a:gridCol w="3474474"/>
              </a:tblGrid>
              <a:tr h="887505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12:15-15:00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Подготовка ко сну, сон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15:00-15:15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Постепенный подъем, гимнастика пробуждения, закаливающие процедуры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15:15-15:30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Подготовка к полднику, полдник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15:30-15:40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Самостоятельная деятельность детей, индивидуальная работа педагога с детьми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15:40-15:50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Подготовка к прогулке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15:50-16:50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Прогулка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16:50:17:00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Возращение с прогулки, чтение художественной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литературы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709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17:20-19:00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Самостоятельная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деятельность, уход домой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4607" y="4185603"/>
            <a:ext cx="6992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990580"/>
            <a:ext cx="4056834" cy="304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649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315" name="Google Shape;315;p33"/>
          <p:cNvSpPr/>
          <p:nvPr/>
        </p:nvSpPr>
        <p:spPr>
          <a:xfrm>
            <a:off x="439108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3"/>
          <p:cNvSpPr/>
          <p:nvPr/>
        </p:nvSpPr>
        <p:spPr>
          <a:xfrm>
            <a:off x="477862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3"/>
          <p:cNvSpPr/>
          <p:nvPr/>
        </p:nvSpPr>
        <p:spPr>
          <a:xfrm>
            <a:off x="516615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3"/>
          <p:cNvSpPr/>
          <p:nvPr/>
        </p:nvSpPr>
        <p:spPr>
          <a:xfrm>
            <a:off x="555369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3"/>
          <p:cNvSpPr/>
          <p:nvPr/>
        </p:nvSpPr>
        <p:spPr>
          <a:xfrm>
            <a:off x="5941225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3"/>
          <p:cNvSpPr/>
          <p:nvPr/>
        </p:nvSpPr>
        <p:spPr>
          <a:xfrm>
            <a:off x="6328760" y="6534961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3"/>
          <p:cNvSpPr/>
          <p:nvPr/>
        </p:nvSpPr>
        <p:spPr>
          <a:xfrm>
            <a:off x="439108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3"/>
          <p:cNvSpPr/>
          <p:nvPr/>
        </p:nvSpPr>
        <p:spPr>
          <a:xfrm>
            <a:off x="477862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3"/>
          <p:cNvSpPr/>
          <p:nvPr/>
        </p:nvSpPr>
        <p:spPr>
          <a:xfrm>
            <a:off x="516615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3"/>
          <p:cNvSpPr/>
          <p:nvPr/>
        </p:nvSpPr>
        <p:spPr>
          <a:xfrm>
            <a:off x="555369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3"/>
          <p:cNvSpPr/>
          <p:nvPr/>
        </p:nvSpPr>
        <p:spPr>
          <a:xfrm>
            <a:off x="5941225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3"/>
          <p:cNvSpPr/>
          <p:nvPr/>
        </p:nvSpPr>
        <p:spPr>
          <a:xfrm>
            <a:off x="6328760" y="724420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3"/>
          <p:cNvSpPr/>
          <p:nvPr/>
        </p:nvSpPr>
        <p:spPr>
          <a:xfrm>
            <a:off x="439108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3"/>
          <p:cNvSpPr/>
          <p:nvPr/>
        </p:nvSpPr>
        <p:spPr>
          <a:xfrm>
            <a:off x="477862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3"/>
          <p:cNvSpPr/>
          <p:nvPr/>
        </p:nvSpPr>
        <p:spPr>
          <a:xfrm>
            <a:off x="516615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"/>
          <p:cNvSpPr/>
          <p:nvPr/>
        </p:nvSpPr>
        <p:spPr>
          <a:xfrm>
            <a:off x="555369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3"/>
          <p:cNvSpPr/>
          <p:nvPr/>
        </p:nvSpPr>
        <p:spPr>
          <a:xfrm>
            <a:off x="5941225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3"/>
          <p:cNvSpPr/>
          <p:nvPr/>
        </p:nvSpPr>
        <p:spPr>
          <a:xfrm>
            <a:off x="6328760" y="7920255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3"/>
          <p:cNvSpPr/>
          <p:nvPr/>
        </p:nvSpPr>
        <p:spPr>
          <a:xfrm>
            <a:off x="439108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3"/>
          <p:cNvSpPr/>
          <p:nvPr/>
        </p:nvSpPr>
        <p:spPr>
          <a:xfrm>
            <a:off x="477862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3"/>
          <p:cNvSpPr/>
          <p:nvPr/>
        </p:nvSpPr>
        <p:spPr>
          <a:xfrm>
            <a:off x="516615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3"/>
          <p:cNvSpPr/>
          <p:nvPr/>
        </p:nvSpPr>
        <p:spPr>
          <a:xfrm>
            <a:off x="555369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3"/>
          <p:cNvSpPr/>
          <p:nvPr/>
        </p:nvSpPr>
        <p:spPr>
          <a:xfrm>
            <a:off x="5941225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/>
          <p:cNvSpPr/>
          <p:nvPr/>
        </p:nvSpPr>
        <p:spPr>
          <a:xfrm>
            <a:off x="6328760" y="8590780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3"/>
          <p:cNvSpPr/>
          <p:nvPr/>
        </p:nvSpPr>
        <p:spPr>
          <a:xfrm>
            <a:off x="439108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3"/>
          <p:cNvSpPr/>
          <p:nvPr/>
        </p:nvSpPr>
        <p:spPr>
          <a:xfrm>
            <a:off x="477862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3"/>
          <p:cNvSpPr/>
          <p:nvPr/>
        </p:nvSpPr>
        <p:spPr>
          <a:xfrm>
            <a:off x="516615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3"/>
          <p:cNvSpPr/>
          <p:nvPr/>
        </p:nvSpPr>
        <p:spPr>
          <a:xfrm>
            <a:off x="555369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3"/>
          <p:cNvSpPr/>
          <p:nvPr/>
        </p:nvSpPr>
        <p:spPr>
          <a:xfrm>
            <a:off x="5941225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3"/>
          <p:cNvSpPr/>
          <p:nvPr/>
        </p:nvSpPr>
        <p:spPr>
          <a:xfrm>
            <a:off x="6328760" y="9333363"/>
            <a:ext cx="306600" cy="291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423156" y="432897"/>
            <a:ext cx="6992471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Как помочь ребенку адаптироваться к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режиму </a:t>
            </a:r>
            <a:r>
              <a:rPr lang="ru-RU" sz="2400" b="1" dirty="0">
                <a:solidFill>
                  <a:srgbClr val="002060"/>
                </a:solidFill>
              </a:rPr>
              <a:t>дня</a:t>
            </a:r>
            <a:r>
              <a:rPr lang="ru-RU" sz="2400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Заранее познакомьте ребенка с режимом дня: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Расскажите</a:t>
            </a:r>
            <a:r>
              <a:rPr lang="ru-RU" sz="1600" dirty="0">
                <a:solidFill>
                  <a:srgbClr val="002060"/>
                </a:solidFill>
              </a:rPr>
              <a:t>, что его ждет в садике, покажите картинки, поиграйте в "детский сад".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Постарайтесь приблизить домашний режим к </a:t>
            </a:r>
            <a:r>
              <a:rPr lang="ru-RU" sz="1600" b="1" dirty="0" smtClean="0">
                <a:solidFill>
                  <a:srgbClr val="002060"/>
                </a:solidFill>
              </a:rPr>
              <a:t>садику: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За </a:t>
            </a:r>
            <a:r>
              <a:rPr lang="ru-RU" sz="1600" dirty="0">
                <a:solidFill>
                  <a:srgbClr val="002060"/>
                </a:solidFill>
              </a:rPr>
              <a:t>несколько недель до начала посещения садика начните укладывать ребенка спать и кормить в то же время, что и в саду.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Создайте позитивный настрой: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Говорите </a:t>
            </a:r>
            <a:r>
              <a:rPr lang="ru-RU" sz="1600" dirty="0">
                <a:solidFill>
                  <a:srgbClr val="002060"/>
                </a:solidFill>
              </a:rPr>
              <a:t>о садике с радостью и энтузиазмом.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Будьте терпеливы: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Адаптация </a:t>
            </a:r>
            <a:r>
              <a:rPr lang="ru-RU" sz="1600" dirty="0">
                <a:solidFill>
                  <a:srgbClr val="002060"/>
                </a:solidFill>
              </a:rPr>
              <a:t>может занять некоторое время. Поддерживайте ребенка и не торопите его.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Общайтесь с воспитателями: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1600" dirty="0" smtClean="0">
                <a:solidFill>
                  <a:srgbClr val="002060"/>
                </a:solidFill>
              </a:rPr>
              <a:t>Узнавайте</a:t>
            </a:r>
            <a:r>
              <a:rPr lang="ru-RU" sz="1600" dirty="0">
                <a:solidFill>
                  <a:srgbClr val="002060"/>
                </a:solidFill>
              </a:rPr>
              <a:t>, как проходит день у вашего ребенка, и делитесь своими наблюдениями.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Важно помнить:</a:t>
            </a:r>
            <a:endParaRPr lang="ru-RU" sz="1600" dirty="0">
              <a:solidFill>
                <a:srgbClr val="002060"/>
              </a:solidFill>
            </a:endParaRPr>
          </a:p>
          <a:p>
            <a:pPr lvl="0" algn="just"/>
            <a:r>
              <a:rPr lang="ru-RU" sz="1600" dirty="0">
                <a:solidFill>
                  <a:srgbClr val="002060"/>
                </a:solidFill>
              </a:rPr>
              <a:t>Режим дня может незначительно меняться в зависимости от возраста детей, времени года и особенностей детского сада.</a:t>
            </a:r>
          </a:p>
          <a:p>
            <a:pPr lvl="0" algn="just"/>
            <a:r>
              <a:rPr lang="ru-RU" sz="1600" dirty="0">
                <a:solidFill>
                  <a:srgbClr val="002060"/>
                </a:solidFill>
              </a:rPr>
              <a:t>Главное – это стабильность и последовательность.</a:t>
            </a:r>
          </a:p>
          <a:p>
            <a:pPr lvl="0" algn="just"/>
            <a:r>
              <a:rPr lang="ru-RU" sz="1600" dirty="0">
                <a:solidFill>
                  <a:srgbClr val="002060"/>
                </a:solidFill>
              </a:rPr>
              <a:t>Не стесняйтесь задавать вопросы воспитателям, если у вас есть какие-либо сомнения или опасения.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Желаем вам и вашему ребенку легкой и успешной адаптации к детскому саду!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56" y="7309555"/>
            <a:ext cx="3945445" cy="2210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941513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Words>445</Words>
  <Application>Microsoft Office PowerPoint</Application>
  <PresentationFormat>Произвольный</PresentationFormat>
  <Paragraphs>67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DM Serif Display</vt:lpstr>
      <vt:lpstr>Raleway Medium</vt:lpstr>
      <vt:lpstr>Printable ADHD Supports &amp; Visual Aids for Middle School by Slidesgo</vt:lpstr>
      <vt:lpstr>Презентация PowerPoint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21</cp:revision>
  <dcterms:modified xsi:type="dcterms:W3CDTF">2025-05-27T06:57:48Z</dcterms:modified>
</cp:coreProperties>
</file>