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7" r:id="rId1"/>
  </p:sldMasterIdLst>
  <p:notesMasterIdLst>
    <p:notesMasterId r:id="rId6"/>
  </p:notesMasterIdLst>
  <p:sldIdLst>
    <p:sldId id="299" r:id="rId2"/>
    <p:sldId id="267" r:id="rId3"/>
    <p:sldId id="297" r:id="rId4"/>
    <p:sldId id="298" r:id="rId5"/>
  </p:sldIdLst>
  <p:sldSz cx="7559675" cy="10691813"/>
  <p:notesSz cx="6858000" cy="9144000"/>
  <p:embeddedFontLst>
    <p:embeddedFont>
      <p:font typeface="DM Serif Display" charset="0"/>
      <p:regular r:id="rId7"/>
      <p:italic r:id="rId8"/>
    </p:embeddedFont>
    <p:embeddedFont>
      <p:font typeface="Raleway Medium" charset="-52"/>
      <p:regular r:id="rId9"/>
      <p:bold r:id="rId10"/>
      <p:italic r:id="rId11"/>
      <p:boldItalic r:id="rId1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2A665A2-E848-4E20-BB91-80F729E4F44B}">
  <a:tblStyle styleId="{52A665A2-E848-4E20-BB91-80F729E4F44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55" d="100"/>
          <a:sy n="55" d="100"/>
        </p:scale>
        <p:origin x="-2082" y="138"/>
      </p:cViewPr>
      <p:guideLst>
        <p:guide orient="horz" pos="3367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font" Target="fonts/font6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217050" y="685800"/>
            <a:ext cx="2424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5440625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685800"/>
            <a:ext cx="24241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g138f6b92825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685800"/>
            <a:ext cx="24241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9" name="Google Shape;309;g138f6b92825_0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g138f6b92825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685800"/>
            <a:ext cx="24241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9" name="Google Shape;309;g138f6b92825_0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g138f6b92825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685800"/>
            <a:ext cx="24241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9" name="Google Shape;309;g138f6b92825_0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8"/>
          <p:cNvSpPr txBox="1">
            <a:spLocks noGrp="1"/>
          </p:cNvSpPr>
          <p:nvPr>
            <p:ph type="title"/>
          </p:nvPr>
        </p:nvSpPr>
        <p:spPr>
          <a:xfrm>
            <a:off x="1921425" y="2726100"/>
            <a:ext cx="3717300" cy="523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1"/>
          <p:cNvSpPr txBox="1">
            <a:spLocks noGrp="1"/>
          </p:cNvSpPr>
          <p:nvPr>
            <p:ph type="title" hasCustomPrompt="1"/>
          </p:nvPr>
        </p:nvSpPr>
        <p:spPr>
          <a:xfrm>
            <a:off x="1580839" y="2825320"/>
            <a:ext cx="4398300" cy="408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9" name="Google Shape;59;p11"/>
          <p:cNvSpPr txBox="1">
            <a:spLocks noGrp="1"/>
          </p:cNvSpPr>
          <p:nvPr>
            <p:ph type="subTitle" idx="1"/>
          </p:nvPr>
        </p:nvSpPr>
        <p:spPr>
          <a:xfrm>
            <a:off x="1580818" y="6906926"/>
            <a:ext cx="4398300" cy="959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18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CUSTOM_9_1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5"/>
          <p:cNvSpPr txBox="1">
            <a:spLocks noGrp="1"/>
          </p:cNvSpPr>
          <p:nvPr>
            <p:ph type="title"/>
          </p:nvPr>
        </p:nvSpPr>
        <p:spPr>
          <a:xfrm>
            <a:off x="708150" y="539400"/>
            <a:ext cx="6144000" cy="74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pic>
        <p:nvPicPr>
          <p:cNvPr id="79" name="Google Shape;79;p15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 rot="10800000" flipH="1">
            <a:off x="5022241" y="-1840723"/>
            <a:ext cx="2537457" cy="2286326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504970" y="10246380"/>
            <a:ext cx="3457575" cy="206071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flipH="1">
            <a:off x="7136675" y="6344200"/>
            <a:ext cx="3213500" cy="2895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2" name="Google Shape;82;p1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flipH="1">
            <a:off x="-1294351" y="2164776"/>
            <a:ext cx="1769160" cy="15966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8"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" name="Google Shape;111;p18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 rot="10800000" flipH="1">
            <a:off x="5022241" y="-1840723"/>
            <a:ext cx="2537457" cy="228632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2" name="Google Shape;112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504970" y="10246380"/>
            <a:ext cx="3457575" cy="206071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3" name="Google Shape;113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flipH="1">
            <a:off x="7136675" y="6344200"/>
            <a:ext cx="3213500" cy="2895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" name="Google Shape;114;p1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flipH="1">
            <a:off x="-1294351" y="2164776"/>
            <a:ext cx="1769160" cy="15966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8_1"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" name="Google Shape;116;p19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1032504" y="-2238575"/>
            <a:ext cx="2923900" cy="26695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" name="Google Shape;117;p19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5204521" y="10230775"/>
            <a:ext cx="2923900" cy="2669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1645557" y="9328701"/>
            <a:ext cx="4150875" cy="24739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Google Shape;10;p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912775" y="-1472357"/>
            <a:ext cx="4150875" cy="3739974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949475" y="2941200"/>
            <a:ext cx="5661600" cy="3819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8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949325" y="6953400"/>
            <a:ext cx="5661600" cy="4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pic>
        <p:nvPicPr>
          <p:cNvPr id="13" name="Google Shape;13;p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154387" y="82200"/>
            <a:ext cx="2458593" cy="21854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Google Shape;14;p2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535350" y="7638300"/>
            <a:ext cx="4603395" cy="3886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33322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accent4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08150" y="539400"/>
            <a:ext cx="6144000" cy="7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08150" y="2395704"/>
            <a:ext cx="6144000" cy="710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●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1pPr>
            <a:lvl2pPr marL="914400" lvl="1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○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2pPr>
            <a:lvl3pPr marL="1371600" lvl="2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■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3pPr>
            <a:lvl4pPr marL="1828800" lvl="3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●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4pPr>
            <a:lvl5pPr marL="2286000" lvl="4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○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5pPr>
            <a:lvl6pPr marL="2743200" lvl="5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■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6pPr>
            <a:lvl7pPr marL="3200400" lvl="6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●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7pPr>
            <a:lvl8pPr marL="3657600" lvl="7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○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8pPr>
            <a:lvl9pPr marL="4114800" lvl="8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■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4" r:id="rId1"/>
    <p:sldLayoutId id="2147483657" r:id="rId2"/>
    <p:sldLayoutId id="2147483658" r:id="rId3"/>
    <p:sldLayoutId id="2147483661" r:id="rId4"/>
    <p:sldLayoutId id="2147483664" r:id="rId5"/>
    <p:sldLayoutId id="2147483665" r:id="rId6"/>
    <p:sldLayoutId id="2147483668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14714" y="3336762"/>
            <a:ext cx="517584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Памятка </a:t>
            </a:r>
            <a:r>
              <a:rPr lang="ru-RU" sz="2400" b="1" dirty="0">
                <a:solidFill>
                  <a:srgbClr val="C00000"/>
                </a:solidFill>
              </a:rPr>
              <a:t>для </a:t>
            </a:r>
            <a:r>
              <a:rPr lang="ru-RU" sz="2400" b="1" dirty="0" smtClean="0">
                <a:solidFill>
                  <a:srgbClr val="C00000"/>
                </a:solidFill>
              </a:rPr>
              <a:t>родителей</a:t>
            </a:r>
          </a:p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Режим </a:t>
            </a:r>
            <a:r>
              <a:rPr lang="ru-RU" sz="2400" b="1" dirty="0">
                <a:solidFill>
                  <a:srgbClr val="C00000"/>
                </a:solidFill>
              </a:rPr>
              <a:t>дня в детском саду – ваш помощник в адаптации!</a:t>
            </a:r>
            <a:endParaRPr lang="ru-RU" sz="2400" dirty="0">
              <a:solidFill>
                <a:srgbClr val="C00000"/>
              </a:solidFill>
            </a:endParaRP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551" y="420506"/>
            <a:ext cx="6984174" cy="2695627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061" y="4871739"/>
            <a:ext cx="6984174" cy="370291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902648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p3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/>
              <a:t> </a:t>
            </a:r>
            <a:endParaRPr dirty="0"/>
          </a:p>
        </p:txBody>
      </p:sp>
      <p:sp>
        <p:nvSpPr>
          <p:cNvPr id="313" name="Google Shape;313;p33"/>
          <p:cNvSpPr txBox="1"/>
          <p:nvPr/>
        </p:nvSpPr>
        <p:spPr>
          <a:xfrm>
            <a:off x="209074" y="380425"/>
            <a:ext cx="7170180" cy="4032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/>
            <a:r>
              <a:rPr lang="ru-RU" sz="1600" b="1" dirty="0">
                <a:solidFill>
                  <a:srgbClr val="002060"/>
                </a:solidFill>
              </a:rPr>
              <a:t>Дорогие родители!</a:t>
            </a:r>
          </a:p>
          <a:p>
            <a:pPr algn="just"/>
            <a:r>
              <a:rPr lang="ru-RU" sz="1600" dirty="0">
                <a:solidFill>
                  <a:srgbClr val="002060"/>
                </a:solidFill>
              </a:rPr>
              <a:t>Детский сад – это важный этап в жизни вашего ребенка. Чтобы адаптация прошла максимально комфортно и успешно, важно понимать, как организован день в садике. Эта памятка поможет вам сориентироваться и подготовить малыша к новому распорядку.</a:t>
            </a:r>
          </a:p>
          <a:p>
            <a:pPr algn="just"/>
            <a:r>
              <a:rPr lang="ru-RU" sz="1600" b="1" dirty="0">
                <a:solidFill>
                  <a:srgbClr val="002060"/>
                </a:solidFill>
              </a:rPr>
              <a:t>Зачем нужен режим дня?</a:t>
            </a:r>
            <a:endParaRPr lang="ru-RU" sz="1600" dirty="0">
              <a:solidFill>
                <a:srgbClr val="002060"/>
              </a:solidFill>
            </a:endParaRPr>
          </a:p>
          <a:p>
            <a:pPr algn="just"/>
            <a:r>
              <a:rPr lang="ru-RU" sz="1600" dirty="0">
                <a:solidFill>
                  <a:srgbClr val="002060"/>
                </a:solidFill>
              </a:rPr>
              <a:t>Режим дня – это не просто расписание, это основа для здорового развития ребенка. Он помогает:</a:t>
            </a:r>
          </a:p>
          <a:p>
            <a:pPr lvl="0" algn="just"/>
            <a:r>
              <a:rPr lang="ru-RU" sz="1600" b="1" dirty="0">
                <a:solidFill>
                  <a:srgbClr val="002060"/>
                </a:solidFill>
              </a:rPr>
              <a:t>Обеспечить стабильность и предсказуемость:</a:t>
            </a:r>
            <a:r>
              <a:rPr lang="ru-RU" sz="1600" dirty="0">
                <a:solidFill>
                  <a:srgbClr val="002060"/>
                </a:solidFill>
              </a:rPr>
              <a:t> </a:t>
            </a:r>
            <a:endParaRPr lang="ru-RU" sz="1600" dirty="0" smtClean="0">
              <a:solidFill>
                <a:srgbClr val="002060"/>
              </a:solidFill>
            </a:endParaRPr>
          </a:p>
          <a:p>
            <a:pPr lvl="0" algn="just"/>
            <a:r>
              <a:rPr lang="ru-RU" sz="1600" dirty="0" smtClean="0">
                <a:solidFill>
                  <a:srgbClr val="002060"/>
                </a:solidFill>
              </a:rPr>
              <a:t>Ребенок </a:t>
            </a:r>
            <a:r>
              <a:rPr lang="ru-RU" sz="1600" dirty="0">
                <a:solidFill>
                  <a:srgbClr val="002060"/>
                </a:solidFill>
              </a:rPr>
              <a:t>чувствует себя увереннее, когда знает, что его ждет.</a:t>
            </a:r>
          </a:p>
          <a:p>
            <a:pPr lvl="0" algn="just"/>
            <a:r>
              <a:rPr lang="ru-RU" sz="1600" b="1" dirty="0">
                <a:solidFill>
                  <a:srgbClr val="002060"/>
                </a:solidFill>
              </a:rPr>
              <a:t>Сформировать полезные привычки:</a:t>
            </a:r>
            <a:r>
              <a:rPr lang="ru-RU" sz="1600" dirty="0">
                <a:solidFill>
                  <a:srgbClr val="002060"/>
                </a:solidFill>
              </a:rPr>
              <a:t> Регулярное питание, сон и игры способствуют правильному развитию организма.</a:t>
            </a:r>
          </a:p>
          <a:p>
            <a:pPr lvl="0" algn="just"/>
            <a:r>
              <a:rPr lang="ru-RU" sz="1600" b="1" dirty="0">
                <a:solidFill>
                  <a:srgbClr val="002060"/>
                </a:solidFill>
              </a:rPr>
              <a:t>Улучшить аппетит и сон:</a:t>
            </a:r>
            <a:r>
              <a:rPr lang="ru-RU" sz="1600" dirty="0">
                <a:solidFill>
                  <a:srgbClr val="002060"/>
                </a:solidFill>
              </a:rPr>
              <a:t> Активные игры и прогулки на свежем воздухе способствуют здоровому сну и хорошему аппетиту.</a:t>
            </a:r>
          </a:p>
          <a:p>
            <a:pPr lvl="0" algn="just"/>
            <a:r>
              <a:rPr lang="ru-RU" sz="1600" b="1" dirty="0">
                <a:solidFill>
                  <a:srgbClr val="002060"/>
                </a:solidFill>
              </a:rPr>
              <a:t>Развивать дисциплину и самостоятельность:</a:t>
            </a:r>
            <a:r>
              <a:rPr lang="ru-RU" sz="1600" dirty="0">
                <a:solidFill>
                  <a:srgbClr val="002060"/>
                </a:solidFill>
              </a:rPr>
              <a:t> Ребенок учится соблюдать правила и выполнять простые задачи</a:t>
            </a:r>
            <a:r>
              <a:rPr lang="ru-RU" sz="1600" dirty="0" smtClean="0">
                <a:solidFill>
                  <a:srgbClr val="002060"/>
                </a:solidFill>
              </a:rPr>
              <a:t>.</a:t>
            </a:r>
          </a:p>
          <a:p>
            <a:pPr lvl="0" algn="just"/>
            <a:endParaRPr lang="ru-RU" sz="1600" dirty="0">
              <a:solidFill>
                <a:srgbClr val="002060"/>
              </a:solidFill>
            </a:endParaRPr>
          </a:p>
          <a:p>
            <a:pPr lvl="0" algn="ctr"/>
            <a:r>
              <a:rPr lang="ru-RU" sz="1600" b="1" dirty="0" smtClean="0">
                <a:solidFill>
                  <a:srgbClr val="002060"/>
                </a:solidFill>
              </a:rPr>
              <a:t>Время  </a:t>
            </a:r>
            <a:r>
              <a:rPr lang="ru-RU" sz="1600" dirty="0" smtClean="0">
                <a:solidFill>
                  <a:srgbClr val="002060"/>
                </a:solidFill>
              </a:rPr>
              <a:t>                                                    </a:t>
            </a:r>
            <a:r>
              <a:rPr lang="ru-RU" sz="1600" b="1" dirty="0" smtClean="0">
                <a:solidFill>
                  <a:srgbClr val="002060"/>
                </a:solidFill>
              </a:rPr>
              <a:t>Режимные процессы</a:t>
            </a:r>
            <a:endParaRPr lang="ru-RU" sz="1600" b="1" dirty="0">
              <a:solidFill>
                <a:srgbClr val="002060"/>
              </a:solidFill>
            </a:endParaRPr>
          </a:p>
        </p:txBody>
      </p:sp>
      <p:sp>
        <p:nvSpPr>
          <p:cNvPr id="315" name="Google Shape;315;p33"/>
          <p:cNvSpPr/>
          <p:nvPr/>
        </p:nvSpPr>
        <p:spPr>
          <a:xfrm>
            <a:off x="4391085" y="6534961"/>
            <a:ext cx="306600" cy="2916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6" name="Google Shape;316;p33"/>
          <p:cNvSpPr/>
          <p:nvPr/>
        </p:nvSpPr>
        <p:spPr>
          <a:xfrm>
            <a:off x="4778620" y="6534961"/>
            <a:ext cx="306600" cy="2916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7" name="Google Shape;317;p33"/>
          <p:cNvSpPr/>
          <p:nvPr/>
        </p:nvSpPr>
        <p:spPr>
          <a:xfrm>
            <a:off x="5166155" y="6534961"/>
            <a:ext cx="306600" cy="2916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8" name="Google Shape;318;p33"/>
          <p:cNvSpPr/>
          <p:nvPr/>
        </p:nvSpPr>
        <p:spPr>
          <a:xfrm>
            <a:off x="5553690" y="6534961"/>
            <a:ext cx="306600" cy="2916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9" name="Google Shape;319;p33"/>
          <p:cNvSpPr/>
          <p:nvPr/>
        </p:nvSpPr>
        <p:spPr>
          <a:xfrm>
            <a:off x="5941225" y="6534961"/>
            <a:ext cx="306600" cy="2916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Google Shape;320;p33"/>
          <p:cNvSpPr/>
          <p:nvPr/>
        </p:nvSpPr>
        <p:spPr>
          <a:xfrm>
            <a:off x="6328760" y="6534961"/>
            <a:ext cx="306600" cy="2916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1" name="Google Shape;321;p33"/>
          <p:cNvSpPr/>
          <p:nvPr/>
        </p:nvSpPr>
        <p:spPr>
          <a:xfrm>
            <a:off x="4391085" y="7244205"/>
            <a:ext cx="306600" cy="2916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2" name="Google Shape;322;p33"/>
          <p:cNvSpPr/>
          <p:nvPr/>
        </p:nvSpPr>
        <p:spPr>
          <a:xfrm>
            <a:off x="4778620" y="7244205"/>
            <a:ext cx="306600" cy="2916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3" name="Google Shape;323;p33"/>
          <p:cNvSpPr/>
          <p:nvPr/>
        </p:nvSpPr>
        <p:spPr>
          <a:xfrm>
            <a:off x="5166155" y="7244205"/>
            <a:ext cx="306600" cy="2916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4" name="Google Shape;324;p33"/>
          <p:cNvSpPr/>
          <p:nvPr/>
        </p:nvSpPr>
        <p:spPr>
          <a:xfrm>
            <a:off x="5553690" y="7244205"/>
            <a:ext cx="306600" cy="2916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5" name="Google Shape;325;p33"/>
          <p:cNvSpPr/>
          <p:nvPr/>
        </p:nvSpPr>
        <p:spPr>
          <a:xfrm>
            <a:off x="5941225" y="7244205"/>
            <a:ext cx="306600" cy="2916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6" name="Google Shape;326;p33"/>
          <p:cNvSpPr/>
          <p:nvPr/>
        </p:nvSpPr>
        <p:spPr>
          <a:xfrm>
            <a:off x="6328760" y="7244205"/>
            <a:ext cx="306600" cy="2916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7" name="Google Shape;327;p33"/>
          <p:cNvSpPr/>
          <p:nvPr/>
        </p:nvSpPr>
        <p:spPr>
          <a:xfrm>
            <a:off x="4391085" y="7920255"/>
            <a:ext cx="306600" cy="2916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8" name="Google Shape;328;p33"/>
          <p:cNvSpPr/>
          <p:nvPr/>
        </p:nvSpPr>
        <p:spPr>
          <a:xfrm>
            <a:off x="4778620" y="7920255"/>
            <a:ext cx="306600" cy="2916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9" name="Google Shape;329;p33"/>
          <p:cNvSpPr/>
          <p:nvPr/>
        </p:nvSpPr>
        <p:spPr>
          <a:xfrm>
            <a:off x="5166155" y="7920255"/>
            <a:ext cx="306600" cy="2916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0" name="Google Shape;330;p33"/>
          <p:cNvSpPr/>
          <p:nvPr/>
        </p:nvSpPr>
        <p:spPr>
          <a:xfrm>
            <a:off x="5553690" y="7920255"/>
            <a:ext cx="306600" cy="2916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1" name="Google Shape;331;p33"/>
          <p:cNvSpPr/>
          <p:nvPr/>
        </p:nvSpPr>
        <p:spPr>
          <a:xfrm>
            <a:off x="5941225" y="7920255"/>
            <a:ext cx="306600" cy="2916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2" name="Google Shape;332;p33"/>
          <p:cNvSpPr/>
          <p:nvPr/>
        </p:nvSpPr>
        <p:spPr>
          <a:xfrm>
            <a:off x="6328760" y="7920255"/>
            <a:ext cx="306600" cy="2916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3" name="Google Shape;333;p33"/>
          <p:cNvSpPr/>
          <p:nvPr/>
        </p:nvSpPr>
        <p:spPr>
          <a:xfrm>
            <a:off x="4391085" y="8590780"/>
            <a:ext cx="306600" cy="2916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4" name="Google Shape;334;p33"/>
          <p:cNvSpPr/>
          <p:nvPr/>
        </p:nvSpPr>
        <p:spPr>
          <a:xfrm>
            <a:off x="4778620" y="8590780"/>
            <a:ext cx="306600" cy="2916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5" name="Google Shape;335;p33"/>
          <p:cNvSpPr/>
          <p:nvPr/>
        </p:nvSpPr>
        <p:spPr>
          <a:xfrm>
            <a:off x="5166155" y="8590780"/>
            <a:ext cx="306600" cy="2916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6" name="Google Shape;336;p33"/>
          <p:cNvSpPr/>
          <p:nvPr/>
        </p:nvSpPr>
        <p:spPr>
          <a:xfrm>
            <a:off x="5553690" y="8590780"/>
            <a:ext cx="306600" cy="2916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7" name="Google Shape;337;p33"/>
          <p:cNvSpPr/>
          <p:nvPr/>
        </p:nvSpPr>
        <p:spPr>
          <a:xfrm>
            <a:off x="5941225" y="8590780"/>
            <a:ext cx="306600" cy="2916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8" name="Google Shape;338;p33"/>
          <p:cNvSpPr/>
          <p:nvPr/>
        </p:nvSpPr>
        <p:spPr>
          <a:xfrm>
            <a:off x="6328760" y="8590780"/>
            <a:ext cx="306600" cy="2916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9" name="Google Shape;339;p33"/>
          <p:cNvSpPr/>
          <p:nvPr/>
        </p:nvSpPr>
        <p:spPr>
          <a:xfrm>
            <a:off x="4391085" y="9333363"/>
            <a:ext cx="306600" cy="2916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0" name="Google Shape;340;p33"/>
          <p:cNvSpPr/>
          <p:nvPr/>
        </p:nvSpPr>
        <p:spPr>
          <a:xfrm>
            <a:off x="4778620" y="9333363"/>
            <a:ext cx="306600" cy="2916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1" name="Google Shape;341;p33"/>
          <p:cNvSpPr/>
          <p:nvPr/>
        </p:nvSpPr>
        <p:spPr>
          <a:xfrm>
            <a:off x="5166155" y="9333363"/>
            <a:ext cx="306600" cy="2916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2" name="Google Shape;342;p33"/>
          <p:cNvSpPr/>
          <p:nvPr/>
        </p:nvSpPr>
        <p:spPr>
          <a:xfrm>
            <a:off x="5553690" y="9333363"/>
            <a:ext cx="306600" cy="2916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3" name="Google Shape;343;p33"/>
          <p:cNvSpPr/>
          <p:nvPr/>
        </p:nvSpPr>
        <p:spPr>
          <a:xfrm>
            <a:off x="5941225" y="9333363"/>
            <a:ext cx="306600" cy="2916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4" name="Google Shape;344;p33"/>
          <p:cNvSpPr/>
          <p:nvPr/>
        </p:nvSpPr>
        <p:spPr>
          <a:xfrm>
            <a:off x="6328760" y="9333363"/>
            <a:ext cx="306600" cy="2916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8199699"/>
              </p:ext>
            </p:extLst>
          </p:nvPr>
        </p:nvGraphicFramePr>
        <p:xfrm>
          <a:off x="209074" y="4995901"/>
          <a:ext cx="6948948" cy="4862757"/>
        </p:xfrm>
        <a:graphic>
          <a:graphicData uri="http://schemas.openxmlformats.org/drawingml/2006/table">
            <a:tbl>
              <a:tblPr firstRow="1" bandRow="1">
                <a:tableStyleId>{52A665A2-E848-4E20-BB91-80F729E4F44B}</a:tableStyleId>
              </a:tblPr>
              <a:tblGrid>
                <a:gridCol w="3474474"/>
                <a:gridCol w="3474474"/>
              </a:tblGrid>
              <a:tr h="762154">
                <a:tc>
                  <a:txBody>
                    <a:bodyPr/>
                    <a:lstStyle/>
                    <a:p>
                      <a:r>
                        <a:rPr lang="ru-RU" sz="1600" b="1" i="0" u="none" strike="noStrike" cap="none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07:00 – 08.25</a:t>
                      </a:r>
                      <a:endParaRPr lang="ru-RU" sz="16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b="0" i="0" u="none" strike="noStrike" cap="none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Прием детей, игры, индивидуальная работа с детьми,</a:t>
                      </a:r>
                      <a:r>
                        <a:rPr lang="ru-RU" sz="1600" b="0" i="0" u="none" strike="noStrike" cap="none" baseline="0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 утренняя гимнастика</a:t>
                      </a:r>
                      <a:endParaRPr lang="ru-RU" sz="16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493159">
                <a:tc>
                  <a:txBody>
                    <a:bodyPr/>
                    <a:lstStyle/>
                    <a:p>
                      <a:r>
                        <a:rPr lang="ru-RU" sz="1600" b="1" i="0" u="none" strike="noStrike" cap="none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08:25- 08:50</a:t>
                      </a:r>
                      <a:r>
                        <a:rPr lang="ru-RU" sz="1600" b="0" i="0" u="none" strike="noStrike" cap="none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 </a:t>
                      </a:r>
                      <a:endParaRPr lang="ru-RU" sz="16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just"/>
                      <a:r>
                        <a:rPr lang="ru-RU" sz="1600" b="0" i="0" u="none" strike="noStrike" cap="none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Подготовка</a:t>
                      </a:r>
                      <a:r>
                        <a:rPr lang="ru-RU" sz="1600" b="0" i="0" u="none" strike="noStrike" cap="none" baseline="0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 к завтраку, КГН, завтрак</a:t>
                      </a:r>
                      <a:endParaRPr lang="ru-RU" sz="1600" b="0" i="0" u="none" strike="noStrike" cap="none" dirty="0">
                        <a:solidFill>
                          <a:srgbClr val="002060"/>
                        </a:solidFill>
                        <a:effectLst/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/>
                </a:tc>
              </a:tr>
              <a:tr h="762154">
                <a:tc>
                  <a:txBody>
                    <a:bodyPr/>
                    <a:lstStyle/>
                    <a:p>
                      <a:r>
                        <a:rPr lang="ru-RU" sz="1600" b="1" i="0" u="none" strike="noStrike" cap="none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08:50</a:t>
                      </a:r>
                      <a:r>
                        <a:rPr lang="ru-RU" sz="1600" b="1" i="0" u="none" strike="noStrike" cap="none" baseline="0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 </a:t>
                      </a:r>
                      <a:r>
                        <a:rPr lang="ru-RU" sz="1600" b="1" i="0" u="none" strike="noStrike" cap="none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 - 09:00</a:t>
                      </a:r>
                      <a:endParaRPr lang="ru-RU" sz="16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b="0" i="0" u="none" strike="noStrike" cap="none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  самостоятельная деятельность детей, подготовка воспитателя к ООД</a:t>
                      </a:r>
                      <a:endParaRPr lang="ru-RU" sz="16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493159">
                <a:tc>
                  <a:txBody>
                    <a:bodyPr/>
                    <a:lstStyle/>
                    <a:p>
                      <a:r>
                        <a:rPr lang="ru-RU" sz="1600" b="1" i="0" u="none" strike="noStrike" cap="none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09:00 - 09:54</a:t>
                      </a:r>
                      <a:endParaRPr lang="ru-RU" sz="16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b="0" i="0" u="none" strike="noStrike" cap="none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Организация</a:t>
                      </a:r>
                      <a:r>
                        <a:rPr lang="ru-RU" sz="1600" b="0" i="0" u="none" strike="noStrike" cap="none" baseline="0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 образовательной деятельности</a:t>
                      </a:r>
                      <a:r>
                        <a:rPr lang="ru-RU" sz="1600" b="0" i="0" u="none" strike="noStrike" cap="none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.</a:t>
                      </a:r>
                      <a:endParaRPr lang="ru-RU" sz="16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493159">
                <a:tc>
                  <a:txBody>
                    <a:bodyPr/>
                    <a:lstStyle/>
                    <a:p>
                      <a:r>
                        <a:rPr lang="ru-RU" sz="1600" b="1" i="0" u="none" strike="noStrike" cap="none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09:54- 10:10</a:t>
                      </a:r>
                      <a:endParaRPr lang="ru-RU" sz="16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smtClean="0">
                          <a:solidFill>
                            <a:srgbClr val="002060"/>
                          </a:solidFill>
                        </a:rPr>
                        <a:t>Подготовка к прогулке</a:t>
                      </a:r>
                      <a:endParaRPr lang="ru-RU" sz="16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493159">
                <a:tc>
                  <a:txBody>
                    <a:bodyPr/>
                    <a:lstStyle/>
                    <a:p>
                      <a:r>
                        <a:rPr lang="ru-RU" sz="1600" b="1" i="0" u="none" strike="noStrike" cap="none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10:20 - 11:45</a:t>
                      </a:r>
                      <a:endParaRPr lang="ru-RU" sz="16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smtClean="0">
                          <a:solidFill>
                            <a:srgbClr val="002060"/>
                          </a:solidFill>
                        </a:rPr>
                        <a:t>Прогулка</a:t>
                      </a:r>
                      <a:endParaRPr lang="ru-RU" sz="16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493159">
                <a:tc>
                  <a:txBody>
                    <a:bodyPr/>
                    <a:lstStyle/>
                    <a:p>
                      <a:r>
                        <a:rPr lang="ru-RU" sz="1600" b="1" i="0" u="none" strike="noStrike" cap="none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11:45 – 11:55</a:t>
                      </a:r>
                      <a:endParaRPr lang="ru-RU" sz="16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smtClean="0">
                          <a:solidFill>
                            <a:srgbClr val="002060"/>
                          </a:solidFill>
                        </a:rPr>
                        <a:t>Возвращение с прогулки,</a:t>
                      </a:r>
                      <a:r>
                        <a:rPr lang="ru-RU" sz="1600" baseline="0" dirty="0" smtClean="0">
                          <a:solidFill>
                            <a:srgbClr val="002060"/>
                          </a:solidFill>
                        </a:rPr>
                        <a:t> игры (пальчиковые, дидактические)</a:t>
                      </a:r>
                      <a:endParaRPr lang="ru-RU" sz="16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493159">
                <a:tc>
                  <a:txBody>
                    <a:bodyPr/>
                    <a:lstStyle/>
                    <a:p>
                      <a:r>
                        <a:rPr lang="ru-RU" sz="1600" b="1" i="0" u="none" strike="noStrike" cap="none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11:55 – 12:15</a:t>
                      </a:r>
                      <a:endParaRPr lang="ru-RU" sz="16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smtClean="0">
                          <a:solidFill>
                            <a:srgbClr val="002060"/>
                          </a:solidFill>
                        </a:rPr>
                        <a:t>Подготовка к обеду, обед</a:t>
                      </a:r>
                      <a:endParaRPr lang="ru-RU" sz="16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p3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/>
              <a:t> </a:t>
            </a:r>
            <a:endParaRPr dirty="0"/>
          </a:p>
        </p:txBody>
      </p:sp>
      <p:sp>
        <p:nvSpPr>
          <p:cNvPr id="315" name="Google Shape;315;p33"/>
          <p:cNvSpPr/>
          <p:nvPr/>
        </p:nvSpPr>
        <p:spPr>
          <a:xfrm>
            <a:off x="4391085" y="6534961"/>
            <a:ext cx="306600" cy="2916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6" name="Google Shape;316;p33"/>
          <p:cNvSpPr/>
          <p:nvPr/>
        </p:nvSpPr>
        <p:spPr>
          <a:xfrm>
            <a:off x="4778620" y="6534961"/>
            <a:ext cx="306600" cy="2916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7" name="Google Shape;317;p33"/>
          <p:cNvSpPr/>
          <p:nvPr/>
        </p:nvSpPr>
        <p:spPr>
          <a:xfrm>
            <a:off x="5166155" y="6534961"/>
            <a:ext cx="306600" cy="2916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8" name="Google Shape;318;p33"/>
          <p:cNvSpPr/>
          <p:nvPr/>
        </p:nvSpPr>
        <p:spPr>
          <a:xfrm>
            <a:off x="5553690" y="6534961"/>
            <a:ext cx="306600" cy="2916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9" name="Google Shape;319;p33"/>
          <p:cNvSpPr/>
          <p:nvPr/>
        </p:nvSpPr>
        <p:spPr>
          <a:xfrm>
            <a:off x="5941225" y="6534961"/>
            <a:ext cx="306600" cy="2916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Google Shape;320;p33"/>
          <p:cNvSpPr/>
          <p:nvPr/>
        </p:nvSpPr>
        <p:spPr>
          <a:xfrm>
            <a:off x="6328760" y="6534961"/>
            <a:ext cx="306600" cy="2916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1" name="Google Shape;321;p33"/>
          <p:cNvSpPr/>
          <p:nvPr/>
        </p:nvSpPr>
        <p:spPr>
          <a:xfrm>
            <a:off x="4391085" y="7244205"/>
            <a:ext cx="306600" cy="2916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2" name="Google Shape;322;p33"/>
          <p:cNvSpPr/>
          <p:nvPr/>
        </p:nvSpPr>
        <p:spPr>
          <a:xfrm>
            <a:off x="4778620" y="7244205"/>
            <a:ext cx="306600" cy="2916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3" name="Google Shape;323;p33"/>
          <p:cNvSpPr/>
          <p:nvPr/>
        </p:nvSpPr>
        <p:spPr>
          <a:xfrm>
            <a:off x="5166155" y="7244205"/>
            <a:ext cx="306600" cy="2916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4" name="Google Shape;324;p33"/>
          <p:cNvSpPr/>
          <p:nvPr/>
        </p:nvSpPr>
        <p:spPr>
          <a:xfrm>
            <a:off x="5553690" y="7244205"/>
            <a:ext cx="306600" cy="2916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5" name="Google Shape;325;p33"/>
          <p:cNvSpPr/>
          <p:nvPr/>
        </p:nvSpPr>
        <p:spPr>
          <a:xfrm>
            <a:off x="5941225" y="7244205"/>
            <a:ext cx="306600" cy="2916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6" name="Google Shape;326;p33"/>
          <p:cNvSpPr/>
          <p:nvPr/>
        </p:nvSpPr>
        <p:spPr>
          <a:xfrm>
            <a:off x="6328760" y="7244205"/>
            <a:ext cx="306600" cy="2916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7" name="Google Shape;327;p33"/>
          <p:cNvSpPr/>
          <p:nvPr/>
        </p:nvSpPr>
        <p:spPr>
          <a:xfrm>
            <a:off x="4391085" y="7920255"/>
            <a:ext cx="306600" cy="2916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8" name="Google Shape;328;p33"/>
          <p:cNvSpPr/>
          <p:nvPr/>
        </p:nvSpPr>
        <p:spPr>
          <a:xfrm>
            <a:off x="4778620" y="7920255"/>
            <a:ext cx="306600" cy="2916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9" name="Google Shape;329;p33"/>
          <p:cNvSpPr/>
          <p:nvPr/>
        </p:nvSpPr>
        <p:spPr>
          <a:xfrm>
            <a:off x="5166155" y="7920255"/>
            <a:ext cx="306600" cy="2916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0" name="Google Shape;330;p33"/>
          <p:cNvSpPr/>
          <p:nvPr/>
        </p:nvSpPr>
        <p:spPr>
          <a:xfrm>
            <a:off x="5553690" y="7920255"/>
            <a:ext cx="306600" cy="2916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1" name="Google Shape;331;p33"/>
          <p:cNvSpPr/>
          <p:nvPr/>
        </p:nvSpPr>
        <p:spPr>
          <a:xfrm>
            <a:off x="5941225" y="7920255"/>
            <a:ext cx="306600" cy="2916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2" name="Google Shape;332;p33"/>
          <p:cNvSpPr/>
          <p:nvPr/>
        </p:nvSpPr>
        <p:spPr>
          <a:xfrm>
            <a:off x="6328760" y="7920255"/>
            <a:ext cx="306600" cy="2916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3" name="Google Shape;333;p33"/>
          <p:cNvSpPr/>
          <p:nvPr/>
        </p:nvSpPr>
        <p:spPr>
          <a:xfrm>
            <a:off x="4391085" y="8590780"/>
            <a:ext cx="306600" cy="2916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4" name="Google Shape;334;p33"/>
          <p:cNvSpPr/>
          <p:nvPr/>
        </p:nvSpPr>
        <p:spPr>
          <a:xfrm>
            <a:off x="4778620" y="8590780"/>
            <a:ext cx="306600" cy="2916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5" name="Google Shape;335;p33"/>
          <p:cNvSpPr/>
          <p:nvPr/>
        </p:nvSpPr>
        <p:spPr>
          <a:xfrm>
            <a:off x="5166155" y="8590780"/>
            <a:ext cx="306600" cy="2916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6" name="Google Shape;336;p33"/>
          <p:cNvSpPr/>
          <p:nvPr/>
        </p:nvSpPr>
        <p:spPr>
          <a:xfrm>
            <a:off x="5553690" y="8590780"/>
            <a:ext cx="306600" cy="2916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7" name="Google Shape;337;p33"/>
          <p:cNvSpPr/>
          <p:nvPr/>
        </p:nvSpPr>
        <p:spPr>
          <a:xfrm>
            <a:off x="5941225" y="8590780"/>
            <a:ext cx="306600" cy="2916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8" name="Google Shape;338;p33"/>
          <p:cNvSpPr/>
          <p:nvPr/>
        </p:nvSpPr>
        <p:spPr>
          <a:xfrm>
            <a:off x="6328760" y="8590780"/>
            <a:ext cx="306600" cy="2916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9" name="Google Shape;339;p33"/>
          <p:cNvSpPr/>
          <p:nvPr/>
        </p:nvSpPr>
        <p:spPr>
          <a:xfrm>
            <a:off x="4391085" y="9333363"/>
            <a:ext cx="306600" cy="2916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0" name="Google Shape;340;p33"/>
          <p:cNvSpPr/>
          <p:nvPr/>
        </p:nvSpPr>
        <p:spPr>
          <a:xfrm>
            <a:off x="4778620" y="9333363"/>
            <a:ext cx="306600" cy="2916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1" name="Google Shape;341;p33"/>
          <p:cNvSpPr/>
          <p:nvPr/>
        </p:nvSpPr>
        <p:spPr>
          <a:xfrm>
            <a:off x="5166155" y="9333363"/>
            <a:ext cx="306600" cy="2916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2" name="Google Shape;342;p33"/>
          <p:cNvSpPr/>
          <p:nvPr/>
        </p:nvSpPr>
        <p:spPr>
          <a:xfrm>
            <a:off x="5553690" y="9333363"/>
            <a:ext cx="306600" cy="2916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3" name="Google Shape;343;p33"/>
          <p:cNvSpPr/>
          <p:nvPr/>
        </p:nvSpPr>
        <p:spPr>
          <a:xfrm>
            <a:off x="5941225" y="9333363"/>
            <a:ext cx="306600" cy="2916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4" name="Google Shape;344;p33"/>
          <p:cNvSpPr/>
          <p:nvPr/>
        </p:nvSpPr>
        <p:spPr>
          <a:xfrm>
            <a:off x="6328760" y="9333363"/>
            <a:ext cx="306600" cy="2916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3630918"/>
              </p:ext>
            </p:extLst>
          </p:nvPr>
        </p:nvGraphicFramePr>
        <p:xfrm>
          <a:off x="430305" y="322730"/>
          <a:ext cx="6948948" cy="6068910"/>
        </p:xfrm>
        <a:graphic>
          <a:graphicData uri="http://schemas.openxmlformats.org/drawingml/2006/table">
            <a:tbl>
              <a:tblPr firstRow="1" bandRow="1">
                <a:tableStyleId>{52A665A2-E848-4E20-BB91-80F729E4F44B}</a:tableStyleId>
              </a:tblPr>
              <a:tblGrid>
                <a:gridCol w="3474474"/>
                <a:gridCol w="3474474"/>
              </a:tblGrid>
              <a:tr h="887505">
                <a:tc>
                  <a:txBody>
                    <a:bodyPr/>
                    <a:lstStyle/>
                    <a:p>
                      <a:r>
                        <a:rPr lang="ru-RU" sz="1600" b="1" i="0" u="none" strike="noStrike" cap="none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 12:15-15:00</a:t>
                      </a:r>
                      <a:endParaRPr lang="ru-RU" sz="16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smtClean="0">
                          <a:solidFill>
                            <a:srgbClr val="002060"/>
                          </a:solidFill>
                        </a:rPr>
                        <a:t>Подготовка ко сну, сон</a:t>
                      </a:r>
                      <a:endParaRPr lang="ru-RU" sz="16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707097">
                <a:tc>
                  <a:txBody>
                    <a:bodyPr/>
                    <a:lstStyle/>
                    <a:p>
                      <a:r>
                        <a:rPr lang="ru-RU" sz="1600" b="1" i="0" u="none" strike="noStrike" cap="none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  15:00-15:15</a:t>
                      </a:r>
                      <a:endParaRPr lang="ru-RU" sz="16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smtClean="0">
                          <a:solidFill>
                            <a:srgbClr val="002060"/>
                          </a:solidFill>
                        </a:rPr>
                        <a:t>Постепенный подъем, гимнастика пробуждения, закаливающие процедуры</a:t>
                      </a:r>
                      <a:endParaRPr lang="ru-RU" sz="16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707097">
                <a:tc>
                  <a:txBody>
                    <a:bodyPr/>
                    <a:lstStyle/>
                    <a:p>
                      <a:r>
                        <a:rPr lang="ru-RU" sz="1600" b="1" i="0" u="none" strike="noStrike" cap="none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 15:15-15:30</a:t>
                      </a:r>
                      <a:endParaRPr lang="ru-RU" sz="16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smtClean="0">
                          <a:solidFill>
                            <a:srgbClr val="002060"/>
                          </a:solidFill>
                        </a:rPr>
                        <a:t>Подготовка к полднику, полдник</a:t>
                      </a:r>
                      <a:endParaRPr lang="ru-RU" sz="16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707097">
                <a:tc>
                  <a:txBody>
                    <a:bodyPr/>
                    <a:lstStyle/>
                    <a:p>
                      <a:r>
                        <a:rPr lang="ru-RU" sz="1600" b="1" i="0" u="none" strike="noStrike" cap="none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 15:30-15:40</a:t>
                      </a:r>
                      <a:endParaRPr lang="ru-RU" sz="16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smtClean="0">
                          <a:solidFill>
                            <a:srgbClr val="002060"/>
                          </a:solidFill>
                        </a:rPr>
                        <a:t>Самостоятельная деятельность детей, индивидуальная работа педагога с детьми</a:t>
                      </a:r>
                      <a:endParaRPr lang="ru-RU" sz="16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707097">
                <a:tc>
                  <a:txBody>
                    <a:bodyPr/>
                    <a:lstStyle/>
                    <a:p>
                      <a:r>
                        <a:rPr lang="ru-RU" sz="1600" b="1" i="0" u="none" strike="noStrike" cap="none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 15:40-15:50</a:t>
                      </a:r>
                      <a:endParaRPr lang="ru-RU" sz="16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smtClean="0">
                          <a:solidFill>
                            <a:srgbClr val="002060"/>
                          </a:solidFill>
                        </a:rPr>
                        <a:t>Подготовка к прогулке</a:t>
                      </a:r>
                      <a:endParaRPr lang="ru-RU" sz="16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707097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002060"/>
                          </a:solidFill>
                        </a:rPr>
                        <a:t>15:50-16:50</a:t>
                      </a:r>
                      <a:endParaRPr lang="ru-RU" sz="16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smtClean="0">
                          <a:solidFill>
                            <a:srgbClr val="002060"/>
                          </a:solidFill>
                        </a:rPr>
                        <a:t>Прогулка</a:t>
                      </a:r>
                      <a:endParaRPr lang="ru-RU" sz="16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707097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002060"/>
                          </a:solidFill>
                        </a:rPr>
                        <a:t>16:50:17:00</a:t>
                      </a:r>
                      <a:endParaRPr lang="ru-RU" sz="16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smtClean="0">
                          <a:solidFill>
                            <a:srgbClr val="002060"/>
                          </a:solidFill>
                        </a:rPr>
                        <a:t>Возращение с прогулки, чтение художественной</a:t>
                      </a:r>
                      <a:r>
                        <a:rPr lang="ru-RU" sz="1600" baseline="0" dirty="0" smtClean="0">
                          <a:solidFill>
                            <a:srgbClr val="002060"/>
                          </a:solidFill>
                        </a:rPr>
                        <a:t> литературы</a:t>
                      </a:r>
                      <a:endParaRPr lang="ru-RU" sz="16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707097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rgbClr val="002060"/>
                          </a:solidFill>
                        </a:rPr>
                        <a:t>17:20-19:00</a:t>
                      </a:r>
                      <a:endParaRPr lang="ru-RU" sz="16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smtClean="0">
                          <a:solidFill>
                            <a:srgbClr val="002060"/>
                          </a:solidFill>
                        </a:rPr>
                        <a:t>Самостоятельная</a:t>
                      </a:r>
                      <a:r>
                        <a:rPr lang="ru-RU" sz="1600" baseline="0" dirty="0" smtClean="0">
                          <a:solidFill>
                            <a:srgbClr val="002060"/>
                          </a:solidFill>
                        </a:rPr>
                        <a:t> деятельность, уход домой</a:t>
                      </a:r>
                      <a:endParaRPr lang="ru-RU" sz="16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474607" y="4185603"/>
            <a:ext cx="699247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 </a:t>
            </a:r>
            <a:endParaRPr lang="ru-RU" sz="1600" dirty="0">
              <a:solidFill>
                <a:srgbClr val="00206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63" y="6990580"/>
            <a:ext cx="4056834" cy="30426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476490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p3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/>
              <a:t> </a:t>
            </a:r>
            <a:endParaRPr dirty="0"/>
          </a:p>
        </p:txBody>
      </p:sp>
      <p:sp>
        <p:nvSpPr>
          <p:cNvPr id="315" name="Google Shape;315;p33"/>
          <p:cNvSpPr/>
          <p:nvPr/>
        </p:nvSpPr>
        <p:spPr>
          <a:xfrm>
            <a:off x="4391085" y="6534961"/>
            <a:ext cx="306600" cy="2916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6" name="Google Shape;316;p33"/>
          <p:cNvSpPr/>
          <p:nvPr/>
        </p:nvSpPr>
        <p:spPr>
          <a:xfrm>
            <a:off x="4778620" y="6534961"/>
            <a:ext cx="306600" cy="2916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7" name="Google Shape;317;p33"/>
          <p:cNvSpPr/>
          <p:nvPr/>
        </p:nvSpPr>
        <p:spPr>
          <a:xfrm>
            <a:off x="5166155" y="6534961"/>
            <a:ext cx="306600" cy="2916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8" name="Google Shape;318;p33"/>
          <p:cNvSpPr/>
          <p:nvPr/>
        </p:nvSpPr>
        <p:spPr>
          <a:xfrm>
            <a:off x="5553690" y="6534961"/>
            <a:ext cx="306600" cy="2916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9" name="Google Shape;319;p33"/>
          <p:cNvSpPr/>
          <p:nvPr/>
        </p:nvSpPr>
        <p:spPr>
          <a:xfrm>
            <a:off x="5941225" y="6534961"/>
            <a:ext cx="306600" cy="2916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Google Shape;320;p33"/>
          <p:cNvSpPr/>
          <p:nvPr/>
        </p:nvSpPr>
        <p:spPr>
          <a:xfrm>
            <a:off x="6328760" y="6534961"/>
            <a:ext cx="306600" cy="2916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1" name="Google Shape;321;p33"/>
          <p:cNvSpPr/>
          <p:nvPr/>
        </p:nvSpPr>
        <p:spPr>
          <a:xfrm>
            <a:off x="4391085" y="7244205"/>
            <a:ext cx="306600" cy="2916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2" name="Google Shape;322;p33"/>
          <p:cNvSpPr/>
          <p:nvPr/>
        </p:nvSpPr>
        <p:spPr>
          <a:xfrm>
            <a:off x="4778620" y="7244205"/>
            <a:ext cx="306600" cy="2916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3" name="Google Shape;323;p33"/>
          <p:cNvSpPr/>
          <p:nvPr/>
        </p:nvSpPr>
        <p:spPr>
          <a:xfrm>
            <a:off x="5166155" y="7244205"/>
            <a:ext cx="306600" cy="2916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4" name="Google Shape;324;p33"/>
          <p:cNvSpPr/>
          <p:nvPr/>
        </p:nvSpPr>
        <p:spPr>
          <a:xfrm>
            <a:off x="5553690" y="7244205"/>
            <a:ext cx="306600" cy="2916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5" name="Google Shape;325;p33"/>
          <p:cNvSpPr/>
          <p:nvPr/>
        </p:nvSpPr>
        <p:spPr>
          <a:xfrm>
            <a:off x="5941225" y="7244205"/>
            <a:ext cx="306600" cy="2916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6" name="Google Shape;326;p33"/>
          <p:cNvSpPr/>
          <p:nvPr/>
        </p:nvSpPr>
        <p:spPr>
          <a:xfrm>
            <a:off x="6328760" y="7244205"/>
            <a:ext cx="306600" cy="2916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7" name="Google Shape;327;p33"/>
          <p:cNvSpPr/>
          <p:nvPr/>
        </p:nvSpPr>
        <p:spPr>
          <a:xfrm>
            <a:off x="4391085" y="7920255"/>
            <a:ext cx="306600" cy="2916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8" name="Google Shape;328;p33"/>
          <p:cNvSpPr/>
          <p:nvPr/>
        </p:nvSpPr>
        <p:spPr>
          <a:xfrm>
            <a:off x="4778620" y="7920255"/>
            <a:ext cx="306600" cy="2916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9" name="Google Shape;329;p33"/>
          <p:cNvSpPr/>
          <p:nvPr/>
        </p:nvSpPr>
        <p:spPr>
          <a:xfrm>
            <a:off x="5166155" y="7920255"/>
            <a:ext cx="306600" cy="2916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0" name="Google Shape;330;p33"/>
          <p:cNvSpPr/>
          <p:nvPr/>
        </p:nvSpPr>
        <p:spPr>
          <a:xfrm>
            <a:off x="5553690" y="7920255"/>
            <a:ext cx="306600" cy="2916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1" name="Google Shape;331;p33"/>
          <p:cNvSpPr/>
          <p:nvPr/>
        </p:nvSpPr>
        <p:spPr>
          <a:xfrm>
            <a:off x="5941225" y="7920255"/>
            <a:ext cx="306600" cy="2916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2" name="Google Shape;332;p33"/>
          <p:cNvSpPr/>
          <p:nvPr/>
        </p:nvSpPr>
        <p:spPr>
          <a:xfrm>
            <a:off x="6328760" y="7920255"/>
            <a:ext cx="306600" cy="2916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3" name="Google Shape;333;p33"/>
          <p:cNvSpPr/>
          <p:nvPr/>
        </p:nvSpPr>
        <p:spPr>
          <a:xfrm>
            <a:off x="4391085" y="8590780"/>
            <a:ext cx="306600" cy="2916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4" name="Google Shape;334;p33"/>
          <p:cNvSpPr/>
          <p:nvPr/>
        </p:nvSpPr>
        <p:spPr>
          <a:xfrm>
            <a:off x="4778620" y="8590780"/>
            <a:ext cx="306600" cy="2916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5" name="Google Shape;335;p33"/>
          <p:cNvSpPr/>
          <p:nvPr/>
        </p:nvSpPr>
        <p:spPr>
          <a:xfrm>
            <a:off x="5166155" y="8590780"/>
            <a:ext cx="306600" cy="2916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6" name="Google Shape;336;p33"/>
          <p:cNvSpPr/>
          <p:nvPr/>
        </p:nvSpPr>
        <p:spPr>
          <a:xfrm>
            <a:off x="5553690" y="8590780"/>
            <a:ext cx="306600" cy="2916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7" name="Google Shape;337;p33"/>
          <p:cNvSpPr/>
          <p:nvPr/>
        </p:nvSpPr>
        <p:spPr>
          <a:xfrm>
            <a:off x="5941225" y="8590780"/>
            <a:ext cx="306600" cy="2916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8" name="Google Shape;338;p33"/>
          <p:cNvSpPr/>
          <p:nvPr/>
        </p:nvSpPr>
        <p:spPr>
          <a:xfrm>
            <a:off x="6328760" y="8590780"/>
            <a:ext cx="306600" cy="2916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9" name="Google Shape;339;p33"/>
          <p:cNvSpPr/>
          <p:nvPr/>
        </p:nvSpPr>
        <p:spPr>
          <a:xfrm>
            <a:off x="4391085" y="9333363"/>
            <a:ext cx="306600" cy="2916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0" name="Google Shape;340;p33"/>
          <p:cNvSpPr/>
          <p:nvPr/>
        </p:nvSpPr>
        <p:spPr>
          <a:xfrm>
            <a:off x="4778620" y="9333363"/>
            <a:ext cx="306600" cy="2916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1" name="Google Shape;341;p33"/>
          <p:cNvSpPr/>
          <p:nvPr/>
        </p:nvSpPr>
        <p:spPr>
          <a:xfrm>
            <a:off x="5166155" y="9333363"/>
            <a:ext cx="306600" cy="2916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2" name="Google Shape;342;p33"/>
          <p:cNvSpPr/>
          <p:nvPr/>
        </p:nvSpPr>
        <p:spPr>
          <a:xfrm>
            <a:off x="5553690" y="9333363"/>
            <a:ext cx="306600" cy="2916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3" name="Google Shape;343;p33"/>
          <p:cNvSpPr/>
          <p:nvPr/>
        </p:nvSpPr>
        <p:spPr>
          <a:xfrm>
            <a:off x="5941225" y="9333363"/>
            <a:ext cx="306600" cy="2916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4" name="Google Shape;344;p33"/>
          <p:cNvSpPr/>
          <p:nvPr/>
        </p:nvSpPr>
        <p:spPr>
          <a:xfrm>
            <a:off x="6328760" y="9333363"/>
            <a:ext cx="306600" cy="2916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" name="Прямоугольник 2"/>
          <p:cNvSpPr/>
          <p:nvPr/>
        </p:nvSpPr>
        <p:spPr>
          <a:xfrm>
            <a:off x="423156" y="432897"/>
            <a:ext cx="6992471" cy="6617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</a:rPr>
              <a:t>Как помочь ребенку адаптироваться к </a:t>
            </a:r>
            <a:endParaRPr lang="ru-RU" sz="2400" b="1" dirty="0" smtClean="0">
              <a:solidFill>
                <a:srgbClr val="002060"/>
              </a:solidFill>
            </a:endParaRPr>
          </a:p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режиму </a:t>
            </a:r>
            <a:r>
              <a:rPr lang="ru-RU" sz="2400" b="1" dirty="0">
                <a:solidFill>
                  <a:srgbClr val="002060"/>
                </a:solidFill>
              </a:rPr>
              <a:t>дня</a:t>
            </a:r>
            <a:r>
              <a:rPr lang="ru-RU" sz="2400" b="1" dirty="0" smtClean="0">
                <a:solidFill>
                  <a:srgbClr val="002060"/>
                </a:solidFill>
              </a:rPr>
              <a:t>?</a:t>
            </a:r>
          </a:p>
          <a:p>
            <a:pPr algn="ctr"/>
            <a:endParaRPr lang="ru-RU" sz="2400" dirty="0">
              <a:solidFill>
                <a:srgbClr val="002060"/>
              </a:solidFill>
            </a:endParaRPr>
          </a:p>
          <a:p>
            <a:pPr lvl="0" algn="just"/>
            <a:r>
              <a:rPr lang="ru-RU" sz="1600" b="1" dirty="0">
                <a:solidFill>
                  <a:srgbClr val="002060"/>
                </a:solidFill>
              </a:rPr>
              <a:t>Заранее познакомьте ребенка с режимом дня:</a:t>
            </a:r>
            <a:r>
              <a:rPr lang="ru-RU" sz="1600" dirty="0">
                <a:solidFill>
                  <a:srgbClr val="002060"/>
                </a:solidFill>
              </a:rPr>
              <a:t> </a:t>
            </a:r>
            <a:endParaRPr lang="ru-RU" sz="1600" dirty="0" smtClean="0">
              <a:solidFill>
                <a:srgbClr val="002060"/>
              </a:solidFill>
            </a:endParaRPr>
          </a:p>
          <a:p>
            <a:pPr lvl="0" algn="just"/>
            <a:r>
              <a:rPr lang="ru-RU" sz="1600" dirty="0" smtClean="0">
                <a:solidFill>
                  <a:srgbClr val="002060"/>
                </a:solidFill>
              </a:rPr>
              <a:t>Расскажите</a:t>
            </a:r>
            <a:r>
              <a:rPr lang="ru-RU" sz="1600" dirty="0">
                <a:solidFill>
                  <a:srgbClr val="002060"/>
                </a:solidFill>
              </a:rPr>
              <a:t>, что его ждет в садике, покажите картинки, поиграйте в "детский сад".</a:t>
            </a:r>
          </a:p>
          <a:p>
            <a:pPr lvl="0" algn="just"/>
            <a:r>
              <a:rPr lang="ru-RU" sz="1600" b="1" dirty="0">
                <a:solidFill>
                  <a:srgbClr val="002060"/>
                </a:solidFill>
              </a:rPr>
              <a:t>Постарайтесь приблизить домашний режим к </a:t>
            </a:r>
            <a:r>
              <a:rPr lang="ru-RU" sz="1600" b="1" dirty="0" smtClean="0">
                <a:solidFill>
                  <a:srgbClr val="002060"/>
                </a:solidFill>
              </a:rPr>
              <a:t>садику:</a:t>
            </a:r>
            <a:r>
              <a:rPr lang="ru-RU" sz="1600" dirty="0" smtClean="0">
                <a:solidFill>
                  <a:srgbClr val="002060"/>
                </a:solidFill>
              </a:rPr>
              <a:t> </a:t>
            </a:r>
          </a:p>
          <a:p>
            <a:pPr lvl="0" algn="just"/>
            <a:r>
              <a:rPr lang="ru-RU" sz="1600" dirty="0" smtClean="0">
                <a:solidFill>
                  <a:srgbClr val="002060"/>
                </a:solidFill>
              </a:rPr>
              <a:t>За </a:t>
            </a:r>
            <a:r>
              <a:rPr lang="ru-RU" sz="1600" dirty="0">
                <a:solidFill>
                  <a:srgbClr val="002060"/>
                </a:solidFill>
              </a:rPr>
              <a:t>несколько недель до начала посещения садика начните укладывать ребенка спать и кормить в то же время, что и в саду.</a:t>
            </a:r>
          </a:p>
          <a:p>
            <a:pPr lvl="0" algn="just"/>
            <a:r>
              <a:rPr lang="ru-RU" sz="1600" b="1" dirty="0">
                <a:solidFill>
                  <a:srgbClr val="002060"/>
                </a:solidFill>
              </a:rPr>
              <a:t>Создайте позитивный настрой:</a:t>
            </a:r>
            <a:r>
              <a:rPr lang="ru-RU" sz="1600" dirty="0">
                <a:solidFill>
                  <a:srgbClr val="002060"/>
                </a:solidFill>
              </a:rPr>
              <a:t> </a:t>
            </a:r>
            <a:endParaRPr lang="ru-RU" sz="1600" dirty="0" smtClean="0">
              <a:solidFill>
                <a:srgbClr val="002060"/>
              </a:solidFill>
            </a:endParaRPr>
          </a:p>
          <a:p>
            <a:pPr lvl="0" algn="just"/>
            <a:r>
              <a:rPr lang="ru-RU" sz="1600" dirty="0" smtClean="0">
                <a:solidFill>
                  <a:srgbClr val="002060"/>
                </a:solidFill>
              </a:rPr>
              <a:t>Говорите </a:t>
            </a:r>
            <a:r>
              <a:rPr lang="ru-RU" sz="1600" dirty="0">
                <a:solidFill>
                  <a:srgbClr val="002060"/>
                </a:solidFill>
              </a:rPr>
              <a:t>о садике с радостью и энтузиазмом.</a:t>
            </a:r>
          </a:p>
          <a:p>
            <a:pPr lvl="0" algn="just"/>
            <a:r>
              <a:rPr lang="ru-RU" sz="1600" b="1" dirty="0">
                <a:solidFill>
                  <a:srgbClr val="002060"/>
                </a:solidFill>
              </a:rPr>
              <a:t>Будьте терпеливы:</a:t>
            </a:r>
            <a:r>
              <a:rPr lang="ru-RU" sz="1600" dirty="0">
                <a:solidFill>
                  <a:srgbClr val="002060"/>
                </a:solidFill>
              </a:rPr>
              <a:t> </a:t>
            </a:r>
            <a:endParaRPr lang="ru-RU" sz="1600" dirty="0" smtClean="0">
              <a:solidFill>
                <a:srgbClr val="002060"/>
              </a:solidFill>
            </a:endParaRPr>
          </a:p>
          <a:p>
            <a:pPr lvl="0" algn="just"/>
            <a:r>
              <a:rPr lang="ru-RU" sz="1600" dirty="0" smtClean="0">
                <a:solidFill>
                  <a:srgbClr val="002060"/>
                </a:solidFill>
              </a:rPr>
              <a:t>Адаптация </a:t>
            </a:r>
            <a:r>
              <a:rPr lang="ru-RU" sz="1600" dirty="0">
                <a:solidFill>
                  <a:srgbClr val="002060"/>
                </a:solidFill>
              </a:rPr>
              <a:t>может занять некоторое время. Поддерживайте ребенка и не торопите его.</a:t>
            </a:r>
          </a:p>
          <a:p>
            <a:pPr lvl="0" algn="just"/>
            <a:r>
              <a:rPr lang="ru-RU" sz="1600" b="1" dirty="0">
                <a:solidFill>
                  <a:srgbClr val="002060"/>
                </a:solidFill>
              </a:rPr>
              <a:t>Общайтесь с воспитателями:</a:t>
            </a:r>
            <a:r>
              <a:rPr lang="ru-RU" sz="1600" dirty="0">
                <a:solidFill>
                  <a:srgbClr val="002060"/>
                </a:solidFill>
              </a:rPr>
              <a:t> </a:t>
            </a:r>
            <a:endParaRPr lang="ru-RU" sz="1600" dirty="0" smtClean="0">
              <a:solidFill>
                <a:srgbClr val="002060"/>
              </a:solidFill>
            </a:endParaRPr>
          </a:p>
          <a:p>
            <a:pPr lvl="0" algn="just"/>
            <a:r>
              <a:rPr lang="ru-RU" sz="1600" dirty="0" smtClean="0">
                <a:solidFill>
                  <a:srgbClr val="002060"/>
                </a:solidFill>
              </a:rPr>
              <a:t>Узнавайте</a:t>
            </a:r>
            <a:r>
              <a:rPr lang="ru-RU" sz="1600" dirty="0">
                <a:solidFill>
                  <a:srgbClr val="002060"/>
                </a:solidFill>
              </a:rPr>
              <a:t>, как проходит день у вашего ребенка, и делитесь своими наблюдениями.</a:t>
            </a:r>
          </a:p>
          <a:p>
            <a:pPr algn="just"/>
            <a:r>
              <a:rPr lang="ru-RU" sz="1600" b="1" dirty="0">
                <a:solidFill>
                  <a:srgbClr val="002060"/>
                </a:solidFill>
              </a:rPr>
              <a:t>Важно помнить:</a:t>
            </a:r>
            <a:endParaRPr lang="ru-RU" sz="1600" dirty="0">
              <a:solidFill>
                <a:srgbClr val="002060"/>
              </a:solidFill>
            </a:endParaRPr>
          </a:p>
          <a:p>
            <a:pPr lvl="0" algn="just"/>
            <a:r>
              <a:rPr lang="ru-RU" sz="1600" dirty="0">
                <a:solidFill>
                  <a:srgbClr val="002060"/>
                </a:solidFill>
              </a:rPr>
              <a:t>Режим дня может незначительно меняться в зависимости от возраста детей, времени года и особенностей детского сада.</a:t>
            </a:r>
          </a:p>
          <a:p>
            <a:pPr lvl="0" algn="just"/>
            <a:r>
              <a:rPr lang="ru-RU" sz="1600" dirty="0">
                <a:solidFill>
                  <a:srgbClr val="002060"/>
                </a:solidFill>
              </a:rPr>
              <a:t>Главное – это стабильность и последовательность.</a:t>
            </a:r>
          </a:p>
          <a:p>
            <a:pPr lvl="0" algn="just"/>
            <a:r>
              <a:rPr lang="ru-RU" sz="1600" dirty="0">
                <a:solidFill>
                  <a:srgbClr val="002060"/>
                </a:solidFill>
              </a:rPr>
              <a:t>Не стесняйтесь задавать вопросы воспитателям, если у вас есть какие-либо сомнения или опасения.</a:t>
            </a:r>
          </a:p>
          <a:p>
            <a:pPr algn="just"/>
            <a:r>
              <a:rPr lang="ru-RU" sz="1600" dirty="0">
                <a:solidFill>
                  <a:srgbClr val="002060"/>
                </a:solidFill>
              </a:rPr>
              <a:t>Желаем вам и вашему ребенку легкой и успешной адаптации к детскому саду!</a:t>
            </a:r>
          </a:p>
        </p:txBody>
      </p:sp>
      <p:pic>
        <p:nvPicPr>
          <p:cNvPr id="3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156" y="7309555"/>
            <a:ext cx="3945445" cy="22105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61941513"/>
      </p:ext>
    </p:extLst>
  </p:cSld>
  <p:clrMapOvr>
    <a:masterClrMapping/>
  </p:clrMapOvr>
</p:sld>
</file>

<file path=ppt/theme/theme1.xml><?xml version="1.0" encoding="utf-8"?>
<a:theme xmlns:a="http://schemas.openxmlformats.org/drawingml/2006/main" name="Printable ADHD Supports &amp; Visual Aids for Middle School by Slidesgo">
  <a:themeElements>
    <a:clrScheme name="Simple Light">
      <a:dk1>
        <a:srgbClr val="4F382E"/>
      </a:dk1>
      <a:lt1>
        <a:srgbClr val="F7F1EE"/>
      </a:lt1>
      <a:dk2>
        <a:srgbClr val="F9B191"/>
      </a:dk2>
      <a:lt2>
        <a:srgbClr val="FFD3D1"/>
      </a:lt2>
      <a:accent1>
        <a:srgbClr val="D9E6B6"/>
      </a:accent1>
      <a:accent2>
        <a:srgbClr val="D2CBE0"/>
      </a:accent2>
      <a:accent3>
        <a:srgbClr val="CCDBF6"/>
      </a:accent3>
      <a:accent4>
        <a:srgbClr val="FFFFFF"/>
      </a:accent4>
      <a:accent5>
        <a:srgbClr val="FFFFFF"/>
      </a:accent5>
      <a:accent6>
        <a:srgbClr val="FFFFFF"/>
      </a:accent6>
      <a:hlink>
        <a:srgbClr val="4F382E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212</TotalTime>
  <Words>445</Words>
  <Application>Microsoft Office PowerPoint</Application>
  <PresentationFormat>Произвольный</PresentationFormat>
  <Paragraphs>67</Paragraphs>
  <Slides>4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DM Serif Display</vt:lpstr>
      <vt:lpstr>Raleway Medium</vt:lpstr>
      <vt:lpstr>Printable ADHD Supports &amp; Visual Aids for Middle School by Slidesgo</vt:lpstr>
      <vt:lpstr>Презентация PowerPoint</vt:lpstr>
      <vt:lpstr> </vt:lpstr>
      <vt:lpstr> </vt:lpstr>
      <vt:lpstr>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ADHD Supports &amp; Visual Aids for Middle School</dc:title>
  <cp:lastModifiedBy>User</cp:lastModifiedBy>
  <cp:revision>21</cp:revision>
  <dcterms:modified xsi:type="dcterms:W3CDTF">2025-05-27T06:57:48Z</dcterms:modified>
</cp:coreProperties>
</file>