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5"/>
  </p:notesMasterIdLst>
  <p:sldIdLst>
    <p:sldId id="257" r:id="rId2"/>
    <p:sldId id="296" r:id="rId3"/>
    <p:sldId id="298" r:id="rId4"/>
  </p:sldIdLst>
  <p:sldSz cx="7559675" cy="10691813"/>
  <p:notesSz cx="6858000" cy="9144000"/>
  <p:embeddedFontLst>
    <p:embeddedFont>
      <p:font typeface="Raleway Medium" charset="-52"/>
      <p:regular r:id="rId6"/>
      <p:bold r:id="rId7"/>
      <p:italic r:id="rId8"/>
      <p:boldItalic r:id="rId9"/>
    </p:embeddedFont>
    <p:embeddedFont>
      <p:font typeface="DM Serif Display" charset="0"/>
      <p:regular r:id="rId10"/>
      <p:italic r:id="rId11"/>
    </p:embeddedFont>
    <p:embeddedFont>
      <p:font typeface="Raleway" charset="-52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2A665A2-E848-4E20-BB91-80F729E4F44B}">
  <a:tblStyle styleId="{52A665A2-E848-4E20-BB91-80F729E4F44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8" d="100"/>
          <a:sy n="48" d="100"/>
        </p:scale>
        <p:origin x="-2256" y="150"/>
      </p:cViewPr>
      <p:guideLst>
        <p:guide orient="horz" pos="3367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17050" y="685800"/>
            <a:ext cx="2424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15440625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1bc263f50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1bc263f50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1bc263f50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1bc263f50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1bc263f50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41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1bc263f50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708150" y="541275"/>
            <a:ext cx="6143700" cy="7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pic>
        <p:nvPicPr>
          <p:cNvPr id="39" name="Google Shape;39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2126434" y="1596602"/>
            <a:ext cx="2537458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0">
            <a:off x="6497492" y="4509205"/>
            <a:ext cx="3457575" cy="20607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title"/>
          </p:nvPr>
        </p:nvSpPr>
        <p:spPr>
          <a:xfrm>
            <a:off x="1921425" y="2726100"/>
            <a:ext cx="3717300" cy="523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1580839" y="2825320"/>
            <a:ext cx="4398300" cy="40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>
            <a:off x="1580818" y="6906926"/>
            <a:ext cx="4398300" cy="959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 rot="10800000" flipH="1">
            <a:off x="5022241" y="-1840723"/>
            <a:ext cx="2537457" cy="228632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504970" y="10246380"/>
            <a:ext cx="3457575" cy="20607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7136675" y="6344200"/>
            <a:ext cx="3213500" cy="2895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flipH="1">
            <a:off x="-1294351" y="2164776"/>
            <a:ext cx="1769160" cy="1596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032504" y="-2238575"/>
            <a:ext cx="2923900" cy="2669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204521" y="10230775"/>
            <a:ext cx="2923900" cy="2669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4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08150" y="539400"/>
            <a:ext cx="6144000" cy="7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DM Serif Display"/>
              <a:buNone/>
              <a:defRPr sz="3600" b="1">
                <a:solidFill>
                  <a:schemeClr val="dk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08150" y="2395704"/>
            <a:ext cx="6144000" cy="71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1pPr>
            <a:lvl2pPr marL="914400" lvl="1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marL="1371600" lvl="2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marL="1828800" lvl="3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marL="2286000" lvl="4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marL="2743200" lvl="5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marL="3200400" lvl="6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●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marL="3657600" lvl="7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○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marL="4114800" lvl="8" indent="-3238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Raleway Medium"/>
              <a:buChar char="■"/>
              <a:defRPr sz="1500">
                <a:solidFill>
                  <a:schemeClr val="dk1"/>
                </a:solidFill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7" r:id="rId3"/>
    <p:sldLayoutId id="2147483658" r:id="rId4"/>
    <p:sldLayoutId id="2147483664" r:id="rId5"/>
    <p:sldLayoutId id="2147483665" r:id="rId6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708150" y="1"/>
            <a:ext cx="6143700" cy="13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ЧЕК-ЛИСТ</a:t>
            </a:r>
            <a:b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Что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такое здоровье моего ребенка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 </a:t>
            </a:r>
            <a:endParaRPr sz="24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34" name="Google Shape;134;p23"/>
          <p:cNvSpPr txBox="1"/>
          <p:nvPr/>
        </p:nvSpPr>
        <p:spPr>
          <a:xfrm>
            <a:off x="564391" y="840053"/>
            <a:ext cx="6323390" cy="1187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algn="ctr"/>
            <a:r>
              <a:rPr lang="ru-RU" sz="1600" dirty="0"/>
              <a:t>Здоровье ребенка – это не просто отсутствие болезней. Это его энергия, хорошее настроение, способность учиться и развиваться, а также умение справляться </a:t>
            </a:r>
            <a:endParaRPr lang="ru-RU" sz="1600" dirty="0" smtClean="0"/>
          </a:p>
          <a:p>
            <a:pPr algn="ctr"/>
            <a:r>
              <a:rPr lang="ru-RU" sz="1600" dirty="0" smtClean="0"/>
              <a:t>с </a:t>
            </a:r>
            <a:r>
              <a:rPr lang="ru-RU" sz="1600" dirty="0"/>
              <a:t>повседневными задачами. 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graphicFrame>
        <p:nvGraphicFramePr>
          <p:cNvPr id="137" name="Google Shape;137;p23"/>
          <p:cNvGraphicFramePr/>
          <p:nvPr>
            <p:extLst>
              <p:ext uri="{D42A27DB-BD31-4B8C-83A1-F6EECF244321}">
                <p14:modId xmlns:p14="http://schemas.microsoft.com/office/powerpoint/2010/main" val="204594308"/>
              </p:ext>
            </p:extLst>
          </p:nvPr>
        </p:nvGraphicFramePr>
        <p:xfrm>
          <a:off x="457200" y="2027585"/>
          <a:ext cx="6597409" cy="8626155"/>
        </p:xfrm>
        <a:graphic>
          <a:graphicData uri="http://schemas.openxmlformats.org/drawingml/2006/table">
            <a:tbl>
              <a:tblPr>
                <a:noFill/>
                <a:tableStyleId>{52A665A2-E848-4E20-BB91-80F729E4F44B}</a:tableStyleId>
              </a:tblPr>
              <a:tblGrid>
                <a:gridCol w="60339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3503">
                  <a:extLst>
                    <a:ext uri="{9D8B030D-6E8A-4147-A177-3AD203B41FA5}">
                      <a16:colId xmlns:a16="http://schemas.microsoft.com/office/drawing/2014/main" xmlns="" val="3999207323"/>
                    </a:ext>
                  </a:extLst>
                </a:gridCol>
              </a:tblGrid>
              <a:tr h="396405">
                <a:tc>
                  <a:txBody>
                    <a:bodyPr/>
                    <a:lstStyle/>
                    <a:p>
                      <a:r>
                        <a:rPr lang="ru-RU" sz="14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Физическое здоровье:</a:t>
                      </a:r>
                      <a:endParaRPr lang="ru-RU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50266"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Регулярные осмотры у врача:</a:t>
                      </a:r>
                      <a:endParaRPr lang="ru-RU" sz="16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Посещаем педиатра для профилактических осмотров согласно возрасту.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Вовремя делаем все необходимые прививки.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Обращаемся к врачу при любых жалобах и симптомах.</a:t>
                      </a:r>
                      <a:endParaRPr lang="ru-RU" sz="16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6900"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Питание:</a:t>
                      </a:r>
                      <a:endParaRPr lang="ru-RU" sz="16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50266">
                <a:tc>
                  <a:txBody>
                    <a:bodyPr/>
                    <a:lstStyle/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Рацион ребенка сбалансирован и включает все необходимые группы продуктов (овощи, фрукты, злаки, белки, молочные продукты).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Ограничиваем потребление сахара, обработанных продуктов и фастфуда.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Ребенок пьет достаточно воды в течение дня.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Физическая активность:</a:t>
                      </a:r>
                      <a:endParaRPr lang="ru-RU" sz="16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36801">
                <a:tc>
                  <a:txBody>
                    <a:bodyPr/>
                    <a:lstStyle/>
                    <a:p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Ребенок ежедневно занимается физической активностью (игры на свежем воздухе, спорт, танцы и т.д.).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Ограничиваем время, проведенное перед экраном (телевизор, компьютер, телефон).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6900">
                <a:tc>
                  <a:txBody>
                    <a:bodyPr/>
                    <a:lstStyle/>
                    <a:p>
                      <a:pPr lvl="0"/>
                      <a:r>
                        <a:rPr lang="ru-RU" sz="16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Сон:</a:t>
                      </a:r>
                      <a:endParaRPr lang="ru-RU" sz="16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036801">
                <a:tc>
                  <a:txBody>
                    <a:bodyPr/>
                    <a:lstStyle/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Ребенок спит достаточное количество часов для своего возраста.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У ребенка есть регулярный режим сна и бодрствования.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Созданы комфортные условия для сна (темнота, тишина, удобная кровать).</a:t>
                      </a:r>
                      <a:endParaRPr lang="ru-RU" sz="16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4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6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Гигиена:</a:t>
                      </a:r>
                      <a:endParaRPr lang="ru-RU" sz="16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858460">
                <a:tc>
                  <a:txBody>
                    <a:bodyPr/>
                    <a:lstStyle/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Ребенок регулярно моет руки с мылом.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Ребенок чистит зубы дважды в день.</a:t>
                      </a:r>
                    </a:p>
                    <a:p>
                      <a:pPr lvl="1"/>
                      <a:r>
                        <a:rPr lang="ru-RU" sz="16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Ребенок регулярно принимает душ или ванну.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1875791"/>
                  </a:ext>
                </a:extLst>
              </a:tr>
            </a:tbl>
          </a:graphicData>
        </a:graphic>
      </p:graphicFrame>
      <p:grpSp>
        <p:nvGrpSpPr>
          <p:cNvPr id="8" name="Google Shape;4669;p54"/>
          <p:cNvGrpSpPr/>
          <p:nvPr/>
        </p:nvGrpSpPr>
        <p:grpSpPr>
          <a:xfrm rot="771310">
            <a:off x="6817209" y="849971"/>
            <a:ext cx="672146" cy="940963"/>
            <a:chOff x="3299850" y="238575"/>
            <a:chExt cx="427725" cy="482225"/>
          </a:xfrm>
          <a:solidFill>
            <a:schemeClr val="bg1">
              <a:lumMod val="10000"/>
            </a:schemeClr>
          </a:solidFill>
        </p:grpSpPr>
        <p:sp>
          <p:nvSpPr>
            <p:cNvPr id="9" name="Google Shape;4670;p54"/>
            <p:cNvSpPr/>
            <p:nvPr/>
          </p:nvSpPr>
          <p:spPr>
            <a:xfrm>
              <a:off x="3299850" y="323500"/>
              <a:ext cx="427725" cy="397300"/>
            </a:xfrm>
            <a:custGeom>
              <a:avLst/>
              <a:gdLst/>
              <a:ahLst/>
              <a:cxnLst/>
              <a:rect l="l" t="t" r="r" b="b"/>
              <a:pathLst>
                <a:path w="17109" h="15892" extrusionOk="0">
                  <a:moveTo>
                    <a:pt x="3397" y="6794"/>
                  </a:moveTo>
                  <a:lnTo>
                    <a:pt x="3397" y="14759"/>
                  </a:lnTo>
                  <a:lnTo>
                    <a:pt x="1132" y="14759"/>
                  </a:lnTo>
                  <a:lnTo>
                    <a:pt x="1132" y="6794"/>
                  </a:lnTo>
                  <a:close/>
                  <a:moveTo>
                    <a:pt x="9034" y="1132"/>
                  </a:moveTo>
                  <a:cubicBezTo>
                    <a:pt x="9683" y="1175"/>
                    <a:pt x="10191" y="1712"/>
                    <a:pt x="10191" y="2364"/>
                  </a:cubicBezTo>
                  <a:cubicBezTo>
                    <a:pt x="10191" y="3346"/>
                    <a:pt x="9774" y="5275"/>
                    <a:pt x="9221" y="5828"/>
                  </a:cubicBezTo>
                  <a:cubicBezTo>
                    <a:pt x="8865" y="6184"/>
                    <a:pt x="9119" y="6794"/>
                    <a:pt x="9623" y="6794"/>
                  </a:cubicBezTo>
                  <a:lnTo>
                    <a:pt x="15285" y="6794"/>
                  </a:lnTo>
                  <a:cubicBezTo>
                    <a:pt x="15599" y="6794"/>
                    <a:pt x="15849" y="7047"/>
                    <a:pt x="15849" y="7361"/>
                  </a:cubicBezTo>
                  <a:cubicBezTo>
                    <a:pt x="15849" y="7672"/>
                    <a:pt x="15599" y="7926"/>
                    <a:pt x="15285" y="7926"/>
                  </a:cubicBezTo>
                  <a:lnTo>
                    <a:pt x="11888" y="7926"/>
                  </a:lnTo>
                  <a:cubicBezTo>
                    <a:pt x="11574" y="7926"/>
                    <a:pt x="11323" y="8180"/>
                    <a:pt x="11323" y="8494"/>
                  </a:cubicBezTo>
                  <a:cubicBezTo>
                    <a:pt x="11323" y="8805"/>
                    <a:pt x="11574" y="9058"/>
                    <a:pt x="11888" y="9058"/>
                  </a:cubicBezTo>
                  <a:lnTo>
                    <a:pt x="15285" y="9058"/>
                  </a:lnTo>
                  <a:cubicBezTo>
                    <a:pt x="15586" y="9058"/>
                    <a:pt x="15852" y="9342"/>
                    <a:pt x="15852" y="9662"/>
                  </a:cubicBezTo>
                  <a:cubicBezTo>
                    <a:pt x="15852" y="9976"/>
                    <a:pt x="15599" y="10230"/>
                    <a:pt x="15285" y="10230"/>
                  </a:cubicBezTo>
                  <a:lnTo>
                    <a:pt x="11888" y="10230"/>
                  </a:lnTo>
                  <a:cubicBezTo>
                    <a:pt x="11574" y="10230"/>
                    <a:pt x="11323" y="10484"/>
                    <a:pt x="11323" y="10795"/>
                  </a:cubicBezTo>
                  <a:cubicBezTo>
                    <a:pt x="11323" y="11109"/>
                    <a:pt x="11574" y="11362"/>
                    <a:pt x="11888" y="11362"/>
                  </a:cubicBezTo>
                  <a:lnTo>
                    <a:pt x="14152" y="11362"/>
                  </a:lnTo>
                  <a:cubicBezTo>
                    <a:pt x="14466" y="11362"/>
                    <a:pt x="14717" y="11616"/>
                    <a:pt x="14717" y="11927"/>
                  </a:cubicBezTo>
                  <a:cubicBezTo>
                    <a:pt x="14717" y="12241"/>
                    <a:pt x="14466" y="12494"/>
                    <a:pt x="14152" y="12494"/>
                  </a:cubicBezTo>
                  <a:lnTo>
                    <a:pt x="11888" y="12494"/>
                  </a:lnTo>
                  <a:cubicBezTo>
                    <a:pt x="11574" y="12494"/>
                    <a:pt x="11323" y="12748"/>
                    <a:pt x="11323" y="13059"/>
                  </a:cubicBezTo>
                  <a:cubicBezTo>
                    <a:pt x="11323" y="13373"/>
                    <a:pt x="11574" y="13627"/>
                    <a:pt x="11888" y="13627"/>
                  </a:cubicBezTo>
                  <a:lnTo>
                    <a:pt x="13020" y="13627"/>
                  </a:lnTo>
                  <a:cubicBezTo>
                    <a:pt x="13334" y="13627"/>
                    <a:pt x="13585" y="13880"/>
                    <a:pt x="13585" y="14191"/>
                  </a:cubicBezTo>
                  <a:cubicBezTo>
                    <a:pt x="13585" y="14505"/>
                    <a:pt x="13334" y="14759"/>
                    <a:pt x="13020" y="14759"/>
                  </a:cubicBezTo>
                  <a:lnTo>
                    <a:pt x="9197" y="14759"/>
                  </a:lnTo>
                  <a:cubicBezTo>
                    <a:pt x="8041" y="14759"/>
                    <a:pt x="6890" y="14572"/>
                    <a:pt x="5794" y="14207"/>
                  </a:cubicBezTo>
                  <a:lnTo>
                    <a:pt x="4529" y="13784"/>
                  </a:lnTo>
                  <a:lnTo>
                    <a:pt x="4529" y="7712"/>
                  </a:lnTo>
                  <a:lnTo>
                    <a:pt x="5686" y="7132"/>
                  </a:lnTo>
                  <a:cubicBezTo>
                    <a:pt x="6265" y="6842"/>
                    <a:pt x="6797" y="6459"/>
                    <a:pt x="7253" y="6003"/>
                  </a:cubicBezTo>
                  <a:lnTo>
                    <a:pt x="7289" y="5963"/>
                  </a:lnTo>
                  <a:cubicBezTo>
                    <a:pt x="8352" y="4901"/>
                    <a:pt x="8917" y="2654"/>
                    <a:pt x="9034" y="1132"/>
                  </a:cubicBezTo>
                  <a:close/>
                  <a:moveTo>
                    <a:pt x="8491" y="0"/>
                  </a:moveTo>
                  <a:cubicBezTo>
                    <a:pt x="8177" y="0"/>
                    <a:pt x="7926" y="254"/>
                    <a:pt x="7926" y="568"/>
                  </a:cubicBezTo>
                  <a:cubicBezTo>
                    <a:pt x="7926" y="1887"/>
                    <a:pt x="7380" y="4276"/>
                    <a:pt x="6492" y="5166"/>
                  </a:cubicBezTo>
                  <a:lnTo>
                    <a:pt x="6456" y="5203"/>
                  </a:lnTo>
                  <a:cubicBezTo>
                    <a:pt x="6081" y="5574"/>
                    <a:pt x="5652" y="5885"/>
                    <a:pt x="5181" y="6120"/>
                  </a:cubicBezTo>
                  <a:lnTo>
                    <a:pt x="4529" y="6444"/>
                  </a:lnTo>
                  <a:lnTo>
                    <a:pt x="4529" y="6229"/>
                  </a:lnTo>
                  <a:cubicBezTo>
                    <a:pt x="4529" y="5915"/>
                    <a:pt x="4276" y="5661"/>
                    <a:pt x="3962" y="5661"/>
                  </a:cubicBezTo>
                  <a:lnTo>
                    <a:pt x="565" y="5661"/>
                  </a:lnTo>
                  <a:cubicBezTo>
                    <a:pt x="251" y="5661"/>
                    <a:pt x="0" y="5915"/>
                    <a:pt x="0" y="6229"/>
                  </a:cubicBezTo>
                  <a:lnTo>
                    <a:pt x="0" y="15324"/>
                  </a:lnTo>
                  <a:cubicBezTo>
                    <a:pt x="0" y="15638"/>
                    <a:pt x="251" y="15891"/>
                    <a:pt x="565" y="15891"/>
                  </a:cubicBezTo>
                  <a:lnTo>
                    <a:pt x="3962" y="15891"/>
                  </a:lnTo>
                  <a:cubicBezTo>
                    <a:pt x="4276" y="15891"/>
                    <a:pt x="4529" y="15638"/>
                    <a:pt x="4529" y="15324"/>
                  </a:cubicBezTo>
                  <a:lnTo>
                    <a:pt x="4529" y="14976"/>
                  </a:lnTo>
                  <a:lnTo>
                    <a:pt x="5435" y="15278"/>
                  </a:lnTo>
                  <a:cubicBezTo>
                    <a:pt x="6649" y="15683"/>
                    <a:pt x="7917" y="15888"/>
                    <a:pt x="9197" y="15888"/>
                  </a:cubicBezTo>
                  <a:lnTo>
                    <a:pt x="13020" y="15888"/>
                  </a:lnTo>
                  <a:cubicBezTo>
                    <a:pt x="14219" y="15888"/>
                    <a:pt x="15040" y="14681"/>
                    <a:pt x="14599" y="13566"/>
                  </a:cubicBezTo>
                  <a:cubicBezTo>
                    <a:pt x="15577" y="13298"/>
                    <a:pt x="16106" y="12241"/>
                    <a:pt x="15731" y="11302"/>
                  </a:cubicBezTo>
                  <a:cubicBezTo>
                    <a:pt x="16468" y="11100"/>
                    <a:pt x="16981" y="10429"/>
                    <a:pt x="16984" y="9662"/>
                  </a:cubicBezTo>
                  <a:cubicBezTo>
                    <a:pt x="16981" y="9233"/>
                    <a:pt x="16824" y="8823"/>
                    <a:pt x="16541" y="8503"/>
                  </a:cubicBezTo>
                  <a:cubicBezTo>
                    <a:pt x="16994" y="8005"/>
                    <a:pt x="17108" y="7289"/>
                    <a:pt x="16837" y="6673"/>
                  </a:cubicBezTo>
                  <a:cubicBezTo>
                    <a:pt x="16565" y="6060"/>
                    <a:pt x="15958" y="5661"/>
                    <a:pt x="15285" y="5661"/>
                  </a:cubicBezTo>
                  <a:lnTo>
                    <a:pt x="10635" y="5661"/>
                  </a:lnTo>
                  <a:cubicBezTo>
                    <a:pt x="11109" y="4577"/>
                    <a:pt x="11323" y="3104"/>
                    <a:pt x="11323" y="2364"/>
                  </a:cubicBezTo>
                  <a:cubicBezTo>
                    <a:pt x="11320" y="1060"/>
                    <a:pt x="10263" y="3"/>
                    <a:pt x="895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Google Shape;4671;p54"/>
            <p:cNvSpPr/>
            <p:nvPr/>
          </p:nvSpPr>
          <p:spPr>
            <a:xfrm>
              <a:off x="3467650" y="238575"/>
              <a:ext cx="46525" cy="56650"/>
            </a:xfrm>
            <a:custGeom>
              <a:avLst/>
              <a:gdLst/>
              <a:ahLst/>
              <a:cxnLst/>
              <a:rect l="l" t="t" r="r" b="b"/>
              <a:pathLst>
                <a:path w="1861" h="2266" extrusionOk="0">
                  <a:moveTo>
                    <a:pt x="646" y="1"/>
                  </a:moveTo>
                  <a:cubicBezTo>
                    <a:pt x="561" y="1"/>
                    <a:pt x="475" y="20"/>
                    <a:pt x="393" y="61"/>
                  </a:cubicBezTo>
                  <a:cubicBezTo>
                    <a:pt x="112" y="199"/>
                    <a:pt x="0" y="541"/>
                    <a:pt x="139" y="821"/>
                  </a:cubicBezTo>
                  <a:lnTo>
                    <a:pt x="707" y="1954"/>
                  </a:lnTo>
                  <a:cubicBezTo>
                    <a:pt x="805" y="2150"/>
                    <a:pt x="1005" y="2265"/>
                    <a:pt x="1212" y="2265"/>
                  </a:cubicBezTo>
                  <a:cubicBezTo>
                    <a:pt x="1297" y="2265"/>
                    <a:pt x="1384" y="2246"/>
                    <a:pt x="1465" y="2204"/>
                  </a:cubicBezTo>
                  <a:cubicBezTo>
                    <a:pt x="1746" y="2065"/>
                    <a:pt x="1860" y="1727"/>
                    <a:pt x="1718" y="1446"/>
                  </a:cubicBezTo>
                  <a:lnTo>
                    <a:pt x="1154" y="314"/>
                  </a:lnTo>
                  <a:cubicBezTo>
                    <a:pt x="1053" y="115"/>
                    <a:pt x="854" y="1"/>
                    <a:pt x="6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Google Shape;4672;p54"/>
            <p:cNvSpPr/>
            <p:nvPr/>
          </p:nvSpPr>
          <p:spPr>
            <a:xfrm>
              <a:off x="3566675" y="238575"/>
              <a:ext cx="46525" cy="56675"/>
            </a:xfrm>
            <a:custGeom>
              <a:avLst/>
              <a:gdLst/>
              <a:ahLst/>
              <a:cxnLst/>
              <a:rect l="l" t="t" r="r" b="b"/>
              <a:pathLst>
                <a:path w="1861" h="2267" extrusionOk="0">
                  <a:moveTo>
                    <a:pt x="1215" y="1"/>
                  </a:moveTo>
                  <a:cubicBezTo>
                    <a:pt x="1007" y="1"/>
                    <a:pt x="808" y="115"/>
                    <a:pt x="707" y="314"/>
                  </a:cubicBezTo>
                  <a:lnTo>
                    <a:pt x="143" y="1446"/>
                  </a:lnTo>
                  <a:cubicBezTo>
                    <a:pt x="1" y="1727"/>
                    <a:pt x="116" y="2065"/>
                    <a:pt x="396" y="2207"/>
                  </a:cubicBezTo>
                  <a:cubicBezTo>
                    <a:pt x="477" y="2247"/>
                    <a:pt x="562" y="2266"/>
                    <a:pt x="646" y="2266"/>
                  </a:cubicBezTo>
                  <a:cubicBezTo>
                    <a:pt x="854" y="2266"/>
                    <a:pt x="1055" y="2151"/>
                    <a:pt x="1154" y="1954"/>
                  </a:cubicBezTo>
                  <a:lnTo>
                    <a:pt x="1722" y="821"/>
                  </a:lnTo>
                  <a:cubicBezTo>
                    <a:pt x="1861" y="541"/>
                    <a:pt x="1749" y="199"/>
                    <a:pt x="1468" y="61"/>
                  </a:cubicBezTo>
                  <a:cubicBezTo>
                    <a:pt x="1387" y="20"/>
                    <a:pt x="1300" y="1"/>
                    <a:pt x="1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Google Shape;4673;p54"/>
            <p:cNvSpPr/>
            <p:nvPr/>
          </p:nvSpPr>
          <p:spPr>
            <a:xfrm>
              <a:off x="3611225" y="323500"/>
              <a:ext cx="56550" cy="28325"/>
            </a:xfrm>
            <a:custGeom>
              <a:avLst/>
              <a:gdLst/>
              <a:ahLst/>
              <a:cxnLst/>
              <a:rect l="l" t="t" r="r" b="b"/>
              <a:pathLst>
                <a:path w="2262" h="1133" extrusionOk="0">
                  <a:moveTo>
                    <a:pt x="565" y="0"/>
                  </a:moveTo>
                  <a:cubicBezTo>
                    <a:pt x="251" y="0"/>
                    <a:pt x="0" y="254"/>
                    <a:pt x="0" y="568"/>
                  </a:cubicBezTo>
                  <a:cubicBezTo>
                    <a:pt x="0" y="879"/>
                    <a:pt x="251" y="1132"/>
                    <a:pt x="565" y="1132"/>
                  </a:cubicBezTo>
                  <a:lnTo>
                    <a:pt x="1697" y="1132"/>
                  </a:lnTo>
                  <a:cubicBezTo>
                    <a:pt x="2011" y="1132"/>
                    <a:pt x="2262" y="879"/>
                    <a:pt x="2262" y="568"/>
                  </a:cubicBezTo>
                  <a:cubicBezTo>
                    <a:pt x="2262" y="254"/>
                    <a:pt x="2011" y="0"/>
                    <a:pt x="16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3" name="Google Shape;4674;p54"/>
            <p:cNvSpPr/>
            <p:nvPr/>
          </p:nvSpPr>
          <p:spPr>
            <a:xfrm>
              <a:off x="3413075" y="323500"/>
              <a:ext cx="56550" cy="28325"/>
            </a:xfrm>
            <a:custGeom>
              <a:avLst/>
              <a:gdLst/>
              <a:ahLst/>
              <a:cxnLst/>
              <a:rect l="l" t="t" r="r" b="b"/>
              <a:pathLst>
                <a:path w="2262" h="1133" extrusionOk="0">
                  <a:moveTo>
                    <a:pt x="565" y="0"/>
                  </a:moveTo>
                  <a:cubicBezTo>
                    <a:pt x="251" y="0"/>
                    <a:pt x="0" y="254"/>
                    <a:pt x="0" y="568"/>
                  </a:cubicBezTo>
                  <a:cubicBezTo>
                    <a:pt x="0" y="879"/>
                    <a:pt x="251" y="1132"/>
                    <a:pt x="565" y="1132"/>
                  </a:cubicBezTo>
                  <a:lnTo>
                    <a:pt x="1697" y="1132"/>
                  </a:lnTo>
                  <a:cubicBezTo>
                    <a:pt x="2011" y="1132"/>
                    <a:pt x="2262" y="879"/>
                    <a:pt x="2262" y="568"/>
                  </a:cubicBezTo>
                  <a:cubicBezTo>
                    <a:pt x="2262" y="254"/>
                    <a:pt x="2011" y="0"/>
                    <a:pt x="16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45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2276061" y="8275380"/>
            <a:ext cx="4552122" cy="3947942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577255" y="518067"/>
            <a:ext cx="6143700" cy="176633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ru-RU" sz="28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ЧЕК-ЛИСТ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/>
            </a:r>
            <a:b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</a:br>
            <a:r>
              <a:rPr lang="ru-RU" sz="2400" dirty="0" smtClean="0"/>
              <a:t>Психическое </a:t>
            </a:r>
            <a:r>
              <a:rPr lang="ru-RU" sz="2400" dirty="0"/>
              <a:t>и эмоциональное </a:t>
            </a:r>
            <a:r>
              <a:rPr lang="ru-RU" sz="2400" dirty="0" smtClean="0"/>
              <a:t>здоровье моего ребёнка, что это такое?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 </a:t>
            </a:r>
            <a:endParaRPr sz="24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graphicFrame>
        <p:nvGraphicFramePr>
          <p:cNvPr id="137" name="Google Shape;137;p23"/>
          <p:cNvGraphicFramePr/>
          <p:nvPr>
            <p:extLst>
              <p:ext uri="{D42A27DB-BD31-4B8C-83A1-F6EECF244321}">
                <p14:modId xmlns:p14="http://schemas.microsoft.com/office/powerpoint/2010/main" val="1112792651"/>
              </p:ext>
            </p:extLst>
          </p:nvPr>
        </p:nvGraphicFramePr>
        <p:xfrm>
          <a:off x="397565" y="2119100"/>
          <a:ext cx="6816069" cy="8221813"/>
        </p:xfrm>
        <a:graphic>
          <a:graphicData uri="http://schemas.openxmlformats.org/drawingml/2006/table">
            <a:tbl>
              <a:tblPr>
                <a:noFill/>
                <a:tableStyleId>{52A665A2-E848-4E20-BB91-80F729E4F44B}</a:tableStyleId>
              </a:tblPr>
              <a:tblGrid>
                <a:gridCol w="61925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3510">
                  <a:extLst>
                    <a:ext uri="{9D8B030D-6E8A-4147-A177-3AD203B41FA5}">
                      <a16:colId xmlns:a16="http://schemas.microsoft.com/office/drawing/2014/main" xmlns="" val="3999207323"/>
                    </a:ext>
                  </a:extLst>
                </a:gridCol>
              </a:tblGrid>
              <a:tr h="392204">
                <a:tc>
                  <a:txBody>
                    <a:bodyPr/>
                    <a:lstStyle/>
                    <a:p>
                      <a:pPr lvl="0"/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Эмоциональная поддержка:</a:t>
                      </a:r>
                      <a:endParaRPr lang="ru-RU" sz="15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37014">
                <a:tc>
                  <a:txBody>
                    <a:bodyPr/>
                    <a:lstStyle/>
                    <a:p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Создаем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атмосферу любви, принятия и поддержки в семье.</a:t>
                      </a:r>
                    </a:p>
                    <a:p>
                      <a:pPr lvl="1"/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Уделяем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время для общения с ребенком, слушаем его и </a:t>
                      </a:r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от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вечаем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на его вопросы.</a:t>
                      </a:r>
                    </a:p>
                    <a:p>
                      <a:pPr lvl="1"/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Помогаем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ребенку справляться с негативными эмоциями (страх, гнев, грусть).</a:t>
                      </a:r>
                      <a:endParaRPr lang="ru-RU" sz="15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23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 Социальное взаимодействие:</a:t>
                      </a:r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18045">
                <a:tc>
                  <a:txBody>
                    <a:bodyPr/>
                    <a:lstStyle/>
                    <a:p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Ребенок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имеет возможность общаться со сверстниками.</a:t>
                      </a:r>
                    </a:p>
                    <a:p>
                      <a:pPr lvl="1"/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Помогаем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ребенку развивать навыки общения и решения конфликтов.</a:t>
                      </a:r>
                    </a:p>
                    <a:p>
                      <a:pPr lvl="1"/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Поддерживаем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участие ребенка в кружках, секциях и других внешкольных мероприятиях.</a:t>
                      </a:r>
                    </a:p>
                    <a:p>
                      <a:pPr lvl="1"/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2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Самооценка:</a:t>
                      </a:r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25811">
                <a:tc>
                  <a:txBody>
                    <a:bodyPr/>
                    <a:lstStyle/>
                    <a:p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Хвалим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ребенка за его достижения и усилия.</a:t>
                      </a:r>
                    </a:p>
                    <a:p>
                      <a:pPr lvl="1"/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Помогаем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ребенку развивать уверенность в себе.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[Избегаем критики и сравнений с другими детьми.</a:t>
                      </a:r>
                    </a:p>
                    <a:p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2375">
                <a:tc>
                  <a:txBody>
                    <a:bodyPr/>
                    <a:lstStyle/>
                    <a:p>
                      <a:pPr lvl="0"/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 Безопасность:</a:t>
                      </a:r>
                      <a:endParaRPr lang="ru-RU" sz="15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448216">
                <a:tc>
                  <a:txBody>
                    <a:bodyPr/>
                    <a:lstStyle/>
                    <a:p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Обеспечиваем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безопасную среду для ребенка дома и на улице.</a:t>
                      </a:r>
                    </a:p>
                    <a:p>
                      <a:pPr lvl="1"/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Обучаем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ребенка правилам безопасности (дорожное движение, общение с незнакомцами и т.д.).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lang="ru-RU" sz="14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 ]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Обсуждаем 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с ребенком вопросы личной безопасности и учим его говорить "нет".</a:t>
                      </a:r>
                      <a:endParaRPr lang="ru-RU" sz="15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128397">
                <a:tc gridSpan="2">
                  <a:txBody>
                    <a:bodyPr/>
                    <a:lstStyle/>
                    <a:p>
                      <a:pPr marL="0" marR="0" lvl="1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1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Помните:</a:t>
                      </a:r>
                      <a:r>
                        <a:rPr lang="ru-RU" sz="1500" b="0" i="1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Здоровье ребенка – это инвестиция в его будущее. Забота о нем сегодня – это залог его счастливой и полноценной жизни завтра. Обратитесь к врачу или психологу, если вам нужна помощь или совет.</a:t>
                      </a:r>
                    </a:p>
                    <a:p>
                      <a:pPr lvl="1"/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grpSp>
        <p:nvGrpSpPr>
          <p:cNvPr id="8" name="Google Shape;4669;p54"/>
          <p:cNvGrpSpPr/>
          <p:nvPr/>
        </p:nvGrpSpPr>
        <p:grpSpPr>
          <a:xfrm rot="771310">
            <a:off x="6817209" y="849971"/>
            <a:ext cx="672146" cy="940963"/>
            <a:chOff x="3299850" y="238575"/>
            <a:chExt cx="427725" cy="482225"/>
          </a:xfrm>
          <a:solidFill>
            <a:schemeClr val="bg1">
              <a:lumMod val="10000"/>
            </a:schemeClr>
          </a:solidFill>
        </p:grpSpPr>
        <p:sp>
          <p:nvSpPr>
            <p:cNvPr id="9" name="Google Shape;4670;p54"/>
            <p:cNvSpPr/>
            <p:nvPr/>
          </p:nvSpPr>
          <p:spPr>
            <a:xfrm>
              <a:off x="3299850" y="323500"/>
              <a:ext cx="427725" cy="397300"/>
            </a:xfrm>
            <a:custGeom>
              <a:avLst/>
              <a:gdLst/>
              <a:ahLst/>
              <a:cxnLst/>
              <a:rect l="l" t="t" r="r" b="b"/>
              <a:pathLst>
                <a:path w="17109" h="15892" extrusionOk="0">
                  <a:moveTo>
                    <a:pt x="3397" y="6794"/>
                  </a:moveTo>
                  <a:lnTo>
                    <a:pt x="3397" y="14759"/>
                  </a:lnTo>
                  <a:lnTo>
                    <a:pt x="1132" y="14759"/>
                  </a:lnTo>
                  <a:lnTo>
                    <a:pt x="1132" y="6794"/>
                  </a:lnTo>
                  <a:close/>
                  <a:moveTo>
                    <a:pt x="9034" y="1132"/>
                  </a:moveTo>
                  <a:cubicBezTo>
                    <a:pt x="9683" y="1175"/>
                    <a:pt x="10191" y="1712"/>
                    <a:pt x="10191" y="2364"/>
                  </a:cubicBezTo>
                  <a:cubicBezTo>
                    <a:pt x="10191" y="3346"/>
                    <a:pt x="9774" y="5275"/>
                    <a:pt x="9221" y="5828"/>
                  </a:cubicBezTo>
                  <a:cubicBezTo>
                    <a:pt x="8865" y="6184"/>
                    <a:pt x="9119" y="6794"/>
                    <a:pt x="9623" y="6794"/>
                  </a:cubicBezTo>
                  <a:lnTo>
                    <a:pt x="15285" y="6794"/>
                  </a:lnTo>
                  <a:cubicBezTo>
                    <a:pt x="15599" y="6794"/>
                    <a:pt x="15849" y="7047"/>
                    <a:pt x="15849" y="7361"/>
                  </a:cubicBezTo>
                  <a:cubicBezTo>
                    <a:pt x="15849" y="7672"/>
                    <a:pt x="15599" y="7926"/>
                    <a:pt x="15285" y="7926"/>
                  </a:cubicBezTo>
                  <a:lnTo>
                    <a:pt x="11888" y="7926"/>
                  </a:lnTo>
                  <a:cubicBezTo>
                    <a:pt x="11574" y="7926"/>
                    <a:pt x="11323" y="8180"/>
                    <a:pt x="11323" y="8494"/>
                  </a:cubicBezTo>
                  <a:cubicBezTo>
                    <a:pt x="11323" y="8805"/>
                    <a:pt x="11574" y="9058"/>
                    <a:pt x="11888" y="9058"/>
                  </a:cubicBezTo>
                  <a:lnTo>
                    <a:pt x="15285" y="9058"/>
                  </a:lnTo>
                  <a:cubicBezTo>
                    <a:pt x="15586" y="9058"/>
                    <a:pt x="15852" y="9342"/>
                    <a:pt x="15852" y="9662"/>
                  </a:cubicBezTo>
                  <a:cubicBezTo>
                    <a:pt x="15852" y="9976"/>
                    <a:pt x="15599" y="10230"/>
                    <a:pt x="15285" y="10230"/>
                  </a:cubicBezTo>
                  <a:lnTo>
                    <a:pt x="11888" y="10230"/>
                  </a:lnTo>
                  <a:cubicBezTo>
                    <a:pt x="11574" y="10230"/>
                    <a:pt x="11323" y="10484"/>
                    <a:pt x="11323" y="10795"/>
                  </a:cubicBezTo>
                  <a:cubicBezTo>
                    <a:pt x="11323" y="11109"/>
                    <a:pt x="11574" y="11362"/>
                    <a:pt x="11888" y="11362"/>
                  </a:cubicBezTo>
                  <a:lnTo>
                    <a:pt x="14152" y="11362"/>
                  </a:lnTo>
                  <a:cubicBezTo>
                    <a:pt x="14466" y="11362"/>
                    <a:pt x="14717" y="11616"/>
                    <a:pt x="14717" y="11927"/>
                  </a:cubicBezTo>
                  <a:cubicBezTo>
                    <a:pt x="14717" y="12241"/>
                    <a:pt x="14466" y="12494"/>
                    <a:pt x="14152" y="12494"/>
                  </a:cubicBezTo>
                  <a:lnTo>
                    <a:pt x="11888" y="12494"/>
                  </a:lnTo>
                  <a:cubicBezTo>
                    <a:pt x="11574" y="12494"/>
                    <a:pt x="11323" y="12748"/>
                    <a:pt x="11323" y="13059"/>
                  </a:cubicBezTo>
                  <a:cubicBezTo>
                    <a:pt x="11323" y="13373"/>
                    <a:pt x="11574" y="13627"/>
                    <a:pt x="11888" y="13627"/>
                  </a:cubicBezTo>
                  <a:lnTo>
                    <a:pt x="13020" y="13627"/>
                  </a:lnTo>
                  <a:cubicBezTo>
                    <a:pt x="13334" y="13627"/>
                    <a:pt x="13585" y="13880"/>
                    <a:pt x="13585" y="14191"/>
                  </a:cubicBezTo>
                  <a:cubicBezTo>
                    <a:pt x="13585" y="14505"/>
                    <a:pt x="13334" y="14759"/>
                    <a:pt x="13020" y="14759"/>
                  </a:cubicBezTo>
                  <a:lnTo>
                    <a:pt x="9197" y="14759"/>
                  </a:lnTo>
                  <a:cubicBezTo>
                    <a:pt x="8041" y="14759"/>
                    <a:pt x="6890" y="14572"/>
                    <a:pt x="5794" y="14207"/>
                  </a:cubicBezTo>
                  <a:lnTo>
                    <a:pt x="4529" y="13784"/>
                  </a:lnTo>
                  <a:lnTo>
                    <a:pt x="4529" y="7712"/>
                  </a:lnTo>
                  <a:lnTo>
                    <a:pt x="5686" y="7132"/>
                  </a:lnTo>
                  <a:cubicBezTo>
                    <a:pt x="6265" y="6842"/>
                    <a:pt x="6797" y="6459"/>
                    <a:pt x="7253" y="6003"/>
                  </a:cubicBezTo>
                  <a:lnTo>
                    <a:pt x="7289" y="5963"/>
                  </a:lnTo>
                  <a:cubicBezTo>
                    <a:pt x="8352" y="4901"/>
                    <a:pt x="8917" y="2654"/>
                    <a:pt x="9034" y="1132"/>
                  </a:cubicBezTo>
                  <a:close/>
                  <a:moveTo>
                    <a:pt x="8491" y="0"/>
                  </a:moveTo>
                  <a:cubicBezTo>
                    <a:pt x="8177" y="0"/>
                    <a:pt x="7926" y="254"/>
                    <a:pt x="7926" y="568"/>
                  </a:cubicBezTo>
                  <a:cubicBezTo>
                    <a:pt x="7926" y="1887"/>
                    <a:pt x="7380" y="4276"/>
                    <a:pt x="6492" y="5166"/>
                  </a:cubicBezTo>
                  <a:lnTo>
                    <a:pt x="6456" y="5203"/>
                  </a:lnTo>
                  <a:cubicBezTo>
                    <a:pt x="6081" y="5574"/>
                    <a:pt x="5652" y="5885"/>
                    <a:pt x="5181" y="6120"/>
                  </a:cubicBezTo>
                  <a:lnTo>
                    <a:pt x="4529" y="6444"/>
                  </a:lnTo>
                  <a:lnTo>
                    <a:pt x="4529" y="6229"/>
                  </a:lnTo>
                  <a:cubicBezTo>
                    <a:pt x="4529" y="5915"/>
                    <a:pt x="4276" y="5661"/>
                    <a:pt x="3962" y="5661"/>
                  </a:cubicBezTo>
                  <a:lnTo>
                    <a:pt x="565" y="5661"/>
                  </a:lnTo>
                  <a:cubicBezTo>
                    <a:pt x="251" y="5661"/>
                    <a:pt x="0" y="5915"/>
                    <a:pt x="0" y="6229"/>
                  </a:cubicBezTo>
                  <a:lnTo>
                    <a:pt x="0" y="15324"/>
                  </a:lnTo>
                  <a:cubicBezTo>
                    <a:pt x="0" y="15638"/>
                    <a:pt x="251" y="15891"/>
                    <a:pt x="565" y="15891"/>
                  </a:cubicBezTo>
                  <a:lnTo>
                    <a:pt x="3962" y="15891"/>
                  </a:lnTo>
                  <a:cubicBezTo>
                    <a:pt x="4276" y="15891"/>
                    <a:pt x="4529" y="15638"/>
                    <a:pt x="4529" y="15324"/>
                  </a:cubicBezTo>
                  <a:lnTo>
                    <a:pt x="4529" y="14976"/>
                  </a:lnTo>
                  <a:lnTo>
                    <a:pt x="5435" y="15278"/>
                  </a:lnTo>
                  <a:cubicBezTo>
                    <a:pt x="6649" y="15683"/>
                    <a:pt x="7917" y="15888"/>
                    <a:pt x="9197" y="15888"/>
                  </a:cubicBezTo>
                  <a:lnTo>
                    <a:pt x="13020" y="15888"/>
                  </a:lnTo>
                  <a:cubicBezTo>
                    <a:pt x="14219" y="15888"/>
                    <a:pt x="15040" y="14681"/>
                    <a:pt x="14599" y="13566"/>
                  </a:cubicBezTo>
                  <a:cubicBezTo>
                    <a:pt x="15577" y="13298"/>
                    <a:pt x="16106" y="12241"/>
                    <a:pt x="15731" y="11302"/>
                  </a:cubicBezTo>
                  <a:cubicBezTo>
                    <a:pt x="16468" y="11100"/>
                    <a:pt x="16981" y="10429"/>
                    <a:pt x="16984" y="9662"/>
                  </a:cubicBezTo>
                  <a:cubicBezTo>
                    <a:pt x="16981" y="9233"/>
                    <a:pt x="16824" y="8823"/>
                    <a:pt x="16541" y="8503"/>
                  </a:cubicBezTo>
                  <a:cubicBezTo>
                    <a:pt x="16994" y="8005"/>
                    <a:pt x="17108" y="7289"/>
                    <a:pt x="16837" y="6673"/>
                  </a:cubicBezTo>
                  <a:cubicBezTo>
                    <a:pt x="16565" y="6060"/>
                    <a:pt x="15958" y="5661"/>
                    <a:pt x="15285" y="5661"/>
                  </a:cubicBezTo>
                  <a:lnTo>
                    <a:pt x="10635" y="5661"/>
                  </a:lnTo>
                  <a:cubicBezTo>
                    <a:pt x="11109" y="4577"/>
                    <a:pt x="11323" y="3104"/>
                    <a:pt x="11323" y="2364"/>
                  </a:cubicBezTo>
                  <a:cubicBezTo>
                    <a:pt x="11320" y="1060"/>
                    <a:pt x="10263" y="3"/>
                    <a:pt x="895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Google Shape;4671;p54"/>
            <p:cNvSpPr/>
            <p:nvPr/>
          </p:nvSpPr>
          <p:spPr>
            <a:xfrm>
              <a:off x="3467650" y="238575"/>
              <a:ext cx="46525" cy="56650"/>
            </a:xfrm>
            <a:custGeom>
              <a:avLst/>
              <a:gdLst/>
              <a:ahLst/>
              <a:cxnLst/>
              <a:rect l="l" t="t" r="r" b="b"/>
              <a:pathLst>
                <a:path w="1861" h="2266" extrusionOk="0">
                  <a:moveTo>
                    <a:pt x="646" y="1"/>
                  </a:moveTo>
                  <a:cubicBezTo>
                    <a:pt x="561" y="1"/>
                    <a:pt x="475" y="20"/>
                    <a:pt x="393" y="61"/>
                  </a:cubicBezTo>
                  <a:cubicBezTo>
                    <a:pt x="112" y="199"/>
                    <a:pt x="0" y="541"/>
                    <a:pt x="139" y="821"/>
                  </a:cubicBezTo>
                  <a:lnTo>
                    <a:pt x="707" y="1954"/>
                  </a:lnTo>
                  <a:cubicBezTo>
                    <a:pt x="805" y="2150"/>
                    <a:pt x="1005" y="2265"/>
                    <a:pt x="1212" y="2265"/>
                  </a:cubicBezTo>
                  <a:cubicBezTo>
                    <a:pt x="1297" y="2265"/>
                    <a:pt x="1384" y="2246"/>
                    <a:pt x="1465" y="2204"/>
                  </a:cubicBezTo>
                  <a:cubicBezTo>
                    <a:pt x="1746" y="2065"/>
                    <a:pt x="1860" y="1727"/>
                    <a:pt x="1718" y="1446"/>
                  </a:cubicBezTo>
                  <a:lnTo>
                    <a:pt x="1154" y="314"/>
                  </a:lnTo>
                  <a:cubicBezTo>
                    <a:pt x="1053" y="115"/>
                    <a:pt x="854" y="1"/>
                    <a:pt x="6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Google Shape;4672;p54"/>
            <p:cNvSpPr/>
            <p:nvPr/>
          </p:nvSpPr>
          <p:spPr>
            <a:xfrm>
              <a:off x="3566675" y="238575"/>
              <a:ext cx="46525" cy="56675"/>
            </a:xfrm>
            <a:custGeom>
              <a:avLst/>
              <a:gdLst/>
              <a:ahLst/>
              <a:cxnLst/>
              <a:rect l="l" t="t" r="r" b="b"/>
              <a:pathLst>
                <a:path w="1861" h="2267" extrusionOk="0">
                  <a:moveTo>
                    <a:pt x="1215" y="1"/>
                  </a:moveTo>
                  <a:cubicBezTo>
                    <a:pt x="1007" y="1"/>
                    <a:pt x="808" y="115"/>
                    <a:pt x="707" y="314"/>
                  </a:cubicBezTo>
                  <a:lnTo>
                    <a:pt x="143" y="1446"/>
                  </a:lnTo>
                  <a:cubicBezTo>
                    <a:pt x="1" y="1727"/>
                    <a:pt x="116" y="2065"/>
                    <a:pt x="396" y="2207"/>
                  </a:cubicBezTo>
                  <a:cubicBezTo>
                    <a:pt x="477" y="2247"/>
                    <a:pt x="562" y="2266"/>
                    <a:pt x="646" y="2266"/>
                  </a:cubicBezTo>
                  <a:cubicBezTo>
                    <a:pt x="854" y="2266"/>
                    <a:pt x="1055" y="2151"/>
                    <a:pt x="1154" y="1954"/>
                  </a:cubicBezTo>
                  <a:lnTo>
                    <a:pt x="1722" y="821"/>
                  </a:lnTo>
                  <a:cubicBezTo>
                    <a:pt x="1861" y="541"/>
                    <a:pt x="1749" y="199"/>
                    <a:pt x="1468" y="61"/>
                  </a:cubicBezTo>
                  <a:cubicBezTo>
                    <a:pt x="1387" y="20"/>
                    <a:pt x="1300" y="1"/>
                    <a:pt x="1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Google Shape;4673;p54"/>
            <p:cNvSpPr/>
            <p:nvPr/>
          </p:nvSpPr>
          <p:spPr>
            <a:xfrm>
              <a:off x="3611225" y="323500"/>
              <a:ext cx="56550" cy="28325"/>
            </a:xfrm>
            <a:custGeom>
              <a:avLst/>
              <a:gdLst/>
              <a:ahLst/>
              <a:cxnLst/>
              <a:rect l="l" t="t" r="r" b="b"/>
              <a:pathLst>
                <a:path w="2262" h="1133" extrusionOk="0">
                  <a:moveTo>
                    <a:pt x="565" y="0"/>
                  </a:moveTo>
                  <a:cubicBezTo>
                    <a:pt x="251" y="0"/>
                    <a:pt x="0" y="254"/>
                    <a:pt x="0" y="568"/>
                  </a:cubicBezTo>
                  <a:cubicBezTo>
                    <a:pt x="0" y="879"/>
                    <a:pt x="251" y="1132"/>
                    <a:pt x="565" y="1132"/>
                  </a:cubicBezTo>
                  <a:lnTo>
                    <a:pt x="1697" y="1132"/>
                  </a:lnTo>
                  <a:cubicBezTo>
                    <a:pt x="2011" y="1132"/>
                    <a:pt x="2262" y="879"/>
                    <a:pt x="2262" y="568"/>
                  </a:cubicBezTo>
                  <a:cubicBezTo>
                    <a:pt x="2262" y="254"/>
                    <a:pt x="2011" y="0"/>
                    <a:pt x="16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3" name="Google Shape;4674;p54"/>
            <p:cNvSpPr/>
            <p:nvPr/>
          </p:nvSpPr>
          <p:spPr>
            <a:xfrm>
              <a:off x="3413075" y="323500"/>
              <a:ext cx="56550" cy="28325"/>
            </a:xfrm>
            <a:custGeom>
              <a:avLst/>
              <a:gdLst/>
              <a:ahLst/>
              <a:cxnLst/>
              <a:rect l="l" t="t" r="r" b="b"/>
              <a:pathLst>
                <a:path w="2262" h="1133" extrusionOk="0">
                  <a:moveTo>
                    <a:pt x="565" y="0"/>
                  </a:moveTo>
                  <a:cubicBezTo>
                    <a:pt x="251" y="0"/>
                    <a:pt x="0" y="254"/>
                    <a:pt x="0" y="568"/>
                  </a:cubicBezTo>
                  <a:cubicBezTo>
                    <a:pt x="0" y="879"/>
                    <a:pt x="251" y="1132"/>
                    <a:pt x="565" y="1132"/>
                  </a:cubicBezTo>
                  <a:lnTo>
                    <a:pt x="1697" y="1132"/>
                  </a:lnTo>
                  <a:cubicBezTo>
                    <a:pt x="2011" y="1132"/>
                    <a:pt x="2262" y="879"/>
                    <a:pt x="2262" y="568"/>
                  </a:cubicBezTo>
                  <a:cubicBezTo>
                    <a:pt x="2262" y="254"/>
                    <a:pt x="2011" y="0"/>
                    <a:pt x="16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4" name="Google Shape;155;p24"/>
          <p:cNvSpPr txBox="1">
            <a:spLocks/>
          </p:cNvSpPr>
          <p:nvPr/>
        </p:nvSpPr>
        <p:spPr>
          <a:xfrm>
            <a:off x="397565" y="10157790"/>
            <a:ext cx="6657043" cy="1831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31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9851254" flipH="1">
            <a:off x="-1747505" y="8704436"/>
            <a:ext cx="5204560" cy="52871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4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2335927" y="6792532"/>
            <a:ext cx="3419045" cy="3080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23"/>
          <p:cNvSpPr txBox="1">
            <a:spLocks noGrp="1"/>
          </p:cNvSpPr>
          <p:nvPr>
            <p:ph type="title"/>
          </p:nvPr>
        </p:nvSpPr>
        <p:spPr>
          <a:xfrm>
            <a:off x="708150" y="1"/>
            <a:ext cx="6143700" cy="136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ЧЕК-ЛИСТ</a:t>
            </a:r>
            <a:b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</a:br>
            <a:r>
              <a:rPr lang="ru-RU" sz="2400" dirty="0"/>
              <a:t>Психическое и эмоциональное здоровье:</a:t>
            </a:r>
            <a:br>
              <a:rPr lang="ru-RU" sz="2400" dirty="0"/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chemeClr val="bg1">
                    <a:lumMod val="10000"/>
                  </a:schemeClr>
                </a:solidFill>
                <a:latin typeface="+mj-lt"/>
              </a:rPr>
              <a:t> </a:t>
            </a:r>
            <a:endParaRPr sz="2400" dirty="0">
              <a:solidFill>
                <a:schemeClr val="bg1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134" name="Google Shape;134;p23"/>
          <p:cNvSpPr txBox="1"/>
          <p:nvPr/>
        </p:nvSpPr>
        <p:spPr>
          <a:xfrm>
            <a:off x="564391" y="840053"/>
            <a:ext cx="6323390" cy="11875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0" bIns="91425" anchor="t" anchorCtr="0">
            <a:noAutofit/>
          </a:bodyPr>
          <a:lstStyle/>
          <a:p>
            <a:pPr algn="just"/>
            <a:r>
              <a:rPr lang="ru-RU" sz="1600" dirty="0"/>
              <a:t>Здоровье ребенка – это не просто отсутствие болезней. Это его энергия, хорошее настроение, способность учиться и развиваться, а также умение справляться </a:t>
            </a:r>
            <a:endParaRPr lang="ru-RU" sz="1600" dirty="0" smtClean="0"/>
          </a:p>
          <a:p>
            <a:pPr algn="just"/>
            <a:r>
              <a:rPr lang="ru-RU" sz="1600" dirty="0" smtClean="0"/>
              <a:t>с </a:t>
            </a:r>
            <a:r>
              <a:rPr lang="ru-RU" sz="1600" dirty="0"/>
              <a:t>повседневными задачами. </a:t>
            </a:r>
            <a:r>
              <a:rPr lang="ru-RU" sz="1600" dirty="0" smtClean="0"/>
              <a:t> </a:t>
            </a:r>
            <a:endParaRPr lang="ru-RU" sz="1600" dirty="0"/>
          </a:p>
        </p:txBody>
      </p:sp>
      <p:graphicFrame>
        <p:nvGraphicFramePr>
          <p:cNvPr id="137" name="Google Shape;137;p23"/>
          <p:cNvGraphicFramePr/>
          <p:nvPr>
            <p:extLst>
              <p:ext uri="{D42A27DB-BD31-4B8C-83A1-F6EECF244321}">
                <p14:modId xmlns:p14="http://schemas.microsoft.com/office/powerpoint/2010/main" val="1907996401"/>
              </p:ext>
            </p:extLst>
          </p:nvPr>
        </p:nvGraphicFramePr>
        <p:xfrm>
          <a:off x="238539" y="2027583"/>
          <a:ext cx="7218583" cy="8681440"/>
        </p:xfrm>
        <a:graphic>
          <a:graphicData uri="http://schemas.openxmlformats.org/drawingml/2006/table">
            <a:tbl>
              <a:tblPr>
                <a:noFill/>
                <a:tableStyleId>{52A665A2-E848-4E20-BB91-80F729E4F44B}</a:tableStyleId>
              </a:tblPr>
              <a:tblGrid>
                <a:gridCol w="65582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60331">
                  <a:extLst>
                    <a:ext uri="{9D8B030D-6E8A-4147-A177-3AD203B41FA5}">
                      <a16:colId xmlns:a16="http://schemas.microsoft.com/office/drawing/2014/main" xmlns="" val="3999207323"/>
                    </a:ext>
                  </a:extLst>
                </a:gridCol>
              </a:tblGrid>
              <a:tr h="387957">
                <a:tc>
                  <a:txBody>
                    <a:bodyPr/>
                    <a:lstStyle/>
                    <a:p>
                      <a:pPr lvl="0"/>
                      <a:r>
                        <a:rPr lang="ru-RU" sz="14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Эмоциональная поддержка:</a:t>
                      </a:r>
                      <a:endParaRPr lang="ru-RU" sz="14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27704">
                <a:tc>
                  <a:txBody>
                    <a:bodyPr/>
                    <a:lstStyle/>
                    <a:p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Создаем атмосферу любви, принятия и поддержки в семье.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Уделяем время для общения с ребенком, слушаем его и отвечаем на его вопросы.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Помогаем ребенку справляться с негативными эмоциями (страх, гнев, грусть).</a:t>
                      </a:r>
                      <a:endParaRPr lang="ru-RU" sz="15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 Социальное взаимодействие:</a:t>
                      </a:r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558613">
                <a:tc>
                  <a:txBody>
                    <a:bodyPr/>
                    <a:lstStyle/>
                    <a:p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Ребенок имеет возможность общаться со сверстниками.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Помогаем ребенку развивать навыки общения и решения конфликтов.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Поддерживаем участие ребенка в кружках, секциях и других внешкольных мероприятиях.</a:t>
                      </a:r>
                    </a:p>
                    <a:p>
                      <a:pPr lvl="1"/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Самооценка:</a:t>
                      </a:r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96794">
                <a:tc>
                  <a:txBody>
                    <a:bodyPr/>
                    <a:lstStyle/>
                    <a:p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Хвалим ребенка за его достижения и усилия.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Помогаем ребенку развивать уверенность в себе.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[Избегаем критики и сравнений с другими детьми.</a:t>
                      </a:r>
                    </a:p>
                    <a:p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160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4064">
                <a:tc>
                  <a:txBody>
                    <a:bodyPr/>
                    <a:lstStyle/>
                    <a:p>
                      <a:pPr lvl="0"/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 Безопасность:</a:t>
                      </a:r>
                      <a:endParaRPr lang="ru-RU" sz="15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558613">
                <a:tc>
                  <a:txBody>
                    <a:bodyPr/>
                    <a:lstStyle/>
                    <a:p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Обеспечиваем безопасную среду для ребенка дома и на улице.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Обучаем ребенка правилам безопасности (дорожное движение, общение с незнакомцами и т.д.).</a:t>
                      </a:r>
                    </a:p>
                    <a:p>
                      <a:pPr lvl="1"/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Обсуждаем с ребенком вопросы личной безопасности и учим его говорить "нет".</a:t>
                      </a:r>
                      <a:endParaRPr lang="ru-RU" sz="1500" b="0" i="0" u="none" strike="noStrike" cap="none" dirty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40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074394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ru-RU" sz="1500" b="1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Помните:</a:t>
                      </a:r>
                      <a:r>
                        <a:rPr lang="ru-RU" sz="1500" b="0" i="0" u="none" strike="noStrike" cap="non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  <a:ea typeface="Arial"/>
                          <a:cs typeface="Arial"/>
                          <a:sym typeface="Arial"/>
                        </a:rPr>
                        <a:t> Здоровье ребенка – это инвестиция в его будущее. Забота о нем сегодня – это залог его счастливой и полноценной жизни завтра. Обратитесь к врачу или психологу, если вам нужна помощь или совет.</a:t>
                      </a:r>
                    </a:p>
                    <a:p>
                      <a:pPr lvl="1"/>
                      <a:endParaRPr lang="ru-RU" sz="1500" b="0" i="0" u="none" strike="noStrike" cap="none" dirty="0" smtClean="0">
                        <a:solidFill>
                          <a:srgbClr val="000000"/>
                        </a:solidFill>
                        <a:effectLst/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 b="1" dirty="0">
                        <a:solidFill>
                          <a:schemeClr val="dk1"/>
                        </a:solidFill>
                        <a:latin typeface="Raleway"/>
                        <a:ea typeface="Raleway"/>
                        <a:cs typeface="Raleway"/>
                        <a:sym typeface="Raleway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1875791"/>
                  </a:ext>
                </a:extLst>
              </a:tr>
            </a:tbl>
          </a:graphicData>
        </a:graphic>
      </p:graphicFrame>
      <p:grpSp>
        <p:nvGrpSpPr>
          <p:cNvPr id="8" name="Google Shape;4669;p54"/>
          <p:cNvGrpSpPr/>
          <p:nvPr/>
        </p:nvGrpSpPr>
        <p:grpSpPr>
          <a:xfrm rot="771310">
            <a:off x="6817209" y="849971"/>
            <a:ext cx="672146" cy="940963"/>
            <a:chOff x="3299850" y="238575"/>
            <a:chExt cx="427725" cy="482225"/>
          </a:xfrm>
          <a:solidFill>
            <a:schemeClr val="bg1">
              <a:lumMod val="10000"/>
            </a:schemeClr>
          </a:solidFill>
        </p:grpSpPr>
        <p:sp>
          <p:nvSpPr>
            <p:cNvPr id="9" name="Google Shape;4670;p54"/>
            <p:cNvSpPr/>
            <p:nvPr/>
          </p:nvSpPr>
          <p:spPr>
            <a:xfrm>
              <a:off x="3299850" y="323500"/>
              <a:ext cx="427725" cy="397300"/>
            </a:xfrm>
            <a:custGeom>
              <a:avLst/>
              <a:gdLst/>
              <a:ahLst/>
              <a:cxnLst/>
              <a:rect l="l" t="t" r="r" b="b"/>
              <a:pathLst>
                <a:path w="17109" h="15892" extrusionOk="0">
                  <a:moveTo>
                    <a:pt x="3397" y="6794"/>
                  </a:moveTo>
                  <a:lnTo>
                    <a:pt x="3397" y="14759"/>
                  </a:lnTo>
                  <a:lnTo>
                    <a:pt x="1132" y="14759"/>
                  </a:lnTo>
                  <a:lnTo>
                    <a:pt x="1132" y="6794"/>
                  </a:lnTo>
                  <a:close/>
                  <a:moveTo>
                    <a:pt x="9034" y="1132"/>
                  </a:moveTo>
                  <a:cubicBezTo>
                    <a:pt x="9683" y="1175"/>
                    <a:pt x="10191" y="1712"/>
                    <a:pt x="10191" y="2364"/>
                  </a:cubicBezTo>
                  <a:cubicBezTo>
                    <a:pt x="10191" y="3346"/>
                    <a:pt x="9774" y="5275"/>
                    <a:pt x="9221" y="5828"/>
                  </a:cubicBezTo>
                  <a:cubicBezTo>
                    <a:pt x="8865" y="6184"/>
                    <a:pt x="9119" y="6794"/>
                    <a:pt x="9623" y="6794"/>
                  </a:cubicBezTo>
                  <a:lnTo>
                    <a:pt x="15285" y="6794"/>
                  </a:lnTo>
                  <a:cubicBezTo>
                    <a:pt x="15599" y="6794"/>
                    <a:pt x="15849" y="7047"/>
                    <a:pt x="15849" y="7361"/>
                  </a:cubicBezTo>
                  <a:cubicBezTo>
                    <a:pt x="15849" y="7672"/>
                    <a:pt x="15599" y="7926"/>
                    <a:pt x="15285" y="7926"/>
                  </a:cubicBezTo>
                  <a:lnTo>
                    <a:pt x="11888" y="7926"/>
                  </a:lnTo>
                  <a:cubicBezTo>
                    <a:pt x="11574" y="7926"/>
                    <a:pt x="11323" y="8180"/>
                    <a:pt x="11323" y="8494"/>
                  </a:cubicBezTo>
                  <a:cubicBezTo>
                    <a:pt x="11323" y="8805"/>
                    <a:pt x="11574" y="9058"/>
                    <a:pt x="11888" y="9058"/>
                  </a:cubicBezTo>
                  <a:lnTo>
                    <a:pt x="15285" y="9058"/>
                  </a:lnTo>
                  <a:cubicBezTo>
                    <a:pt x="15586" y="9058"/>
                    <a:pt x="15852" y="9342"/>
                    <a:pt x="15852" y="9662"/>
                  </a:cubicBezTo>
                  <a:cubicBezTo>
                    <a:pt x="15852" y="9976"/>
                    <a:pt x="15599" y="10230"/>
                    <a:pt x="15285" y="10230"/>
                  </a:cubicBezTo>
                  <a:lnTo>
                    <a:pt x="11888" y="10230"/>
                  </a:lnTo>
                  <a:cubicBezTo>
                    <a:pt x="11574" y="10230"/>
                    <a:pt x="11323" y="10484"/>
                    <a:pt x="11323" y="10795"/>
                  </a:cubicBezTo>
                  <a:cubicBezTo>
                    <a:pt x="11323" y="11109"/>
                    <a:pt x="11574" y="11362"/>
                    <a:pt x="11888" y="11362"/>
                  </a:cubicBezTo>
                  <a:lnTo>
                    <a:pt x="14152" y="11362"/>
                  </a:lnTo>
                  <a:cubicBezTo>
                    <a:pt x="14466" y="11362"/>
                    <a:pt x="14717" y="11616"/>
                    <a:pt x="14717" y="11927"/>
                  </a:cubicBezTo>
                  <a:cubicBezTo>
                    <a:pt x="14717" y="12241"/>
                    <a:pt x="14466" y="12494"/>
                    <a:pt x="14152" y="12494"/>
                  </a:cubicBezTo>
                  <a:lnTo>
                    <a:pt x="11888" y="12494"/>
                  </a:lnTo>
                  <a:cubicBezTo>
                    <a:pt x="11574" y="12494"/>
                    <a:pt x="11323" y="12748"/>
                    <a:pt x="11323" y="13059"/>
                  </a:cubicBezTo>
                  <a:cubicBezTo>
                    <a:pt x="11323" y="13373"/>
                    <a:pt x="11574" y="13627"/>
                    <a:pt x="11888" y="13627"/>
                  </a:cubicBezTo>
                  <a:lnTo>
                    <a:pt x="13020" y="13627"/>
                  </a:lnTo>
                  <a:cubicBezTo>
                    <a:pt x="13334" y="13627"/>
                    <a:pt x="13585" y="13880"/>
                    <a:pt x="13585" y="14191"/>
                  </a:cubicBezTo>
                  <a:cubicBezTo>
                    <a:pt x="13585" y="14505"/>
                    <a:pt x="13334" y="14759"/>
                    <a:pt x="13020" y="14759"/>
                  </a:cubicBezTo>
                  <a:lnTo>
                    <a:pt x="9197" y="14759"/>
                  </a:lnTo>
                  <a:cubicBezTo>
                    <a:pt x="8041" y="14759"/>
                    <a:pt x="6890" y="14572"/>
                    <a:pt x="5794" y="14207"/>
                  </a:cubicBezTo>
                  <a:lnTo>
                    <a:pt x="4529" y="13784"/>
                  </a:lnTo>
                  <a:lnTo>
                    <a:pt x="4529" y="7712"/>
                  </a:lnTo>
                  <a:lnTo>
                    <a:pt x="5686" y="7132"/>
                  </a:lnTo>
                  <a:cubicBezTo>
                    <a:pt x="6265" y="6842"/>
                    <a:pt x="6797" y="6459"/>
                    <a:pt x="7253" y="6003"/>
                  </a:cubicBezTo>
                  <a:lnTo>
                    <a:pt x="7289" y="5963"/>
                  </a:lnTo>
                  <a:cubicBezTo>
                    <a:pt x="8352" y="4901"/>
                    <a:pt x="8917" y="2654"/>
                    <a:pt x="9034" y="1132"/>
                  </a:cubicBezTo>
                  <a:close/>
                  <a:moveTo>
                    <a:pt x="8491" y="0"/>
                  </a:moveTo>
                  <a:cubicBezTo>
                    <a:pt x="8177" y="0"/>
                    <a:pt x="7926" y="254"/>
                    <a:pt x="7926" y="568"/>
                  </a:cubicBezTo>
                  <a:cubicBezTo>
                    <a:pt x="7926" y="1887"/>
                    <a:pt x="7380" y="4276"/>
                    <a:pt x="6492" y="5166"/>
                  </a:cubicBezTo>
                  <a:lnTo>
                    <a:pt x="6456" y="5203"/>
                  </a:lnTo>
                  <a:cubicBezTo>
                    <a:pt x="6081" y="5574"/>
                    <a:pt x="5652" y="5885"/>
                    <a:pt x="5181" y="6120"/>
                  </a:cubicBezTo>
                  <a:lnTo>
                    <a:pt x="4529" y="6444"/>
                  </a:lnTo>
                  <a:lnTo>
                    <a:pt x="4529" y="6229"/>
                  </a:lnTo>
                  <a:cubicBezTo>
                    <a:pt x="4529" y="5915"/>
                    <a:pt x="4276" y="5661"/>
                    <a:pt x="3962" y="5661"/>
                  </a:cubicBezTo>
                  <a:lnTo>
                    <a:pt x="565" y="5661"/>
                  </a:lnTo>
                  <a:cubicBezTo>
                    <a:pt x="251" y="5661"/>
                    <a:pt x="0" y="5915"/>
                    <a:pt x="0" y="6229"/>
                  </a:cubicBezTo>
                  <a:lnTo>
                    <a:pt x="0" y="15324"/>
                  </a:lnTo>
                  <a:cubicBezTo>
                    <a:pt x="0" y="15638"/>
                    <a:pt x="251" y="15891"/>
                    <a:pt x="565" y="15891"/>
                  </a:cubicBezTo>
                  <a:lnTo>
                    <a:pt x="3962" y="15891"/>
                  </a:lnTo>
                  <a:cubicBezTo>
                    <a:pt x="4276" y="15891"/>
                    <a:pt x="4529" y="15638"/>
                    <a:pt x="4529" y="15324"/>
                  </a:cubicBezTo>
                  <a:lnTo>
                    <a:pt x="4529" y="14976"/>
                  </a:lnTo>
                  <a:lnTo>
                    <a:pt x="5435" y="15278"/>
                  </a:lnTo>
                  <a:cubicBezTo>
                    <a:pt x="6649" y="15683"/>
                    <a:pt x="7917" y="15888"/>
                    <a:pt x="9197" y="15888"/>
                  </a:cubicBezTo>
                  <a:lnTo>
                    <a:pt x="13020" y="15888"/>
                  </a:lnTo>
                  <a:cubicBezTo>
                    <a:pt x="14219" y="15888"/>
                    <a:pt x="15040" y="14681"/>
                    <a:pt x="14599" y="13566"/>
                  </a:cubicBezTo>
                  <a:cubicBezTo>
                    <a:pt x="15577" y="13298"/>
                    <a:pt x="16106" y="12241"/>
                    <a:pt x="15731" y="11302"/>
                  </a:cubicBezTo>
                  <a:cubicBezTo>
                    <a:pt x="16468" y="11100"/>
                    <a:pt x="16981" y="10429"/>
                    <a:pt x="16984" y="9662"/>
                  </a:cubicBezTo>
                  <a:cubicBezTo>
                    <a:pt x="16981" y="9233"/>
                    <a:pt x="16824" y="8823"/>
                    <a:pt x="16541" y="8503"/>
                  </a:cubicBezTo>
                  <a:cubicBezTo>
                    <a:pt x="16994" y="8005"/>
                    <a:pt x="17108" y="7289"/>
                    <a:pt x="16837" y="6673"/>
                  </a:cubicBezTo>
                  <a:cubicBezTo>
                    <a:pt x="16565" y="6060"/>
                    <a:pt x="15958" y="5661"/>
                    <a:pt x="15285" y="5661"/>
                  </a:cubicBezTo>
                  <a:lnTo>
                    <a:pt x="10635" y="5661"/>
                  </a:lnTo>
                  <a:cubicBezTo>
                    <a:pt x="11109" y="4577"/>
                    <a:pt x="11323" y="3104"/>
                    <a:pt x="11323" y="2364"/>
                  </a:cubicBezTo>
                  <a:cubicBezTo>
                    <a:pt x="11320" y="1060"/>
                    <a:pt x="10263" y="3"/>
                    <a:pt x="895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0" name="Google Shape;4671;p54"/>
            <p:cNvSpPr/>
            <p:nvPr/>
          </p:nvSpPr>
          <p:spPr>
            <a:xfrm>
              <a:off x="3467650" y="238575"/>
              <a:ext cx="46525" cy="56650"/>
            </a:xfrm>
            <a:custGeom>
              <a:avLst/>
              <a:gdLst/>
              <a:ahLst/>
              <a:cxnLst/>
              <a:rect l="l" t="t" r="r" b="b"/>
              <a:pathLst>
                <a:path w="1861" h="2266" extrusionOk="0">
                  <a:moveTo>
                    <a:pt x="646" y="1"/>
                  </a:moveTo>
                  <a:cubicBezTo>
                    <a:pt x="561" y="1"/>
                    <a:pt x="475" y="20"/>
                    <a:pt x="393" y="61"/>
                  </a:cubicBezTo>
                  <a:cubicBezTo>
                    <a:pt x="112" y="199"/>
                    <a:pt x="0" y="541"/>
                    <a:pt x="139" y="821"/>
                  </a:cubicBezTo>
                  <a:lnTo>
                    <a:pt x="707" y="1954"/>
                  </a:lnTo>
                  <a:cubicBezTo>
                    <a:pt x="805" y="2150"/>
                    <a:pt x="1005" y="2265"/>
                    <a:pt x="1212" y="2265"/>
                  </a:cubicBezTo>
                  <a:cubicBezTo>
                    <a:pt x="1297" y="2265"/>
                    <a:pt x="1384" y="2246"/>
                    <a:pt x="1465" y="2204"/>
                  </a:cubicBezTo>
                  <a:cubicBezTo>
                    <a:pt x="1746" y="2065"/>
                    <a:pt x="1860" y="1727"/>
                    <a:pt x="1718" y="1446"/>
                  </a:cubicBezTo>
                  <a:lnTo>
                    <a:pt x="1154" y="314"/>
                  </a:lnTo>
                  <a:cubicBezTo>
                    <a:pt x="1053" y="115"/>
                    <a:pt x="854" y="1"/>
                    <a:pt x="64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1" name="Google Shape;4672;p54"/>
            <p:cNvSpPr/>
            <p:nvPr/>
          </p:nvSpPr>
          <p:spPr>
            <a:xfrm>
              <a:off x="3566675" y="238575"/>
              <a:ext cx="46525" cy="56675"/>
            </a:xfrm>
            <a:custGeom>
              <a:avLst/>
              <a:gdLst/>
              <a:ahLst/>
              <a:cxnLst/>
              <a:rect l="l" t="t" r="r" b="b"/>
              <a:pathLst>
                <a:path w="1861" h="2267" extrusionOk="0">
                  <a:moveTo>
                    <a:pt x="1215" y="1"/>
                  </a:moveTo>
                  <a:cubicBezTo>
                    <a:pt x="1007" y="1"/>
                    <a:pt x="808" y="115"/>
                    <a:pt x="707" y="314"/>
                  </a:cubicBezTo>
                  <a:lnTo>
                    <a:pt x="143" y="1446"/>
                  </a:lnTo>
                  <a:cubicBezTo>
                    <a:pt x="1" y="1727"/>
                    <a:pt x="116" y="2065"/>
                    <a:pt x="396" y="2207"/>
                  </a:cubicBezTo>
                  <a:cubicBezTo>
                    <a:pt x="477" y="2247"/>
                    <a:pt x="562" y="2266"/>
                    <a:pt x="646" y="2266"/>
                  </a:cubicBezTo>
                  <a:cubicBezTo>
                    <a:pt x="854" y="2266"/>
                    <a:pt x="1055" y="2151"/>
                    <a:pt x="1154" y="1954"/>
                  </a:cubicBezTo>
                  <a:lnTo>
                    <a:pt x="1722" y="821"/>
                  </a:lnTo>
                  <a:cubicBezTo>
                    <a:pt x="1861" y="541"/>
                    <a:pt x="1749" y="199"/>
                    <a:pt x="1468" y="61"/>
                  </a:cubicBezTo>
                  <a:cubicBezTo>
                    <a:pt x="1387" y="20"/>
                    <a:pt x="1300" y="1"/>
                    <a:pt x="121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2" name="Google Shape;4673;p54"/>
            <p:cNvSpPr/>
            <p:nvPr/>
          </p:nvSpPr>
          <p:spPr>
            <a:xfrm>
              <a:off x="3611225" y="323500"/>
              <a:ext cx="56550" cy="28325"/>
            </a:xfrm>
            <a:custGeom>
              <a:avLst/>
              <a:gdLst/>
              <a:ahLst/>
              <a:cxnLst/>
              <a:rect l="l" t="t" r="r" b="b"/>
              <a:pathLst>
                <a:path w="2262" h="1133" extrusionOk="0">
                  <a:moveTo>
                    <a:pt x="565" y="0"/>
                  </a:moveTo>
                  <a:cubicBezTo>
                    <a:pt x="251" y="0"/>
                    <a:pt x="0" y="254"/>
                    <a:pt x="0" y="568"/>
                  </a:cubicBezTo>
                  <a:cubicBezTo>
                    <a:pt x="0" y="879"/>
                    <a:pt x="251" y="1132"/>
                    <a:pt x="565" y="1132"/>
                  </a:cubicBezTo>
                  <a:lnTo>
                    <a:pt x="1697" y="1132"/>
                  </a:lnTo>
                  <a:cubicBezTo>
                    <a:pt x="2011" y="1132"/>
                    <a:pt x="2262" y="879"/>
                    <a:pt x="2262" y="568"/>
                  </a:cubicBezTo>
                  <a:cubicBezTo>
                    <a:pt x="2262" y="254"/>
                    <a:pt x="2011" y="0"/>
                    <a:pt x="16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3" name="Google Shape;4674;p54"/>
            <p:cNvSpPr/>
            <p:nvPr/>
          </p:nvSpPr>
          <p:spPr>
            <a:xfrm>
              <a:off x="3413075" y="323500"/>
              <a:ext cx="56550" cy="28325"/>
            </a:xfrm>
            <a:custGeom>
              <a:avLst/>
              <a:gdLst/>
              <a:ahLst/>
              <a:cxnLst/>
              <a:rect l="l" t="t" r="r" b="b"/>
              <a:pathLst>
                <a:path w="2262" h="1133" extrusionOk="0">
                  <a:moveTo>
                    <a:pt x="565" y="0"/>
                  </a:moveTo>
                  <a:cubicBezTo>
                    <a:pt x="251" y="0"/>
                    <a:pt x="0" y="254"/>
                    <a:pt x="0" y="568"/>
                  </a:cubicBezTo>
                  <a:cubicBezTo>
                    <a:pt x="0" y="879"/>
                    <a:pt x="251" y="1132"/>
                    <a:pt x="565" y="1132"/>
                  </a:cubicBezTo>
                  <a:lnTo>
                    <a:pt x="1697" y="1132"/>
                  </a:lnTo>
                  <a:cubicBezTo>
                    <a:pt x="2011" y="1132"/>
                    <a:pt x="2262" y="879"/>
                    <a:pt x="2262" y="568"/>
                  </a:cubicBezTo>
                  <a:cubicBezTo>
                    <a:pt x="2262" y="254"/>
                    <a:pt x="2011" y="0"/>
                    <a:pt x="1697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4" name="Google Shape;155;p24"/>
          <p:cNvSpPr txBox="1">
            <a:spLocks/>
          </p:cNvSpPr>
          <p:nvPr/>
        </p:nvSpPr>
        <p:spPr>
          <a:xfrm>
            <a:off x="397565" y="10157790"/>
            <a:ext cx="6657043" cy="1831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462607"/>
      </p:ext>
    </p:extLst>
  </p:cSld>
  <p:clrMapOvr>
    <a:masterClrMapping/>
  </p:clrMapOvr>
</p:sld>
</file>

<file path=ppt/theme/theme1.xml><?xml version="1.0" encoding="utf-8"?>
<a:theme xmlns:a="http://schemas.openxmlformats.org/drawingml/2006/main" name="Printable ADHD Supports &amp; Visual Aids for Middle School by Slidesgo">
  <a:themeElements>
    <a:clrScheme name="Simple Light">
      <a:dk1>
        <a:srgbClr val="4F382E"/>
      </a:dk1>
      <a:lt1>
        <a:srgbClr val="F7F1EE"/>
      </a:lt1>
      <a:dk2>
        <a:srgbClr val="F9B191"/>
      </a:dk2>
      <a:lt2>
        <a:srgbClr val="FFD3D1"/>
      </a:lt2>
      <a:accent1>
        <a:srgbClr val="D9E6B6"/>
      </a:accent1>
      <a:accent2>
        <a:srgbClr val="D2CBE0"/>
      </a:accent2>
      <a:accent3>
        <a:srgbClr val="CCDBF6"/>
      </a:accent3>
      <a:accent4>
        <a:srgbClr val="FFFFFF"/>
      </a:accent4>
      <a:accent5>
        <a:srgbClr val="FFFFFF"/>
      </a:accent5>
      <a:accent6>
        <a:srgbClr val="FFFFFF"/>
      </a:accent6>
      <a:hlink>
        <a:srgbClr val="4F382E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634</Words>
  <Application>Microsoft Office PowerPoint</Application>
  <PresentationFormat>Произвольный</PresentationFormat>
  <Paragraphs>64</Paragraphs>
  <Slides>3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Raleway Medium</vt:lpstr>
      <vt:lpstr>DM Serif Display</vt:lpstr>
      <vt:lpstr>Raleway</vt:lpstr>
      <vt:lpstr>Printable ADHD Supports &amp; Visual Aids for Middle School by Slidesgo</vt:lpstr>
      <vt:lpstr>ЧЕК-ЛИСТ Что такое здоровье моего ребенка?  </vt:lpstr>
      <vt:lpstr>ЧЕК-ЛИСТ Психическое и эмоциональное здоровье моего ребёнка, что это такое?   </vt:lpstr>
      <vt:lpstr>ЧЕК-ЛИСТ Психическое и эмоциональное здоровье: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ADHD Supports &amp; Visual Aids for Middle School</dc:title>
  <cp:lastModifiedBy>User</cp:lastModifiedBy>
  <cp:revision>16</cp:revision>
  <dcterms:modified xsi:type="dcterms:W3CDTF">2025-05-21T09:18:45Z</dcterms:modified>
</cp:coreProperties>
</file>