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5"/>
  </p:notesMasterIdLst>
  <p:sldIdLst>
    <p:sldId id="271" r:id="rId2"/>
    <p:sldId id="273" r:id="rId3"/>
    <p:sldId id="274" r:id="rId4"/>
  </p:sldIdLst>
  <p:sldSz cx="7559675" cy="10691813"/>
  <p:notesSz cx="6858000" cy="9144000"/>
  <p:embeddedFontLst>
    <p:embeddedFont>
      <p:font typeface="Raleway Medium" charset="-52"/>
      <p:regular r:id="rId6"/>
      <p:bold r:id="rId7"/>
      <p:italic r:id="rId8"/>
      <p:boldItalic r:id="rId9"/>
    </p:embeddedFont>
    <p:embeddedFont>
      <p:font typeface="DM Serif Display" charset="0"/>
      <p:regular r:id="rId10"/>
      <p: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4F721B3-2C92-40F4-A199-BBE33F7530F0}">
          <p14:sldIdLst>
            <p14:sldId id="271"/>
          </p14:sldIdLst>
        </p14:section>
        <p14:section name="Раздел без заголовка" id="{C98AC106-FE14-4975-892E-D131D5E56654}">
          <p14:sldIdLst>
            <p14:sldId id="273"/>
            <p14:sldId id="274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48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2A665A2-E848-4E20-BB91-80F729E4F44B}">
  <a:tblStyle styleId="{52A665A2-E848-4E20-BB91-80F729E4F44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7" d="100"/>
          <a:sy n="77" d="100"/>
        </p:scale>
        <p:origin x="-1560" y="-72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7050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440625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1516e0ce540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1516e0ce540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1516e0ce540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1516e0ce540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1516e0ce540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1516e0ce540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708150" y="541275"/>
            <a:ext cx="61437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pic>
        <p:nvPicPr>
          <p:cNvPr id="39" name="Google Shape;39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126434" y="1596602"/>
            <a:ext cx="2537458" cy="2286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6497492" y="4509205"/>
            <a:ext cx="3457575" cy="20607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1921425" y="2726100"/>
            <a:ext cx="3717300" cy="523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1580839" y="2825320"/>
            <a:ext cx="4398300" cy="40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subTitle" idx="1"/>
          </p:nvPr>
        </p:nvSpPr>
        <p:spPr>
          <a:xfrm>
            <a:off x="1580818" y="6906926"/>
            <a:ext cx="4398300" cy="9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9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 txBox="1">
            <a:spLocks noGrp="1"/>
          </p:cNvSpPr>
          <p:nvPr>
            <p:ph type="title"/>
          </p:nvPr>
        </p:nvSpPr>
        <p:spPr>
          <a:xfrm>
            <a:off x="708150" y="539400"/>
            <a:ext cx="6144000" cy="74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5022241" y="-1840723"/>
            <a:ext cx="2537457" cy="2286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4970" y="10246380"/>
            <a:ext cx="3457575" cy="206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136675" y="6344200"/>
            <a:ext cx="3213500" cy="289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-1294351" y="2164776"/>
            <a:ext cx="1769160" cy="1596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32504" y="-2238575"/>
            <a:ext cx="2923900" cy="266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04521" y="10230775"/>
            <a:ext cx="2923900" cy="266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08150" y="539400"/>
            <a:ext cx="6144000" cy="7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08150" y="2395704"/>
            <a:ext cx="61440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marL="914400" lvl="1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marL="1371600" lvl="2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marL="1828800" lvl="3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marL="2286000" lvl="4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marL="2743200" lvl="5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marL="3200400" lvl="6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marL="3657600" lvl="7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marL="4114800" lvl="8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7" r:id="rId3"/>
    <p:sldLayoutId id="2147483658" r:id="rId4"/>
    <p:sldLayoutId id="2147483660" r:id="rId5"/>
    <p:sldLayoutId id="2147483664" r:id="rId6"/>
    <p:sldLayoutId id="214748366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2" name="Google Shape;402;p37"/>
          <p:cNvGrpSpPr/>
          <p:nvPr/>
        </p:nvGrpSpPr>
        <p:grpSpPr>
          <a:xfrm>
            <a:off x="333632" y="222422"/>
            <a:ext cx="7043351" cy="9650685"/>
            <a:chOff x="716525" y="1827050"/>
            <a:chExt cx="6152050" cy="8021100"/>
          </a:xfrm>
        </p:grpSpPr>
        <p:grpSp>
          <p:nvGrpSpPr>
            <p:cNvPr id="403" name="Google Shape;403;p37"/>
            <p:cNvGrpSpPr/>
            <p:nvPr/>
          </p:nvGrpSpPr>
          <p:grpSpPr>
            <a:xfrm>
              <a:off x="724875" y="1827072"/>
              <a:ext cx="6143700" cy="8007865"/>
              <a:chOff x="724875" y="1827072"/>
              <a:chExt cx="6143700" cy="8007865"/>
            </a:xfrm>
          </p:grpSpPr>
          <p:pic>
            <p:nvPicPr>
              <p:cNvPr id="404" name="Google Shape;404;p37"/>
              <p:cNvPicPr preferRelativeResize="0"/>
              <p:nvPr/>
            </p:nvPicPr>
            <p:blipFill rotWithShape="1">
              <a:blip r:embed="rId3">
                <a:alphaModFix/>
              </a:blip>
              <a:srcRect b="51468"/>
              <a:stretch/>
            </p:blipFill>
            <p:spPr>
              <a:xfrm>
                <a:off x="2005100" y="8749213"/>
                <a:ext cx="2483000" cy="10857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05" name="Google Shape;405;p37"/>
              <p:cNvPicPr preferRelativeResize="0"/>
              <p:nvPr/>
            </p:nvPicPr>
            <p:blipFill rotWithShape="1">
              <a:blip r:embed="rId4">
                <a:alphaModFix/>
              </a:blip>
              <a:srcRect r="22094"/>
              <a:stretch/>
            </p:blipFill>
            <p:spPr>
              <a:xfrm>
                <a:off x="5178395" y="2358673"/>
                <a:ext cx="1690180" cy="1293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06" name="Google Shape;406;p37"/>
              <p:cNvPicPr preferRelativeResize="0"/>
              <p:nvPr/>
            </p:nvPicPr>
            <p:blipFill rotWithShape="1">
              <a:blip r:embed="rId5">
                <a:alphaModFix/>
              </a:blip>
              <a:srcRect l="6785" t="59860"/>
              <a:stretch/>
            </p:blipFill>
            <p:spPr>
              <a:xfrm>
                <a:off x="724875" y="1827072"/>
                <a:ext cx="2980232" cy="10857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07" name="Google Shape;407;p37"/>
              <p:cNvPicPr preferRelativeResize="0"/>
              <p:nvPr/>
            </p:nvPicPr>
            <p:blipFill rotWithShape="1">
              <a:blip r:embed="rId6">
                <a:alphaModFix/>
              </a:blip>
              <a:srcRect r="68606"/>
              <a:stretch/>
            </p:blipFill>
            <p:spPr>
              <a:xfrm>
                <a:off x="6247349" y="7939528"/>
                <a:ext cx="604350" cy="173454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08" name="Google Shape;408;p37"/>
            <p:cNvSpPr/>
            <p:nvPr/>
          </p:nvSpPr>
          <p:spPr>
            <a:xfrm>
              <a:off x="716525" y="1827050"/>
              <a:ext cx="6143700" cy="80211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9" name="Google Shape;409;p37"/>
          <p:cNvSpPr txBox="1">
            <a:spLocks noGrp="1"/>
          </p:cNvSpPr>
          <p:nvPr>
            <p:ph type="title"/>
          </p:nvPr>
        </p:nvSpPr>
        <p:spPr>
          <a:xfrm>
            <a:off x="708150" y="541275"/>
            <a:ext cx="61437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 </a:t>
            </a:r>
            <a:endParaRPr dirty="0"/>
          </a:p>
        </p:txBody>
      </p:sp>
      <p:pic>
        <p:nvPicPr>
          <p:cNvPr id="410" name="Google Shape;410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018900" y="3317163"/>
            <a:ext cx="1538900" cy="1372674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37"/>
          <p:cNvSpPr txBox="1"/>
          <p:nvPr/>
        </p:nvSpPr>
        <p:spPr>
          <a:xfrm>
            <a:off x="3233063" y="3590038"/>
            <a:ext cx="11106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7200" b="1" dirty="0">
              <a:solidFill>
                <a:schemeClr val="dk1"/>
              </a:solidFill>
              <a:latin typeface="DM Serif Display"/>
              <a:ea typeface="DM Serif Display"/>
              <a:cs typeface="DM Serif Display"/>
              <a:sym typeface="DM Serif Display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58096" y="626743"/>
            <a:ext cx="48932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Опросник для родителей: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</a:rPr>
              <a:t> </a:t>
            </a:r>
            <a:endParaRPr lang="ru-RU" sz="24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"</a:t>
            </a:r>
            <a:r>
              <a:rPr lang="ru-RU" sz="2400" b="1" dirty="0">
                <a:solidFill>
                  <a:srgbClr val="7030A0"/>
                </a:solidFill>
              </a:rPr>
              <a:t>Что вы знаете о группе здоровья вашего ребенка?"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1341" y="2929067"/>
            <a:ext cx="613441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Уважаемые родители!</a:t>
            </a:r>
          </a:p>
          <a:p>
            <a:pPr algn="just"/>
            <a:endParaRPr lang="ru-RU" sz="1600" dirty="0" smtClean="0">
              <a:solidFill>
                <a:srgbClr val="7030A0"/>
              </a:solidFill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</a:rPr>
              <a:t>Мы </a:t>
            </a:r>
            <a:r>
              <a:rPr lang="ru-RU" sz="1600" dirty="0">
                <a:solidFill>
                  <a:srgbClr val="002060"/>
                </a:solidFill>
              </a:rPr>
              <a:t>стремимся создать максимально комфортные и безопасные условия для развития и обучения ваших детей. Для этого нам важно понимать, насколько хорошо вы осведомлены о группе здоровья вашего ребенка. Эта информация помогает нам учитывать индивидуальные особенности каждого ученика и обеспечивать ему необходимую поддержку.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</a:rPr>
              <a:t>Пожалуйста, ответьте на несколько простых вопросов, чтобы помочь нам лучше заботиться о здоровье ваших детей. Ваши ответы будут строго конфиденциальны и использованы</a:t>
            </a:r>
            <a:r>
              <a:rPr lang="ru-RU" sz="1600" dirty="0">
                <a:solidFill>
                  <a:srgbClr val="7030A0"/>
                </a:solidFill>
              </a:rPr>
              <a:t> исключительно для улучшения нашей работы.</a:t>
            </a:r>
            <a:endParaRPr lang="ru-RU" sz="2400" dirty="0">
              <a:solidFill>
                <a:srgbClr val="7030A0"/>
              </a:solidFill>
            </a:endParaRPr>
          </a:p>
          <a:p>
            <a:pPr algn="ctr"/>
            <a:r>
              <a:rPr lang="ru-RU" sz="2400" b="1" dirty="0">
                <a:solidFill>
                  <a:srgbClr val="7030A0"/>
                </a:solidFill>
              </a:rPr>
              <a:t>Инструкция:</a:t>
            </a:r>
            <a:r>
              <a:rPr lang="ru-RU" sz="1600" dirty="0">
                <a:solidFill>
                  <a:srgbClr val="7030A0"/>
                </a:solidFill>
              </a:rPr>
              <a:t> </a:t>
            </a:r>
            <a:endParaRPr lang="ru-RU" sz="1600" dirty="0" smtClean="0">
              <a:solidFill>
                <a:srgbClr val="7030A0"/>
              </a:solidFill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</a:rPr>
              <a:t>Пожалуйста</a:t>
            </a:r>
            <a:r>
              <a:rPr lang="ru-RU" sz="1600" dirty="0">
                <a:solidFill>
                  <a:srgbClr val="002060"/>
                </a:solidFill>
              </a:rPr>
              <a:t>, выберите один или несколько вариантов ответа, которые, по вашему мнению, наиболее точно отражают вашу ситуацию.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009" y="7576724"/>
            <a:ext cx="6115225" cy="27982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7565" y="607103"/>
            <a:ext cx="6619461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 smtClean="0">
                <a:solidFill>
                  <a:srgbClr val="002060"/>
                </a:solidFill>
              </a:rPr>
              <a:t> </a:t>
            </a:r>
            <a:endParaRPr lang="ru-RU" sz="15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7565" y="263643"/>
            <a:ext cx="11881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Вопросы: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14" name="Google Shape;14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8675" y="3194750"/>
            <a:ext cx="3641350" cy="3080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4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23750" y="5184637"/>
            <a:ext cx="4269200" cy="2544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43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2340717" y="7459797"/>
            <a:ext cx="3419045" cy="30805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1087901"/>
              </p:ext>
            </p:extLst>
          </p:nvPr>
        </p:nvGraphicFramePr>
        <p:xfrm>
          <a:off x="397563" y="768686"/>
          <a:ext cx="6818782" cy="8199120"/>
        </p:xfrm>
        <a:graphic>
          <a:graphicData uri="http://schemas.openxmlformats.org/drawingml/2006/table">
            <a:tbl>
              <a:tblPr firstRow="1" bandRow="1">
                <a:tableStyleId>{52A665A2-E848-4E20-BB91-80F729E4F44B}</a:tableStyleId>
              </a:tblPr>
              <a:tblGrid>
                <a:gridCol w="3433032"/>
                <a:gridCol w="3385750"/>
              </a:tblGrid>
              <a:tr h="1270179">
                <a:tc>
                  <a:txBody>
                    <a:bodyPr/>
                    <a:lstStyle/>
                    <a:p>
                      <a:pPr lvl="0"/>
                      <a:r>
                        <a:rPr lang="ru-RU" sz="1600" b="1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Знаете ли вы, к какой группе здоровья относится ваш ребенок?</a:t>
                      </a:r>
                      <a:endParaRPr lang="ru-RU" sz="1600" b="0" i="0" u="none" strike="noStrike" cap="none" dirty="0" smtClean="0">
                        <a:solidFill>
                          <a:srgbClr val="00206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285750" lvl="1" indent="-285750" algn="just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Да, знаю.</a:t>
                      </a:r>
                    </a:p>
                    <a:p>
                      <a:pPr marL="285750" lvl="1" indent="-285750" algn="just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Нет, не знаю.</a:t>
                      </a:r>
                    </a:p>
                    <a:p>
                      <a:pPr marL="285750" lvl="1" indent="-285750" algn="just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Затрудняюсь ответить.</a:t>
                      </a:r>
                      <a:endParaRPr lang="ru-RU" sz="1600" b="0" i="0" u="none" strike="noStrike" cap="none" dirty="0">
                        <a:solidFill>
                          <a:srgbClr val="00206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600" b="1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Откуда вы узнали о группе здоровья вашего ребенка?</a:t>
                      </a:r>
                      <a:endParaRPr lang="ru-RU" sz="1600" b="0" i="0" u="none" strike="noStrike" cap="none" dirty="0" smtClean="0">
                        <a:solidFill>
                          <a:srgbClr val="00206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285750" lvl="1" indent="-285750" algn="just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От педиатра/врача общей практики.</a:t>
                      </a:r>
                    </a:p>
                    <a:p>
                      <a:pPr marL="285750" lvl="1" indent="-285750" algn="just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Из медицинской карты ребенка.</a:t>
                      </a:r>
                    </a:p>
                    <a:p>
                      <a:pPr marL="285750" lvl="1" indent="-285750" algn="just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От медицинского работника в школе/детском саду.</a:t>
                      </a:r>
                    </a:p>
                    <a:p>
                      <a:pPr marL="285750" lvl="1" indent="-285750" algn="just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Из других источников (укажите, пожалуйст</a:t>
                      </a:r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а: </a:t>
                      </a:r>
                      <a:r>
                        <a:rPr lang="ru-RU" sz="14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____</a:t>
                      </a:r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)</a:t>
                      </a:r>
                      <a:endParaRPr lang="ru-RU" sz="1200" b="0" i="0" u="none" strike="noStrike" cap="none" dirty="0" smtClean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285750" lvl="1" indent="-285750" algn="just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Не знаю.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768781">
                <a:tc>
                  <a:txBody>
                    <a:bodyPr/>
                    <a:lstStyle/>
                    <a:p>
                      <a:pPr marL="0" lvl="0" indent="0">
                        <a:buFont typeface="Courier New" pitchFamily="49" charset="0"/>
                        <a:buNone/>
                      </a:pPr>
                      <a:r>
                        <a:rPr lang="ru-RU" sz="1600" b="1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Если вы знаете группу здоровья вашего ребенка, то какая она?</a:t>
                      </a:r>
                      <a:endParaRPr lang="ru-RU" sz="1600" b="0" i="0" u="none" strike="noStrike" cap="none" dirty="0" smtClean="0">
                        <a:solidFill>
                          <a:srgbClr val="00206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285750" lvl="1" indent="-285750" algn="just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I группа (здоровые дети, не имеющие отклонений)</a:t>
                      </a:r>
                    </a:p>
                    <a:p>
                      <a:pPr marL="285750" lvl="1" indent="-285750" algn="just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II группа (дети с риском развития хронических заболеваний)</a:t>
                      </a:r>
                    </a:p>
                    <a:p>
                      <a:pPr marL="285750" lvl="1" indent="-285750" algn="just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III группа (дети с хроническими заболеваниями в стадии компенсации)</a:t>
                      </a:r>
                    </a:p>
                    <a:p>
                      <a:pPr marL="285750" lvl="1" indent="-285750" algn="just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IV группа (дети с хроническими заболеваниями в стадии субкомпенсации)</a:t>
                      </a:r>
                    </a:p>
                    <a:p>
                      <a:pPr marL="285750" lvl="1" indent="-285750" algn="just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V группа (дети с тяжелыми хроническими заболеваниями в стадии декомпенсации)</a:t>
                      </a:r>
                    </a:p>
                    <a:p>
                      <a:pPr marL="285750" lvl="1" indent="-285750" algn="just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Не знаю.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600" b="1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Как вы считаете, на что влияет группа здоровья ребенка? (Выберите все подходящие варианты)</a:t>
                      </a:r>
                      <a:endParaRPr lang="ru-RU" sz="1600" b="0" i="0" u="none" strike="noStrike" cap="none" dirty="0" smtClean="0">
                        <a:solidFill>
                          <a:srgbClr val="00206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285750" lvl="1" indent="-285750" algn="just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На выбор физической нагрузки на уроках физкультуры.</a:t>
                      </a:r>
                    </a:p>
                    <a:p>
                      <a:pPr marL="285750" lvl="1" indent="-285750" algn="just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На возможность участия в спортивных соревнованиях.</a:t>
                      </a:r>
                    </a:p>
                    <a:p>
                      <a:pPr marL="285750" lvl="1" indent="-285750" algn="just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На необходимость соблюдения специального режима дня.</a:t>
                      </a:r>
                    </a:p>
                    <a:p>
                      <a:pPr marL="285750" lvl="1" indent="-285750" algn="just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На возможность посещения определенных кружков и секций.</a:t>
                      </a:r>
                    </a:p>
                    <a:p>
                      <a:pPr marL="285750" lvl="1" indent="-285750" algn="just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На необходимость проведения дополнительных медицинских обследований.</a:t>
                      </a:r>
                    </a:p>
                    <a:p>
                      <a:pPr marL="285750" lvl="1" indent="-285750" algn="just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Ни на что не влияет.</a:t>
                      </a:r>
                    </a:p>
                    <a:p>
                      <a:pPr marL="285750" lvl="1" indent="-285750" algn="just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Затрудняюсь ответить.</a:t>
                      </a:r>
                    </a:p>
                    <a:p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7565" y="607103"/>
            <a:ext cx="6619461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 smtClean="0">
                <a:solidFill>
                  <a:srgbClr val="002060"/>
                </a:solidFill>
              </a:rPr>
              <a:t> </a:t>
            </a:r>
            <a:endParaRPr lang="ru-RU" sz="15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7565" y="263643"/>
            <a:ext cx="11881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030A0"/>
                </a:solidFill>
              </a:rPr>
              <a:t>Вопросы:</a:t>
            </a:r>
            <a:endParaRPr lang="ru-RU" sz="1600" dirty="0">
              <a:solidFill>
                <a:srgbClr val="7030A0"/>
              </a:solidFill>
            </a:endParaRPr>
          </a:p>
        </p:txBody>
      </p:sp>
      <p:pic>
        <p:nvPicPr>
          <p:cNvPr id="5" name="Google Shape;14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3707295" y="263643"/>
            <a:ext cx="3419045" cy="308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4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5807" y="2071992"/>
            <a:ext cx="4269200" cy="2544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7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020909" y="4616443"/>
            <a:ext cx="6135150" cy="574397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536707"/>
              </p:ext>
            </p:extLst>
          </p:nvPr>
        </p:nvGraphicFramePr>
        <p:xfrm>
          <a:off x="397563" y="768685"/>
          <a:ext cx="6818782" cy="3432671"/>
        </p:xfrm>
        <a:graphic>
          <a:graphicData uri="http://schemas.openxmlformats.org/drawingml/2006/table">
            <a:tbl>
              <a:tblPr firstRow="1" bandRow="1">
                <a:tableStyleId>{52A665A2-E848-4E20-BB91-80F729E4F44B}</a:tableStyleId>
              </a:tblPr>
              <a:tblGrid>
                <a:gridCol w="3433032"/>
                <a:gridCol w="3385750"/>
              </a:tblGrid>
              <a:tr h="2396351">
                <a:tc>
                  <a:txBody>
                    <a:bodyPr/>
                    <a:lstStyle/>
                    <a:p>
                      <a:pPr lvl="0"/>
                      <a:r>
                        <a:rPr lang="ru-RU" sz="1600" b="1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Как часто, по вашему мнению, необходимо пересматривать группу здоровья ребенка?</a:t>
                      </a:r>
                      <a:endParaRPr lang="ru-RU" sz="1600" b="0" i="0" u="none" strike="noStrike" cap="none" dirty="0" smtClean="0">
                        <a:solidFill>
                          <a:srgbClr val="00206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285750" lvl="1" indent="-285750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Каждый год.</a:t>
                      </a:r>
                    </a:p>
                    <a:p>
                      <a:pPr marL="285750" lvl="1" indent="-285750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Раз в два года.</a:t>
                      </a:r>
                    </a:p>
                    <a:p>
                      <a:pPr marL="285750" lvl="1" indent="-285750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Только при изменении состояния здоровья ребенка.</a:t>
                      </a:r>
                    </a:p>
                    <a:p>
                      <a:pPr marL="285750" lvl="1" indent="-285750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Не знаю.</a:t>
                      </a:r>
                      <a:endParaRPr lang="ru-RU" sz="1600" b="0" i="0" u="none" strike="noStrike" cap="none" dirty="0">
                        <a:solidFill>
                          <a:srgbClr val="00206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600" b="1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Считаете ли вы, что вам достаточно информации о группе здоровья вашего ребенка?</a:t>
                      </a:r>
                      <a:endParaRPr lang="ru-RU" sz="1600" b="0" i="0" u="none" strike="noStrike" cap="none" dirty="0" smtClean="0">
                        <a:solidFill>
                          <a:srgbClr val="00206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285750" lvl="1" indent="-285750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Да, информации достаточно.</a:t>
                      </a:r>
                    </a:p>
                    <a:p>
                      <a:pPr marL="285750" lvl="1" indent="-285750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Нет, информации недостаточно.</a:t>
                      </a:r>
                    </a:p>
                    <a:p>
                      <a:pPr marL="285750" lvl="1" indent="-285750">
                        <a:buFont typeface="Courier New" pitchFamily="49" charset="0"/>
                        <a:buChar char="o"/>
                      </a:pPr>
                      <a:r>
                        <a:rPr lang="ru-RU" sz="1600" b="0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Затрудняюсь ответить.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10362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Courier New" pitchFamily="49" charset="0"/>
                        <a:buNone/>
                        <a:tabLst/>
                        <a:defRPr/>
                      </a:pPr>
                      <a:r>
                        <a:rPr lang="ru-RU" sz="1600" b="1" i="0" u="none" strike="noStrike" cap="none" dirty="0" smtClean="0">
                          <a:solidFill>
                            <a:srgbClr val="00206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Если вам недостаточно информации, что бы вы хотели узнать?</a:t>
                      </a:r>
                      <a:endParaRPr lang="ru-RU" sz="1600" b="0" i="0" u="none" strike="noStrike" cap="none" dirty="0" smtClean="0">
                        <a:solidFill>
                          <a:srgbClr val="00206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lvl="0" indent="0">
                        <a:buFont typeface="Courier New" pitchFamily="49" charset="0"/>
                        <a:buNone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892" y="5062452"/>
            <a:ext cx="5543270" cy="3687265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1638452"/>
      </p:ext>
    </p:extLst>
  </p:cSld>
  <p:clrMapOvr>
    <a:masterClrMapping/>
  </p:clrMapOvr>
</p:sld>
</file>

<file path=ppt/theme/theme1.xml><?xml version="1.0" encoding="utf-8"?>
<a:theme xmlns:a="http://schemas.openxmlformats.org/drawingml/2006/main" name="Printable ADHD Supports &amp; Visual Aids for Middle School by Slidesgo">
  <a:themeElements>
    <a:clrScheme name="Simple Light">
      <a:dk1>
        <a:srgbClr val="4F382E"/>
      </a:dk1>
      <a:lt1>
        <a:srgbClr val="F7F1EE"/>
      </a:lt1>
      <a:dk2>
        <a:srgbClr val="F9B191"/>
      </a:dk2>
      <a:lt2>
        <a:srgbClr val="FFD3D1"/>
      </a:lt2>
      <a:accent1>
        <a:srgbClr val="D9E6B6"/>
      </a:accent1>
      <a:accent2>
        <a:srgbClr val="D2CBE0"/>
      </a:accent2>
      <a:accent3>
        <a:srgbClr val="CCDBF6"/>
      </a:accent3>
      <a:accent4>
        <a:srgbClr val="FFFFFF"/>
      </a:accent4>
      <a:accent5>
        <a:srgbClr val="FFFFFF"/>
      </a:accent5>
      <a:accent6>
        <a:srgbClr val="FFFFFF"/>
      </a:accent6>
      <a:hlink>
        <a:srgbClr val="4F382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390</Words>
  <Application>Microsoft Office PowerPoint</Application>
  <PresentationFormat>Произвольный</PresentationFormat>
  <Paragraphs>49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Courier New</vt:lpstr>
      <vt:lpstr>Raleway Medium</vt:lpstr>
      <vt:lpstr>DM Serif Display</vt:lpstr>
      <vt:lpstr>Printable ADHD Supports &amp; Visual Aids for Middle School by Slidesgo</vt:lpstr>
      <vt:lpstr>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ADHD Supports &amp; Visual Aids for Middle School</dc:title>
  <cp:lastModifiedBy>User</cp:lastModifiedBy>
  <cp:revision>25</cp:revision>
  <dcterms:modified xsi:type="dcterms:W3CDTF">2025-06-05T08:36:09Z</dcterms:modified>
</cp:coreProperties>
</file>