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67" r:id="rId1"/>
  </p:sldMasterIdLst>
  <p:notesMasterIdLst>
    <p:notesMasterId r:id="rId5"/>
  </p:notesMasterIdLst>
  <p:sldIdLst>
    <p:sldId id="271" r:id="rId2"/>
    <p:sldId id="273" r:id="rId3"/>
    <p:sldId id="274" r:id="rId4"/>
  </p:sldIdLst>
  <p:sldSz cx="7559675" cy="10691813"/>
  <p:notesSz cx="6858000" cy="9144000"/>
  <p:embeddedFontLst>
    <p:embeddedFont>
      <p:font typeface="Raleway Medium" charset="-52"/>
      <p:regular r:id="rId6"/>
      <p:bold r:id="rId7"/>
      <p:italic r:id="rId8"/>
      <p:boldItalic r:id="rId9"/>
    </p:embeddedFont>
    <p:embeddedFont>
      <p:font typeface="DM Serif Display" charset="0"/>
      <p:regular r:id="rId10"/>
      <p:italic r:id="rId11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74F721B3-2C92-40F4-A199-BBE33F7530F0}">
          <p14:sldIdLst>
            <p14:sldId id="271"/>
          </p14:sldIdLst>
        </p14:section>
        <p14:section name="Раздел без заголовка" id="{C98AC106-FE14-4975-892E-D131D5E56654}">
          <p14:sldIdLst>
            <p14:sldId id="273"/>
            <p14:sldId id="274"/>
          </p14:sldIdLst>
        </p14:section>
      </p14:sectionLst>
    </p:ex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F483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2A665A2-E848-4E20-BB91-80F729E4F44B}">
  <a:tblStyle styleId="{52A665A2-E848-4E20-BB91-80F729E4F44B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77" d="100"/>
          <a:sy n="77" d="100"/>
        </p:scale>
        <p:origin x="-1560" y="-72"/>
      </p:cViewPr>
      <p:guideLst>
        <p:guide orient="horz" pos="3367"/>
        <p:guide pos="238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3.fntdata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font" Target="fonts/font2.fntdata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1.fntdata"/><Relationship Id="rId11" Type="http://schemas.openxmlformats.org/officeDocument/2006/relationships/font" Target="fonts/font6.fntdata"/><Relationship Id="rId5" Type="http://schemas.openxmlformats.org/officeDocument/2006/relationships/notesMaster" Target="notesMasters/notesMaster1.xml"/><Relationship Id="rId15" Type="http://schemas.openxmlformats.org/officeDocument/2006/relationships/tableStyles" Target="tableStyles.xml"/><Relationship Id="rId10" Type="http://schemas.openxmlformats.org/officeDocument/2006/relationships/font" Target="fonts/font5.fntdata"/><Relationship Id="rId4" Type="http://schemas.openxmlformats.org/officeDocument/2006/relationships/slide" Target="slides/slide3.xml"/><Relationship Id="rId9" Type="http://schemas.openxmlformats.org/officeDocument/2006/relationships/font" Target="fonts/font4.fntdata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2217050" y="685800"/>
            <a:ext cx="24246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4154406259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" name="Google Shape;399;g1516e0ce540_0_25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17738" y="685800"/>
            <a:ext cx="2424112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00" name="Google Shape;400;g1516e0ce540_0_2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5" name="Google Shape;435;g1516e0ce540_0_33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17738" y="685800"/>
            <a:ext cx="2424112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36" name="Google Shape;436;g1516e0ce540_0_3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5" name="Google Shape;435;g1516e0ce540_0_33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17738" y="685800"/>
            <a:ext cx="2424112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36" name="Google Shape;436;g1516e0ce540_0_3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6"/>
          <p:cNvSpPr txBox="1">
            <a:spLocks noGrp="1"/>
          </p:cNvSpPr>
          <p:nvPr>
            <p:ph type="title"/>
          </p:nvPr>
        </p:nvSpPr>
        <p:spPr>
          <a:xfrm>
            <a:off x="708150" y="541275"/>
            <a:ext cx="6143700" cy="738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>
            <a:endParaRPr/>
          </a:p>
        </p:txBody>
      </p:sp>
      <p:pic>
        <p:nvPicPr>
          <p:cNvPr id="39" name="Google Shape;39;p6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-2126434" y="1596602"/>
            <a:ext cx="2537458" cy="2286326"/>
          </a:xfrm>
          <a:prstGeom prst="rect">
            <a:avLst/>
          </a:prstGeom>
          <a:noFill/>
          <a:ln>
            <a:noFill/>
          </a:ln>
        </p:spPr>
      </p:pic>
      <p:pic>
        <p:nvPicPr>
          <p:cNvPr id="40" name="Google Shape;40;p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 rot="5400000">
            <a:off x="6497492" y="4509205"/>
            <a:ext cx="3457575" cy="206071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8"/>
          <p:cNvSpPr txBox="1">
            <a:spLocks noGrp="1"/>
          </p:cNvSpPr>
          <p:nvPr>
            <p:ph type="title"/>
          </p:nvPr>
        </p:nvSpPr>
        <p:spPr>
          <a:xfrm>
            <a:off x="1921425" y="2726100"/>
            <a:ext cx="3717300" cy="5239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11"/>
          <p:cNvSpPr txBox="1">
            <a:spLocks noGrp="1"/>
          </p:cNvSpPr>
          <p:nvPr>
            <p:ph type="title" hasCustomPrompt="1"/>
          </p:nvPr>
        </p:nvSpPr>
        <p:spPr>
          <a:xfrm>
            <a:off x="1580839" y="2825320"/>
            <a:ext cx="4398300" cy="4081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59" name="Google Shape;59;p11"/>
          <p:cNvSpPr txBox="1">
            <a:spLocks noGrp="1"/>
          </p:cNvSpPr>
          <p:nvPr>
            <p:ph type="subTitle" idx="1"/>
          </p:nvPr>
        </p:nvSpPr>
        <p:spPr>
          <a:xfrm>
            <a:off x="1580818" y="6906926"/>
            <a:ext cx="4398300" cy="959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18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bg>
      <p:bgPr>
        <a:solidFill>
          <a:srgbClr val="FFFFFF"/>
        </a:solidFill>
        <a:effectLst/>
      </p:bgPr>
    </p:bg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1">
  <p:cSld name="CUSTOM_9"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14"/>
          <p:cNvSpPr txBox="1">
            <a:spLocks noGrp="1"/>
          </p:cNvSpPr>
          <p:nvPr>
            <p:ph type="title"/>
          </p:nvPr>
        </p:nvSpPr>
        <p:spPr>
          <a:xfrm>
            <a:off x="708150" y="539400"/>
            <a:ext cx="6144000" cy="740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">
  <p:cSld name="CUSTOM_8"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1" name="Google Shape;111;p18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 rot="10800000" flipH="1">
            <a:off x="5022241" y="-1840723"/>
            <a:ext cx="2537457" cy="2286326"/>
          </a:xfrm>
          <a:prstGeom prst="rect">
            <a:avLst/>
          </a:prstGeom>
          <a:noFill/>
          <a:ln>
            <a:noFill/>
          </a:ln>
        </p:spPr>
      </p:pic>
      <p:pic>
        <p:nvPicPr>
          <p:cNvPr id="112" name="Google Shape;112;p1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-504970" y="10246380"/>
            <a:ext cx="3457575" cy="2060715"/>
          </a:xfrm>
          <a:prstGeom prst="rect">
            <a:avLst/>
          </a:prstGeom>
          <a:noFill/>
          <a:ln>
            <a:noFill/>
          </a:ln>
        </p:spPr>
      </p:pic>
      <p:pic>
        <p:nvPicPr>
          <p:cNvPr id="113" name="Google Shape;113;p18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 flipH="1">
            <a:off x="7136675" y="6344200"/>
            <a:ext cx="3213500" cy="28953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14" name="Google Shape;114;p18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 flipH="1">
            <a:off x="-1294351" y="2164776"/>
            <a:ext cx="1769160" cy="159660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1">
  <p:cSld name="CUSTOM_8_1"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6" name="Google Shape;116;p19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-1032504" y="-2238575"/>
            <a:ext cx="2923900" cy="2669525"/>
          </a:xfrm>
          <a:prstGeom prst="rect">
            <a:avLst/>
          </a:prstGeom>
          <a:noFill/>
          <a:ln>
            <a:noFill/>
          </a:ln>
        </p:spPr>
      </p:pic>
      <p:pic>
        <p:nvPicPr>
          <p:cNvPr id="117" name="Google Shape;117;p19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5204521" y="10230775"/>
            <a:ext cx="2923900" cy="26695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accent4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708150" y="539400"/>
            <a:ext cx="6144000" cy="74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DM Serif Display"/>
              <a:buNone/>
              <a:defRPr sz="3600" b="1">
                <a:solidFill>
                  <a:schemeClr val="dk1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DM Serif Display"/>
              <a:buNone/>
              <a:defRPr sz="3600" b="1">
                <a:solidFill>
                  <a:schemeClr val="dk1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DM Serif Display"/>
              <a:buNone/>
              <a:defRPr sz="3600" b="1">
                <a:solidFill>
                  <a:schemeClr val="dk1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DM Serif Display"/>
              <a:buNone/>
              <a:defRPr sz="3600" b="1">
                <a:solidFill>
                  <a:schemeClr val="dk1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DM Serif Display"/>
              <a:buNone/>
              <a:defRPr sz="3600" b="1">
                <a:solidFill>
                  <a:schemeClr val="dk1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DM Serif Display"/>
              <a:buNone/>
              <a:defRPr sz="3600" b="1">
                <a:solidFill>
                  <a:schemeClr val="dk1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DM Serif Display"/>
              <a:buNone/>
              <a:defRPr sz="3600" b="1">
                <a:solidFill>
                  <a:schemeClr val="dk1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DM Serif Display"/>
              <a:buNone/>
              <a:defRPr sz="3600" b="1">
                <a:solidFill>
                  <a:schemeClr val="dk1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DM Serif Display"/>
              <a:buNone/>
              <a:defRPr sz="3600" b="1">
                <a:solidFill>
                  <a:schemeClr val="dk1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708150" y="2395704"/>
            <a:ext cx="6144000" cy="710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2385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Raleway Medium"/>
              <a:buChar char="●"/>
              <a:defRPr sz="1500">
                <a:solidFill>
                  <a:schemeClr val="dk1"/>
                </a:solidFill>
                <a:latin typeface="Raleway Medium"/>
                <a:ea typeface="Raleway Medium"/>
                <a:cs typeface="Raleway Medium"/>
                <a:sym typeface="Raleway Medium"/>
              </a:defRPr>
            </a:lvl1pPr>
            <a:lvl2pPr marL="914400" lvl="1" indent="-32385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Raleway Medium"/>
              <a:buChar char="○"/>
              <a:defRPr sz="1500">
                <a:solidFill>
                  <a:schemeClr val="dk1"/>
                </a:solidFill>
                <a:latin typeface="Raleway Medium"/>
                <a:ea typeface="Raleway Medium"/>
                <a:cs typeface="Raleway Medium"/>
                <a:sym typeface="Raleway Medium"/>
              </a:defRPr>
            </a:lvl2pPr>
            <a:lvl3pPr marL="1371600" lvl="2" indent="-32385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Raleway Medium"/>
              <a:buChar char="■"/>
              <a:defRPr sz="1500">
                <a:solidFill>
                  <a:schemeClr val="dk1"/>
                </a:solidFill>
                <a:latin typeface="Raleway Medium"/>
                <a:ea typeface="Raleway Medium"/>
                <a:cs typeface="Raleway Medium"/>
                <a:sym typeface="Raleway Medium"/>
              </a:defRPr>
            </a:lvl3pPr>
            <a:lvl4pPr marL="1828800" lvl="3" indent="-32385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Raleway Medium"/>
              <a:buChar char="●"/>
              <a:defRPr sz="1500">
                <a:solidFill>
                  <a:schemeClr val="dk1"/>
                </a:solidFill>
                <a:latin typeface="Raleway Medium"/>
                <a:ea typeface="Raleway Medium"/>
                <a:cs typeface="Raleway Medium"/>
                <a:sym typeface="Raleway Medium"/>
              </a:defRPr>
            </a:lvl4pPr>
            <a:lvl5pPr marL="2286000" lvl="4" indent="-32385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Raleway Medium"/>
              <a:buChar char="○"/>
              <a:defRPr sz="1500">
                <a:solidFill>
                  <a:schemeClr val="dk1"/>
                </a:solidFill>
                <a:latin typeface="Raleway Medium"/>
                <a:ea typeface="Raleway Medium"/>
                <a:cs typeface="Raleway Medium"/>
                <a:sym typeface="Raleway Medium"/>
              </a:defRPr>
            </a:lvl5pPr>
            <a:lvl6pPr marL="2743200" lvl="5" indent="-32385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Raleway Medium"/>
              <a:buChar char="■"/>
              <a:defRPr sz="1500">
                <a:solidFill>
                  <a:schemeClr val="dk1"/>
                </a:solidFill>
                <a:latin typeface="Raleway Medium"/>
                <a:ea typeface="Raleway Medium"/>
                <a:cs typeface="Raleway Medium"/>
                <a:sym typeface="Raleway Medium"/>
              </a:defRPr>
            </a:lvl6pPr>
            <a:lvl7pPr marL="3200400" lvl="6" indent="-32385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Raleway Medium"/>
              <a:buChar char="●"/>
              <a:defRPr sz="1500">
                <a:solidFill>
                  <a:schemeClr val="dk1"/>
                </a:solidFill>
                <a:latin typeface="Raleway Medium"/>
                <a:ea typeface="Raleway Medium"/>
                <a:cs typeface="Raleway Medium"/>
                <a:sym typeface="Raleway Medium"/>
              </a:defRPr>
            </a:lvl7pPr>
            <a:lvl8pPr marL="3657600" lvl="7" indent="-32385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Raleway Medium"/>
              <a:buChar char="○"/>
              <a:defRPr sz="1500">
                <a:solidFill>
                  <a:schemeClr val="dk1"/>
                </a:solidFill>
                <a:latin typeface="Raleway Medium"/>
                <a:ea typeface="Raleway Medium"/>
                <a:cs typeface="Raleway Medium"/>
                <a:sym typeface="Raleway Medium"/>
              </a:defRPr>
            </a:lvl8pPr>
            <a:lvl9pPr marL="4114800" lvl="8" indent="-32385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Raleway Medium"/>
              <a:buChar char="■"/>
              <a:defRPr sz="1500">
                <a:solidFill>
                  <a:schemeClr val="dk1"/>
                </a:solidFill>
                <a:latin typeface="Raleway Medium"/>
                <a:ea typeface="Raleway Medium"/>
                <a:cs typeface="Raleway Medium"/>
                <a:sym typeface="Raleway Medium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2" r:id="rId1"/>
    <p:sldLayoutId id="2147483654" r:id="rId2"/>
    <p:sldLayoutId id="2147483657" r:id="rId3"/>
    <p:sldLayoutId id="2147483658" r:id="rId4"/>
    <p:sldLayoutId id="2147483660" r:id="rId5"/>
    <p:sldLayoutId id="2147483664" r:id="rId6"/>
    <p:sldLayoutId id="2147483665" r:id="rId7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image" Target="../media/image6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9.jpe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2" name="Google Shape;402;p37"/>
          <p:cNvGrpSpPr/>
          <p:nvPr/>
        </p:nvGrpSpPr>
        <p:grpSpPr>
          <a:xfrm>
            <a:off x="333632" y="222422"/>
            <a:ext cx="7043351" cy="9650685"/>
            <a:chOff x="716525" y="1827050"/>
            <a:chExt cx="6152050" cy="8021100"/>
          </a:xfrm>
        </p:grpSpPr>
        <p:grpSp>
          <p:nvGrpSpPr>
            <p:cNvPr id="403" name="Google Shape;403;p37"/>
            <p:cNvGrpSpPr/>
            <p:nvPr/>
          </p:nvGrpSpPr>
          <p:grpSpPr>
            <a:xfrm>
              <a:off x="724875" y="1827072"/>
              <a:ext cx="6143700" cy="8007865"/>
              <a:chOff x="724875" y="1827072"/>
              <a:chExt cx="6143700" cy="8007865"/>
            </a:xfrm>
          </p:grpSpPr>
          <p:pic>
            <p:nvPicPr>
              <p:cNvPr id="404" name="Google Shape;404;p37"/>
              <p:cNvPicPr preferRelativeResize="0"/>
              <p:nvPr/>
            </p:nvPicPr>
            <p:blipFill rotWithShape="1">
              <a:blip r:embed="rId3">
                <a:alphaModFix/>
              </a:blip>
              <a:srcRect b="51468"/>
              <a:stretch/>
            </p:blipFill>
            <p:spPr>
              <a:xfrm>
                <a:off x="2005100" y="8749213"/>
                <a:ext cx="2483000" cy="1085725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405" name="Google Shape;405;p37"/>
              <p:cNvPicPr preferRelativeResize="0"/>
              <p:nvPr/>
            </p:nvPicPr>
            <p:blipFill rotWithShape="1">
              <a:blip r:embed="rId4">
                <a:alphaModFix/>
              </a:blip>
              <a:srcRect r="22094"/>
              <a:stretch/>
            </p:blipFill>
            <p:spPr>
              <a:xfrm>
                <a:off x="5178395" y="2358673"/>
                <a:ext cx="1690180" cy="1293000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406" name="Google Shape;406;p37"/>
              <p:cNvPicPr preferRelativeResize="0"/>
              <p:nvPr/>
            </p:nvPicPr>
            <p:blipFill rotWithShape="1">
              <a:blip r:embed="rId5">
                <a:alphaModFix/>
              </a:blip>
              <a:srcRect l="6785" t="59860"/>
              <a:stretch/>
            </p:blipFill>
            <p:spPr>
              <a:xfrm>
                <a:off x="724875" y="1827072"/>
                <a:ext cx="2980232" cy="1085725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407" name="Google Shape;407;p37"/>
              <p:cNvPicPr preferRelativeResize="0"/>
              <p:nvPr/>
            </p:nvPicPr>
            <p:blipFill rotWithShape="1">
              <a:blip r:embed="rId6">
                <a:alphaModFix/>
              </a:blip>
              <a:srcRect r="68606"/>
              <a:stretch/>
            </p:blipFill>
            <p:spPr>
              <a:xfrm>
                <a:off x="6247349" y="7939528"/>
                <a:ext cx="604350" cy="1734547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  <p:sp>
          <p:nvSpPr>
            <p:cNvPr id="408" name="Google Shape;408;p37"/>
            <p:cNvSpPr/>
            <p:nvPr/>
          </p:nvSpPr>
          <p:spPr>
            <a:xfrm>
              <a:off x="716525" y="1827050"/>
              <a:ext cx="6143700" cy="8021100"/>
            </a:xfrm>
            <a:prstGeom prst="rect">
              <a:avLst/>
            </a:prstGeom>
            <a:noFill/>
            <a:ln w="9525" cap="flat" cmpd="sng">
              <a:solidFill>
                <a:schemeClr val="dk1"/>
              </a:solidFill>
              <a:prstDash val="lg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09" name="Google Shape;409;p37"/>
          <p:cNvSpPr txBox="1">
            <a:spLocks noGrp="1"/>
          </p:cNvSpPr>
          <p:nvPr>
            <p:ph type="title"/>
          </p:nvPr>
        </p:nvSpPr>
        <p:spPr>
          <a:xfrm>
            <a:off x="708150" y="541275"/>
            <a:ext cx="6143700" cy="738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dirty="0" smtClean="0"/>
              <a:t> </a:t>
            </a:r>
            <a:endParaRPr dirty="0"/>
          </a:p>
        </p:txBody>
      </p:sp>
      <p:pic>
        <p:nvPicPr>
          <p:cNvPr id="410" name="Google Shape;410;p37"/>
          <p:cNvPicPr preferRelativeResize="0"/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3018900" y="3317163"/>
            <a:ext cx="1538900" cy="1372674"/>
          </a:xfrm>
          <a:prstGeom prst="rect">
            <a:avLst/>
          </a:prstGeom>
          <a:noFill/>
          <a:ln>
            <a:noFill/>
          </a:ln>
        </p:spPr>
      </p:pic>
      <p:sp>
        <p:nvSpPr>
          <p:cNvPr id="411" name="Google Shape;411;p37"/>
          <p:cNvSpPr txBox="1"/>
          <p:nvPr/>
        </p:nvSpPr>
        <p:spPr>
          <a:xfrm>
            <a:off x="3233063" y="3590038"/>
            <a:ext cx="1110600" cy="129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7200" b="1" dirty="0">
              <a:solidFill>
                <a:schemeClr val="dk1"/>
              </a:solidFill>
              <a:latin typeface="DM Serif Display"/>
              <a:ea typeface="DM Serif Display"/>
              <a:cs typeface="DM Serif Display"/>
              <a:sym typeface="DM Serif Display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458096" y="626743"/>
            <a:ext cx="4893275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solidFill>
                  <a:srgbClr val="7030A0"/>
                </a:solidFill>
              </a:rPr>
              <a:t>Опросник для родителей:</a:t>
            </a:r>
          </a:p>
          <a:p>
            <a:pPr algn="ctr"/>
            <a:r>
              <a:rPr lang="ru-RU" sz="2400" b="1" dirty="0">
                <a:solidFill>
                  <a:srgbClr val="7030A0"/>
                </a:solidFill>
              </a:rPr>
              <a:t> </a:t>
            </a:r>
            <a:endParaRPr lang="ru-RU" sz="2400" b="1" dirty="0" smtClean="0">
              <a:solidFill>
                <a:srgbClr val="7030A0"/>
              </a:solidFill>
            </a:endParaRPr>
          </a:p>
          <a:p>
            <a:pPr algn="ctr"/>
            <a:r>
              <a:rPr lang="ru-RU" sz="2400" b="1" dirty="0" smtClean="0">
                <a:solidFill>
                  <a:srgbClr val="7030A0"/>
                </a:solidFill>
              </a:rPr>
              <a:t>"</a:t>
            </a:r>
            <a:r>
              <a:rPr lang="ru-RU" sz="2400" b="1" dirty="0">
                <a:solidFill>
                  <a:srgbClr val="7030A0"/>
                </a:solidFill>
              </a:rPr>
              <a:t>Что вы знаете о группе здоровья вашего ребенка?"</a:t>
            </a:r>
            <a:endParaRPr lang="ru-RU" sz="2400" dirty="0">
              <a:solidFill>
                <a:srgbClr val="7030A0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531341" y="2929067"/>
            <a:ext cx="6134414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solidFill>
                  <a:srgbClr val="7030A0"/>
                </a:solidFill>
              </a:rPr>
              <a:t>Уважаемые родители!</a:t>
            </a:r>
          </a:p>
          <a:p>
            <a:pPr algn="just"/>
            <a:endParaRPr lang="ru-RU" sz="1600" dirty="0" smtClean="0">
              <a:solidFill>
                <a:srgbClr val="7030A0"/>
              </a:solidFill>
            </a:endParaRPr>
          </a:p>
          <a:p>
            <a:pPr algn="just"/>
            <a:r>
              <a:rPr lang="ru-RU" sz="1600" dirty="0" smtClean="0">
                <a:solidFill>
                  <a:srgbClr val="002060"/>
                </a:solidFill>
              </a:rPr>
              <a:t>Мы </a:t>
            </a:r>
            <a:r>
              <a:rPr lang="ru-RU" sz="1600" dirty="0">
                <a:solidFill>
                  <a:srgbClr val="002060"/>
                </a:solidFill>
              </a:rPr>
              <a:t>стремимся создать максимально комфортные и безопасные условия для развития и обучения ваших детей. Для этого нам важно понимать, насколько хорошо вы осведомлены о группе здоровья вашего ребенка. Эта информация помогает нам учитывать индивидуальные особенности каждого ученика и обеспечивать ему необходимую поддержку.</a:t>
            </a:r>
          </a:p>
          <a:p>
            <a:pPr algn="just"/>
            <a:r>
              <a:rPr lang="ru-RU" sz="1600" dirty="0">
                <a:solidFill>
                  <a:srgbClr val="002060"/>
                </a:solidFill>
              </a:rPr>
              <a:t>Пожалуйста, ответьте на несколько простых вопросов, чтобы помочь нам лучше заботиться о здоровье ваших детей. Ваши ответы будут строго конфиденциальны и использованы</a:t>
            </a:r>
            <a:r>
              <a:rPr lang="ru-RU" sz="1600" dirty="0">
                <a:solidFill>
                  <a:srgbClr val="7030A0"/>
                </a:solidFill>
              </a:rPr>
              <a:t> исключительно для улучшения нашей работы.</a:t>
            </a:r>
            <a:endParaRPr lang="ru-RU" sz="2400" dirty="0">
              <a:solidFill>
                <a:srgbClr val="7030A0"/>
              </a:solidFill>
            </a:endParaRPr>
          </a:p>
          <a:p>
            <a:pPr algn="ctr"/>
            <a:r>
              <a:rPr lang="ru-RU" sz="2400" b="1" dirty="0">
                <a:solidFill>
                  <a:srgbClr val="7030A0"/>
                </a:solidFill>
              </a:rPr>
              <a:t>Инструкция:</a:t>
            </a:r>
            <a:r>
              <a:rPr lang="ru-RU" sz="1600" dirty="0">
                <a:solidFill>
                  <a:srgbClr val="7030A0"/>
                </a:solidFill>
              </a:rPr>
              <a:t> </a:t>
            </a:r>
            <a:endParaRPr lang="ru-RU" sz="1600" dirty="0" smtClean="0">
              <a:solidFill>
                <a:srgbClr val="7030A0"/>
              </a:solidFill>
            </a:endParaRPr>
          </a:p>
          <a:p>
            <a:pPr algn="just"/>
            <a:r>
              <a:rPr lang="ru-RU" sz="1600" dirty="0" smtClean="0">
                <a:solidFill>
                  <a:srgbClr val="002060"/>
                </a:solidFill>
              </a:rPr>
              <a:t>Пожалуйста</a:t>
            </a:r>
            <a:r>
              <a:rPr lang="ru-RU" sz="1600" dirty="0">
                <a:solidFill>
                  <a:srgbClr val="002060"/>
                </a:solidFill>
              </a:rPr>
              <a:t>, выберите один или несколько вариантов ответа, которые, по вашему мнению, наиболее точно отражают вашу ситуацию.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7009" y="7576724"/>
            <a:ext cx="6115225" cy="2798262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7565" y="607103"/>
            <a:ext cx="6619461" cy="3231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500" dirty="0" smtClean="0">
                <a:solidFill>
                  <a:srgbClr val="002060"/>
                </a:solidFill>
              </a:rPr>
              <a:t> </a:t>
            </a:r>
            <a:endParaRPr lang="ru-RU" sz="1500" dirty="0">
              <a:solidFill>
                <a:srgbClr val="002060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97565" y="263643"/>
            <a:ext cx="1188146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600" b="1" dirty="0">
                <a:solidFill>
                  <a:srgbClr val="002060"/>
                </a:solidFill>
              </a:rPr>
              <a:t>Вопросы:</a:t>
            </a:r>
            <a:endParaRPr lang="ru-RU" sz="1600" dirty="0">
              <a:solidFill>
                <a:srgbClr val="002060"/>
              </a:solidFill>
            </a:endParaRPr>
          </a:p>
        </p:txBody>
      </p:sp>
      <p:pic>
        <p:nvPicPr>
          <p:cNvPr id="14" name="Google Shape;145;p2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498675" y="3194750"/>
            <a:ext cx="3641350" cy="3080576"/>
          </a:xfrm>
          <a:prstGeom prst="rect">
            <a:avLst/>
          </a:prstGeom>
          <a:noFill/>
          <a:ln>
            <a:noFill/>
          </a:ln>
        </p:spPr>
      </p:pic>
      <p:pic>
        <p:nvPicPr>
          <p:cNvPr id="15" name="Google Shape;144;p2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-223750" y="5184637"/>
            <a:ext cx="4269200" cy="2544451"/>
          </a:xfrm>
          <a:prstGeom prst="rect">
            <a:avLst/>
          </a:prstGeom>
          <a:noFill/>
          <a:ln>
            <a:noFill/>
          </a:ln>
        </p:spPr>
      </p:pic>
      <p:pic>
        <p:nvPicPr>
          <p:cNvPr id="16" name="Google Shape;143;p24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 flipH="1">
            <a:off x="2340717" y="7459797"/>
            <a:ext cx="3419045" cy="3080575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9" name="Таблица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01087901"/>
              </p:ext>
            </p:extLst>
          </p:nvPr>
        </p:nvGraphicFramePr>
        <p:xfrm>
          <a:off x="397563" y="768686"/>
          <a:ext cx="6818782" cy="8199120"/>
        </p:xfrm>
        <a:graphic>
          <a:graphicData uri="http://schemas.openxmlformats.org/drawingml/2006/table">
            <a:tbl>
              <a:tblPr firstRow="1" bandRow="1">
                <a:tableStyleId>{52A665A2-E848-4E20-BB91-80F729E4F44B}</a:tableStyleId>
              </a:tblPr>
              <a:tblGrid>
                <a:gridCol w="3433032"/>
                <a:gridCol w="3385750"/>
              </a:tblGrid>
              <a:tr h="1270179">
                <a:tc>
                  <a:txBody>
                    <a:bodyPr/>
                    <a:lstStyle/>
                    <a:p>
                      <a:pPr lvl="0"/>
                      <a:r>
                        <a:rPr lang="ru-RU" sz="1600" b="1" i="0" u="none" strike="noStrike" cap="none" dirty="0" smtClean="0">
                          <a:solidFill>
                            <a:srgbClr val="002060"/>
                          </a:solidFill>
                          <a:effectLst/>
                          <a:latin typeface="Arial"/>
                          <a:ea typeface="Arial"/>
                          <a:cs typeface="Arial"/>
                          <a:sym typeface="Arial"/>
                        </a:rPr>
                        <a:t>Знаете ли вы, к какой группе здоровья относится ваш ребенок?</a:t>
                      </a:r>
                      <a:endParaRPr lang="ru-RU" sz="1600" b="0" i="0" u="none" strike="noStrike" cap="none" dirty="0" smtClean="0">
                        <a:solidFill>
                          <a:srgbClr val="002060"/>
                        </a:solidFill>
                        <a:effectLst/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marL="285750" lvl="1" indent="-285750" algn="just">
                        <a:buFont typeface="Courier New" pitchFamily="49" charset="0"/>
                        <a:buChar char="o"/>
                      </a:pPr>
                      <a:r>
                        <a:rPr lang="ru-RU" sz="1600" b="0" i="0" u="none" strike="noStrike" cap="none" dirty="0" smtClean="0">
                          <a:solidFill>
                            <a:srgbClr val="002060"/>
                          </a:solidFill>
                          <a:effectLst/>
                          <a:latin typeface="Arial"/>
                          <a:ea typeface="Arial"/>
                          <a:cs typeface="Arial"/>
                          <a:sym typeface="Arial"/>
                        </a:rPr>
                        <a:t>Да, знаю.</a:t>
                      </a:r>
                    </a:p>
                    <a:p>
                      <a:pPr marL="285750" lvl="1" indent="-285750" algn="just">
                        <a:buFont typeface="Courier New" pitchFamily="49" charset="0"/>
                        <a:buChar char="o"/>
                      </a:pPr>
                      <a:r>
                        <a:rPr lang="ru-RU" sz="1600" b="0" i="0" u="none" strike="noStrike" cap="none" dirty="0" smtClean="0">
                          <a:solidFill>
                            <a:srgbClr val="002060"/>
                          </a:solidFill>
                          <a:effectLst/>
                          <a:latin typeface="Arial"/>
                          <a:ea typeface="Arial"/>
                          <a:cs typeface="Arial"/>
                          <a:sym typeface="Arial"/>
                        </a:rPr>
                        <a:t>Нет, не знаю.</a:t>
                      </a:r>
                    </a:p>
                    <a:p>
                      <a:pPr marL="285750" lvl="1" indent="-285750" algn="just">
                        <a:buFont typeface="Courier New" pitchFamily="49" charset="0"/>
                        <a:buChar char="o"/>
                      </a:pPr>
                      <a:r>
                        <a:rPr lang="ru-RU" sz="1600" b="0" i="0" u="none" strike="noStrike" cap="none" dirty="0" smtClean="0">
                          <a:solidFill>
                            <a:srgbClr val="002060"/>
                          </a:solidFill>
                          <a:effectLst/>
                          <a:latin typeface="Arial"/>
                          <a:ea typeface="Arial"/>
                          <a:cs typeface="Arial"/>
                          <a:sym typeface="Arial"/>
                        </a:rPr>
                        <a:t>Затрудняюсь ответить.</a:t>
                      </a:r>
                      <a:endParaRPr lang="ru-RU" sz="1600" b="0" i="0" u="none" strike="noStrike" cap="none" dirty="0">
                        <a:solidFill>
                          <a:srgbClr val="002060"/>
                        </a:solidFill>
                        <a:effectLst/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/>
                      <a:r>
                        <a:rPr lang="ru-RU" sz="1600" b="1" i="0" u="none" strike="noStrike" cap="none" dirty="0" smtClean="0">
                          <a:solidFill>
                            <a:srgbClr val="002060"/>
                          </a:solidFill>
                          <a:effectLst/>
                          <a:latin typeface="Arial"/>
                          <a:ea typeface="Arial"/>
                          <a:cs typeface="Arial"/>
                          <a:sym typeface="Arial"/>
                        </a:rPr>
                        <a:t>Откуда вы узнали о группе здоровья вашего ребенка?</a:t>
                      </a:r>
                      <a:endParaRPr lang="ru-RU" sz="1600" b="0" i="0" u="none" strike="noStrike" cap="none" dirty="0" smtClean="0">
                        <a:solidFill>
                          <a:srgbClr val="002060"/>
                        </a:solidFill>
                        <a:effectLst/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marL="285750" lvl="1" indent="-285750" algn="just">
                        <a:buFont typeface="Courier New" pitchFamily="49" charset="0"/>
                        <a:buChar char="o"/>
                      </a:pPr>
                      <a:r>
                        <a:rPr lang="ru-RU" sz="1600" b="0" i="0" u="none" strike="noStrike" cap="none" dirty="0" smtClean="0">
                          <a:solidFill>
                            <a:srgbClr val="002060"/>
                          </a:solidFill>
                          <a:effectLst/>
                          <a:latin typeface="Arial"/>
                          <a:ea typeface="Arial"/>
                          <a:cs typeface="Arial"/>
                          <a:sym typeface="Arial"/>
                        </a:rPr>
                        <a:t>От педиатра/врача общей практики.</a:t>
                      </a:r>
                    </a:p>
                    <a:p>
                      <a:pPr marL="285750" lvl="1" indent="-285750" algn="just">
                        <a:buFont typeface="Courier New" pitchFamily="49" charset="0"/>
                        <a:buChar char="o"/>
                      </a:pPr>
                      <a:r>
                        <a:rPr lang="ru-RU" sz="1600" b="0" i="0" u="none" strike="noStrike" cap="none" dirty="0" smtClean="0">
                          <a:solidFill>
                            <a:srgbClr val="002060"/>
                          </a:solidFill>
                          <a:effectLst/>
                          <a:latin typeface="Arial"/>
                          <a:ea typeface="Arial"/>
                          <a:cs typeface="Arial"/>
                          <a:sym typeface="Arial"/>
                        </a:rPr>
                        <a:t>Из медицинской карты ребенка.</a:t>
                      </a:r>
                    </a:p>
                    <a:p>
                      <a:pPr marL="285750" lvl="1" indent="-285750" algn="just">
                        <a:buFont typeface="Courier New" pitchFamily="49" charset="0"/>
                        <a:buChar char="o"/>
                      </a:pPr>
                      <a:r>
                        <a:rPr lang="ru-RU" sz="1600" b="0" i="0" u="none" strike="noStrike" cap="none" dirty="0" smtClean="0">
                          <a:solidFill>
                            <a:srgbClr val="002060"/>
                          </a:solidFill>
                          <a:effectLst/>
                          <a:latin typeface="Arial"/>
                          <a:ea typeface="Arial"/>
                          <a:cs typeface="Arial"/>
                          <a:sym typeface="Arial"/>
                        </a:rPr>
                        <a:t>От медицинского работника в школе/детском саду.</a:t>
                      </a:r>
                    </a:p>
                    <a:p>
                      <a:pPr marL="285750" lvl="1" indent="-285750" algn="just">
                        <a:buFont typeface="Courier New" pitchFamily="49" charset="0"/>
                        <a:buChar char="o"/>
                      </a:pPr>
                      <a:r>
                        <a:rPr lang="ru-RU" sz="1600" b="0" i="0" u="none" strike="noStrike" cap="none" dirty="0" smtClean="0">
                          <a:solidFill>
                            <a:srgbClr val="002060"/>
                          </a:solidFill>
                          <a:effectLst/>
                          <a:latin typeface="Arial"/>
                          <a:ea typeface="Arial"/>
                          <a:cs typeface="Arial"/>
                          <a:sym typeface="Arial"/>
                        </a:rPr>
                        <a:t>Из других источников (укажите, пожалуйст</a:t>
                      </a:r>
                      <a:r>
                        <a:rPr lang="ru-RU" sz="1400" b="0" i="0" u="none" strike="noStrike" cap="non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  <a:ea typeface="Arial"/>
                          <a:cs typeface="Arial"/>
                          <a:sym typeface="Arial"/>
                        </a:rPr>
                        <a:t>а: </a:t>
                      </a:r>
                      <a:r>
                        <a:rPr lang="ru-RU" sz="1400" b="1" i="0" u="none" strike="noStrike" cap="non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  <a:ea typeface="Arial"/>
                          <a:cs typeface="Arial"/>
                          <a:sym typeface="Arial"/>
                        </a:rPr>
                        <a:t>____</a:t>
                      </a:r>
                      <a:r>
                        <a:rPr lang="ru-RU" sz="1400" b="0" i="0" u="none" strike="noStrike" cap="non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  <a:ea typeface="Arial"/>
                          <a:cs typeface="Arial"/>
                          <a:sym typeface="Arial"/>
                        </a:rPr>
                        <a:t>)</a:t>
                      </a:r>
                      <a:endParaRPr lang="ru-RU" sz="1200" b="0" i="0" u="none" strike="noStrike" cap="none" dirty="0" smtClean="0">
                        <a:solidFill>
                          <a:srgbClr val="000000"/>
                        </a:solidFill>
                        <a:effectLst/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marL="285750" lvl="1" indent="-285750" algn="just">
                        <a:buFont typeface="Courier New" pitchFamily="49" charset="0"/>
                        <a:buChar char="o"/>
                      </a:pPr>
                      <a:r>
                        <a:rPr lang="ru-RU" sz="1600" b="0" i="0" u="none" strike="noStrike" cap="none" dirty="0" smtClean="0">
                          <a:solidFill>
                            <a:srgbClr val="002060"/>
                          </a:solidFill>
                          <a:effectLst/>
                          <a:latin typeface="Arial"/>
                          <a:ea typeface="Arial"/>
                          <a:cs typeface="Arial"/>
                          <a:sym typeface="Arial"/>
                        </a:rPr>
                        <a:t>Не знаю.</a:t>
                      </a:r>
                    </a:p>
                    <a:p>
                      <a:endParaRPr lang="ru-RU" dirty="0"/>
                    </a:p>
                  </a:txBody>
                  <a:tcPr/>
                </a:tc>
              </a:tr>
              <a:tr h="768781">
                <a:tc>
                  <a:txBody>
                    <a:bodyPr/>
                    <a:lstStyle/>
                    <a:p>
                      <a:pPr marL="0" lvl="0" indent="0">
                        <a:buFont typeface="Courier New" pitchFamily="49" charset="0"/>
                        <a:buNone/>
                      </a:pPr>
                      <a:r>
                        <a:rPr lang="ru-RU" sz="1600" b="1" i="0" u="none" strike="noStrike" cap="none" dirty="0" smtClean="0">
                          <a:solidFill>
                            <a:srgbClr val="002060"/>
                          </a:solidFill>
                          <a:effectLst/>
                          <a:latin typeface="Arial"/>
                          <a:ea typeface="Arial"/>
                          <a:cs typeface="Arial"/>
                          <a:sym typeface="Arial"/>
                        </a:rPr>
                        <a:t>Если вы знаете группу здоровья вашего ребенка, то какая она?</a:t>
                      </a:r>
                      <a:endParaRPr lang="ru-RU" sz="1600" b="0" i="0" u="none" strike="noStrike" cap="none" dirty="0" smtClean="0">
                        <a:solidFill>
                          <a:srgbClr val="002060"/>
                        </a:solidFill>
                        <a:effectLst/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marL="285750" lvl="1" indent="-285750" algn="just">
                        <a:buFont typeface="Courier New" pitchFamily="49" charset="0"/>
                        <a:buChar char="o"/>
                      </a:pPr>
                      <a:r>
                        <a:rPr lang="ru-RU" sz="1600" b="0" i="0" u="none" strike="noStrike" cap="none" dirty="0" smtClean="0">
                          <a:solidFill>
                            <a:srgbClr val="002060"/>
                          </a:solidFill>
                          <a:effectLst/>
                          <a:latin typeface="Arial"/>
                          <a:ea typeface="Arial"/>
                          <a:cs typeface="Arial"/>
                          <a:sym typeface="Arial"/>
                        </a:rPr>
                        <a:t>I группа (здоровые дети, не имеющие отклонений)</a:t>
                      </a:r>
                    </a:p>
                    <a:p>
                      <a:pPr marL="285750" lvl="1" indent="-285750" algn="just">
                        <a:buFont typeface="Courier New" pitchFamily="49" charset="0"/>
                        <a:buChar char="o"/>
                      </a:pPr>
                      <a:r>
                        <a:rPr lang="ru-RU" sz="1600" b="0" i="0" u="none" strike="noStrike" cap="none" dirty="0" smtClean="0">
                          <a:solidFill>
                            <a:srgbClr val="002060"/>
                          </a:solidFill>
                          <a:effectLst/>
                          <a:latin typeface="Arial"/>
                          <a:ea typeface="Arial"/>
                          <a:cs typeface="Arial"/>
                          <a:sym typeface="Arial"/>
                        </a:rPr>
                        <a:t>II группа (дети с риском развития хронических заболеваний)</a:t>
                      </a:r>
                    </a:p>
                    <a:p>
                      <a:pPr marL="285750" lvl="1" indent="-285750" algn="just">
                        <a:buFont typeface="Courier New" pitchFamily="49" charset="0"/>
                        <a:buChar char="o"/>
                      </a:pPr>
                      <a:r>
                        <a:rPr lang="ru-RU" sz="1600" b="0" i="0" u="none" strike="noStrike" cap="none" dirty="0" smtClean="0">
                          <a:solidFill>
                            <a:srgbClr val="002060"/>
                          </a:solidFill>
                          <a:effectLst/>
                          <a:latin typeface="Arial"/>
                          <a:ea typeface="Arial"/>
                          <a:cs typeface="Arial"/>
                          <a:sym typeface="Arial"/>
                        </a:rPr>
                        <a:t>III группа (дети с хроническими заболеваниями в стадии компенсации)</a:t>
                      </a:r>
                    </a:p>
                    <a:p>
                      <a:pPr marL="285750" lvl="1" indent="-285750" algn="just">
                        <a:buFont typeface="Courier New" pitchFamily="49" charset="0"/>
                        <a:buChar char="o"/>
                      </a:pPr>
                      <a:r>
                        <a:rPr lang="ru-RU" sz="1600" b="0" i="0" u="none" strike="noStrike" cap="none" dirty="0" smtClean="0">
                          <a:solidFill>
                            <a:srgbClr val="002060"/>
                          </a:solidFill>
                          <a:effectLst/>
                          <a:latin typeface="Arial"/>
                          <a:ea typeface="Arial"/>
                          <a:cs typeface="Arial"/>
                          <a:sym typeface="Arial"/>
                        </a:rPr>
                        <a:t>IV группа (дети с хроническими заболеваниями в стадии субкомпенсации)</a:t>
                      </a:r>
                    </a:p>
                    <a:p>
                      <a:pPr marL="285750" lvl="1" indent="-285750" algn="just">
                        <a:buFont typeface="Courier New" pitchFamily="49" charset="0"/>
                        <a:buChar char="o"/>
                      </a:pPr>
                      <a:r>
                        <a:rPr lang="ru-RU" sz="1600" b="0" i="0" u="none" strike="noStrike" cap="none" dirty="0" smtClean="0">
                          <a:solidFill>
                            <a:srgbClr val="002060"/>
                          </a:solidFill>
                          <a:effectLst/>
                          <a:latin typeface="Arial"/>
                          <a:ea typeface="Arial"/>
                          <a:cs typeface="Arial"/>
                          <a:sym typeface="Arial"/>
                        </a:rPr>
                        <a:t>V группа (дети с тяжелыми хроническими заболеваниями в стадии декомпенсации)</a:t>
                      </a:r>
                    </a:p>
                    <a:p>
                      <a:pPr marL="285750" lvl="1" indent="-285750" algn="just">
                        <a:buFont typeface="Courier New" pitchFamily="49" charset="0"/>
                        <a:buChar char="o"/>
                      </a:pPr>
                      <a:r>
                        <a:rPr lang="ru-RU" sz="1600" b="0" i="0" u="none" strike="noStrike" cap="none" dirty="0" smtClean="0">
                          <a:solidFill>
                            <a:srgbClr val="002060"/>
                          </a:solidFill>
                          <a:effectLst/>
                          <a:latin typeface="Arial"/>
                          <a:ea typeface="Arial"/>
                          <a:cs typeface="Arial"/>
                          <a:sym typeface="Arial"/>
                        </a:rPr>
                        <a:t>Не знаю.</a:t>
                      </a: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/>
                      <a:r>
                        <a:rPr lang="ru-RU" sz="1600" b="1" i="0" u="none" strike="noStrike" cap="none" dirty="0" smtClean="0">
                          <a:solidFill>
                            <a:srgbClr val="002060"/>
                          </a:solidFill>
                          <a:effectLst/>
                          <a:latin typeface="Arial"/>
                          <a:ea typeface="Arial"/>
                          <a:cs typeface="Arial"/>
                          <a:sym typeface="Arial"/>
                        </a:rPr>
                        <a:t>Как вы считаете, на что влияет группа здоровья ребенка? (Выберите все подходящие варианты)</a:t>
                      </a:r>
                      <a:endParaRPr lang="ru-RU" sz="1600" b="0" i="0" u="none" strike="noStrike" cap="none" dirty="0" smtClean="0">
                        <a:solidFill>
                          <a:srgbClr val="002060"/>
                        </a:solidFill>
                        <a:effectLst/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marL="285750" lvl="1" indent="-285750" algn="just">
                        <a:buFont typeface="Courier New" pitchFamily="49" charset="0"/>
                        <a:buChar char="o"/>
                      </a:pPr>
                      <a:r>
                        <a:rPr lang="ru-RU" sz="1600" b="0" i="0" u="none" strike="noStrike" cap="none" dirty="0" smtClean="0">
                          <a:solidFill>
                            <a:srgbClr val="002060"/>
                          </a:solidFill>
                          <a:effectLst/>
                          <a:latin typeface="Arial"/>
                          <a:ea typeface="Arial"/>
                          <a:cs typeface="Arial"/>
                          <a:sym typeface="Arial"/>
                        </a:rPr>
                        <a:t>На выбор физической нагрузки на уроках физкультуры.</a:t>
                      </a:r>
                    </a:p>
                    <a:p>
                      <a:pPr marL="285750" lvl="1" indent="-285750" algn="just">
                        <a:buFont typeface="Courier New" pitchFamily="49" charset="0"/>
                        <a:buChar char="o"/>
                      </a:pPr>
                      <a:r>
                        <a:rPr lang="ru-RU" sz="1600" b="0" i="0" u="none" strike="noStrike" cap="none" dirty="0" smtClean="0">
                          <a:solidFill>
                            <a:srgbClr val="002060"/>
                          </a:solidFill>
                          <a:effectLst/>
                          <a:latin typeface="Arial"/>
                          <a:ea typeface="Arial"/>
                          <a:cs typeface="Arial"/>
                          <a:sym typeface="Arial"/>
                        </a:rPr>
                        <a:t>На возможность участия в спортивных соревнованиях.</a:t>
                      </a:r>
                    </a:p>
                    <a:p>
                      <a:pPr marL="285750" lvl="1" indent="-285750" algn="just">
                        <a:buFont typeface="Courier New" pitchFamily="49" charset="0"/>
                        <a:buChar char="o"/>
                      </a:pPr>
                      <a:r>
                        <a:rPr lang="ru-RU" sz="1600" b="0" i="0" u="none" strike="noStrike" cap="none" dirty="0" smtClean="0">
                          <a:solidFill>
                            <a:srgbClr val="002060"/>
                          </a:solidFill>
                          <a:effectLst/>
                          <a:latin typeface="Arial"/>
                          <a:ea typeface="Arial"/>
                          <a:cs typeface="Arial"/>
                          <a:sym typeface="Arial"/>
                        </a:rPr>
                        <a:t>На необходимость соблюдения специального режима дня.</a:t>
                      </a:r>
                    </a:p>
                    <a:p>
                      <a:pPr marL="285750" lvl="1" indent="-285750" algn="just">
                        <a:buFont typeface="Courier New" pitchFamily="49" charset="0"/>
                        <a:buChar char="o"/>
                      </a:pPr>
                      <a:r>
                        <a:rPr lang="ru-RU" sz="1600" b="0" i="0" u="none" strike="noStrike" cap="none" dirty="0" smtClean="0">
                          <a:solidFill>
                            <a:srgbClr val="002060"/>
                          </a:solidFill>
                          <a:effectLst/>
                          <a:latin typeface="Arial"/>
                          <a:ea typeface="Arial"/>
                          <a:cs typeface="Arial"/>
                          <a:sym typeface="Arial"/>
                        </a:rPr>
                        <a:t>На возможность посещения определенных кружков и секций.</a:t>
                      </a:r>
                    </a:p>
                    <a:p>
                      <a:pPr marL="285750" lvl="1" indent="-285750" algn="just">
                        <a:buFont typeface="Courier New" pitchFamily="49" charset="0"/>
                        <a:buChar char="o"/>
                      </a:pPr>
                      <a:r>
                        <a:rPr lang="ru-RU" sz="1600" b="0" i="0" u="none" strike="noStrike" cap="none" dirty="0" smtClean="0">
                          <a:solidFill>
                            <a:srgbClr val="002060"/>
                          </a:solidFill>
                          <a:effectLst/>
                          <a:latin typeface="Arial"/>
                          <a:ea typeface="Arial"/>
                          <a:cs typeface="Arial"/>
                          <a:sym typeface="Arial"/>
                        </a:rPr>
                        <a:t>На необходимость проведения дополнительных медицинских обследований.</a:t>
                      </a:r>
                    </a:p>
                    <a:p>
                      <a:pPr marL="285750" lvl="1" indent="-285750" algn="just">
                        <a:buFont typeface="Courier New" pitchFamily="49" charset="0"/>
                        <a:buChar char="o"/>
                      </a:pPr>
                      <a:r>
                        <a:rPr lang="ru-RU" sz="1600" b="0" i="0" u="none" strike="noStrike" cap="none" dirty="0" smtClean="0">
                          <a:solidFill>
                            <a:srgbClr val="002060"/>
                          </a:solidFill>
                          <a:effectLst/>
                          <a:latin typeface="Arial"/>
                          <a:ea typeface="Arial"/>
                          <a:cs typeface="Arial"/>
                          <a:sym typeface="Arial"/>
                        </a:rPr>
                        <a:t>Ни на что не влияет.</a:t>
                      </a:r>
                    </a:p>
                    <a:p>
                      <a:pPr marL="285750" lvl="1" indent="-285750" algn="just">
                        <a:buFont typeface="Courier New" pitchFamily="49" charset="0"/>
                        <a:buChar char="o"/>
                      </a:pPr>
                      <a:r>
                        <a:rPr lang="ru-RU" sz="1600" b="0" i="0" u="none" strike="noStrike" cap="none" dirty="0" smtClean="0">
                          <a:solidFill>
                            <a:srgbClr val="002060"/>
                          </a:solidFill>
                          <a:effectLst/>
                          <a:latin typeface="Arial"/>
                          <a:ea typeface="Arial"/>
                          <a:cs typeface="Arial"/>
                          <a:sym typeface="Arial"/>
                        </a:rPr>
                        <a:t>Затрудняюсь ответить.</a:t>
                      </a:r>
                    </a:p>
                    <a:p>
                      <a:endParaRPr lang="ru-RU" sz="16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7565" y="607103"/>
            <a:ext cx="6619461" cy="3231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500" dirty="0" smtClean="0">
                <a:solidFill>
                  <a:srgbClr val="002060"/>
                </a:solidFill>
              </a:rPr>
              <a:t> </a:t>
            </a:r>
            <a:endParaRPr lang="ru-RU" sz="1500" dirty="0">
              <a:solidFill>
                <a:srgbClr val="002060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97565" y="263643"/>
            <a:ext cx="1188146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600" b="1" dirty="0">
                <a:solidFill>
                  <a:srgbClr val="7030A0"/>
                </a:solidFill>
              </a:rPr>
              <a:t>Вопросы:</a:t>
            </a:r>
            <a:endParaRPr lang="ru-RU" sz="1600" dirty="0">
              <a:solidFill>
                <a:srgbClr val="7030A0"/>
              </a:solidFill>
            </a:endParaRPr>
          </a:p>
        </p:txBody>
      </p:sp>
      <p:pic>
        <p:nvPicPr>
          <p:cNvPr id="5" name="Google Shape;143;p2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 flipH="1">
            <a:off x="3707295" y="263643"/>
            <a:ext cx="3419045" cy="3080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Google Shape;144;p2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245807" y="2071992"/>
            <a:ext cx="4269200" cy="2544451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Google Shape;174;p2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 flipH="1">
            <a:off x="1020909" y="4616443"/>
            <a:ext cx="6135150" cy="5743974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9" name="Таблица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95536707"/>
              </p:ext>
            </p:extLst>
          </p:nvPr>
        </p:nvGraphicFramePr>
        <p:xfrm>
          <a:off x="397563" y="768685"/>
          <a:ext cx="6818782" cy="3432671"/>
        </p:xfrm>
        <a:graphic>
          <a:graphicData uri="http://schemas.openxmlformats.org/drawingml/2006/table">
            <a:tbl>
              <a:tblPr firstRow="1" bandRow="1">
                <a:tableStyleId>{52A665A2-E848-4E20-BB91-80F729E4F44B}</a:tableStyleId>
              </a:tblPr>
              <a:tblGrid>
                <a:gridCol w="3433032"/>
                <a:gridCol w="3385750"/>
              </a:tblGrid>
              <a:tr h="2396351">
                <a:tc>
                  <a:txBody>
                    <a:bodyPr/>
                    <a:lstStyle/>
                    <a:p>
                      <a:pPr lvl="0"/>
                      <a:r>
                        <a:rPr lang="ru-RU" sz="1600" b="1" i="0" u="none" strike="noStrike" cap="none" dirty="0" smtClean="0">
                          <a:solidFill>
                            <a:srgbClr val="002060"/>
                          </a:solidFill>
                          <a:effectLst/>
                          <a:latin typeface="Arial"/>
                          <a:ea typeface="Arial"/>
                          <a:cs typeface="Arial"/>
                          <a:sym typeface="Arial"/>
                        </a:rPr>
                        <a:t> Как часто, по вашему мнению, необходимо пересматривать группу здоровья ребенка?</a:t>
                      </a:r>
                      <a:endParaRPr lang="ru-RU" sz="1600" b="0" i="0" u="none" strike="noStrike" cap="none" dirty="0" smtClean="0">
                        <a:solidFill>
                          <a:srgbClr val="002060"/>
                        </a:solidFill>
                        <a:effectLst/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marL="285750" lvl="1" indent="-285750">
                        <a:buFont typeface="Courier New" pitchFamily="49" charset="0"/>
                        <a:buChar char="o"/>
                      </a:pPr>
                      <a:r>
                        <a:rPr lang="ru-RU" sz="1600" b="0" i="0" u="none" strike="noStrike" cap="none" dirty="0" smtClean="0">
                          <a:solidFill>
                            <a:srgbClr val="002060"/>
                          </a:solidFill>
                          <a:effectLst/>
                          <a:latin typeface="Arial"/>
                          <a:ea typeface="Arial"/>
                          <a:cs typeface="Arial"/>
                          <a:sym typeface="Arial"/>
                        </a:rPr>
                        <a:t>Каждый год.</a:t>
                      </a:r>
                    </a:p>
                    <a:p>
                      <a:pPr marL="285750" lvl="1" indent="-285750">
                        <a:buFont typeface="Courier New" pitchFamily="49" charset="0"/>
                        <a:buChar char="o"/>
                      </a:pPr>
                      <a:r>
                        <a:rPr lang="ru-RU" sz="1600" b="0" i="0" u="none" strike="noStrike" cap="none" dirty="0" smtClean="0">
                          <a:solidFill>
                            <a:srgbClr val="002060"/>
                          </a:solidFill>
                          <a:effectLst/>
                          <a:latin typeface="Arial"/>
                          <a:ea typeface="Arial"/>
                          <a:cs typeface="Arial"/>
                          <a:sym typeface="Arial"/>
                        </a:rPr>
                        <a:t>Раз в два года.</a:t>
                      </a:r>
                    </a:p>
                    <a:p>
                      <a:pPr marL="285750" lvl="1" indent="-285750">
                        <a:buFont typeface="Courier New" pitchFamily="49" charset="0"/>
                        <a:buChar char="o"/>
                      </a:pPr>
                      <a:r>
                        <a:rPr lang="ru-RU" sz="1600" b="0" i="0" u="none" strike="noStrike" cap="none" dirty="0" smtClean="0">
                          <a:solidFill>
                            <a:srgbClr val="002060"/>
                          </a:solidFill>
                          <a:effectLst/>
                          <a:latin typeface="Arial"/>
                          <a:ea typeface="Arial"/>
                          <a:cs typeface="Arial"/>
                          <a:sym typeface="Arial"/>
                        </a:rPr>
                        <a:t>Только при изменении состояния здоровья ребенка.</a:t>
                      </a:r>
                    </a:p>
                    <a:p>
                      <a:pPr marL="285750" lvl="1" indent="-285750">
                        <a:buFont typeface="Courier New" pitchFamily="49" charset="0"/>
                        <a:buChar char="o"/>
                      </a:pPr>
                      <a:r>
                        <a:rPr lang="ru-RU" sz="1600" b="0" i="0" u="none" strike="noStrike" cap="none" dirty="0" smtClean="0">
                          <a:solidFill>
                            <a:srgbClr val="002060"/>
                          </a:solidFill>
                          <a:effectLst/>
                          <a:latin typeface="Arial"/>
                          <a:ea typeface="Arial"/>
                          <a:cs typeface="Arial"/>
                          <a:sym typeface="Arial"/>
                        </a:rPr>
                        <a:t>Не знаю.</a:t>
                      </a:r>
                      <a:endParaRPr lang="ru-RU" sz="1600" b="0" i="0" u="none" strike="noStrike" cap="none" dirty="0">
                        <a:solidFill>
                          <a:srgbClr val="002060"/>
                        </a:solidFill>
                        <a:effectLst/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/>
                      <a:r>
                        <a:rPr lang="ru-RU" sz="1600" b="1" i="0" u="none" strike="noStrike" cap="none" dirty="0" smtClean="0">
                          <a:solidFill>
                            <a:srgbClr val="002060"/>
                          </a:solidFill>
                          <a:effectLst/>
                          <a:latin typeface="Arial"/>
                          <a:ea typeface="Arial"/>
                          <a:cs typeface="Arial"/>
                          <a:sym typeface="Arial"/>
                        </a:rPr>
                        <a:t>Считаете ли вы, что вам достаточно информации о группе здоровья вашего ребенка?</a:t>
                      </a:r>
                      <a:endParaRPr lang="ru-RU" sz="1600" b="0" i="0" u="none" strike="noStrike" cap="none" dirty="0" smtClean="0">
                        <a:solidFill>
                          <a:srgbClr val="002060"/>
                        </a:solidFill>
                        <a:effectLst/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marL="285750" lvl="1" indent="-285750">
                        <a:buFont typeface="Courier New" pitchFamily="49" charset="0"/>
                        <a:buChar char="o"/>
                      </a:pPr>
                      <a:r>
                        <a:rPr lang="ru-RU" sz="1600" b="0" i="0" u="none" strike="noStrike" cap="none" dirty="0" smtClean="0">
                          <a:solidFill>
                            <a:srgbClr val="002060"/>
                          </a:solidFill>
                          <a:effectLst/>
                          <a:latin typeface="Arial"/>
                          <a:ea typeface="Arial"/>
                          <a:cs typeface="Arial"/>
                          <a:sym typeface="Arial"/>
                        </a:rPr>
                        <a:t>Да, информации достаточно.</a:t>
                      </a:r>
                    </a:p>
                    <a:p>
                      <a:pPr marL="285750" lvl="1" indent="-285750">
                        <a:buFont typeface="Courier New" pitchFamily="49" charset="0"/>
                        <a:buChar char="o"/>
                      </a:pPr>
                      <a:r>
                        <a:rPr lang="ru-RU" sz="1600" b="0" i="0" u="none" strike="noStrike" cap="none" dirty="0" smtClean="0">
                          <a:solidFill>
                            <a:srgbClr val="002060"/>
                          </a:solidFill>
                          <a:effectLst/>
                          <a:latin typeface="Arial"/>
                          <a:ea typeface="Arial"/>
                          <a:cs typeface="Arial"/>
                          <a:sym typeface="Arial"/>
                        </a:rPr>
                        <a:t>Нет, информации недостаточно.</a:t>
                      </a:r>
                    </a:p>
                    <a:p>
                      <a:pPr marL="285750" lvl="1" indent="-285750">
                        <a:buFont typeface="Courier New" pitchFamily="49" charset="0"/>
                        <a:buChar char="o"/>
                      </a:pPr>
                      <a:r>
                        <a:rPr lang="ru-RU" sz="1600" b="0" i="0" u="none" strike="noStrike" cap="none" dirty="0" smtClean="0">
                          <a:solidFill>
                            <a:srgbClr val="002060"/>
                          </a:solidFill>
                          <a:effectLst/>
                          <a:latin typeface="Arial"/>
                          <a:ea typeface="Arial"/>
                          <a:cs typeface="Arial"/>
                          <a:sym typeface="Arial"/>
                        </a:rPr>
                        <a:t>Затрудняюсь ответить.</a:t>
                      </a:r>
                    </a:p>
                    <a:p>
                      <a:endParaRPr lang="ru-RU" dirty="0"/>
                    </a:p>
                  </a:txBody>
                  <a:tcPr/>
                </a:tc>
              </a:tr>
              <a:tr h="103626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Courier New" pitchFamily="49" charset="0"/>
                        <a:buNone/>
                        <a:tabLst/>
                        <a:defRPr/>
                      </a:pPr>
                      <a:r>
                        <a:rPr lang="ru-RU" sz="1600" b="1" i="0" u="none" strike="noStrike" cap="none" dirty="0" smtClean="0">
                          <a:solidFill>
                            <a:srgbClr val="002060"/>
                          </a:solidFill>
                          <a:effectLst/>
                          <a:latin typeface="Arial"/>
                          <a:ea typeface="Arial"/>
                          <a:cs typeface="Arial"/>
                          <a:sym typeface="Arial"/>
                        </a:rPr>
                        <a:t> Если вам недостаточно информации, что бы вы хотели узнать?</a:t>
                      </a:r>
                      <a:endParaRPr lang="ru-RU" sz="1600" b="0" i="0" u="none" strike="noStrike" cap="none" dirty="0" smtClean="0">
                        <a:solidFill>
                          <a:srgbClr val="002060"/>
                        </a:solidFill>
                        <a:effectLst/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marL="0" lvl="0" indent="0">
                        <a:buFont typeface="Courier New" pitchFamily="49" charset="0"/>
                        <a:buNone/>
                      </a:pP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6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3892" y="5062452"/>
            <a:ext cx="5543270" cy="3687265"/>
          </a:xfrm>
          <a:prstGeom prst="rect">
            <a:avLst/>
          </a:prstGeom>
          <a:noFill/>
          <a:ln w="9525">
            <a:solidFill>
              <a:srgbClr val="00B05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11638452"/>
      </p:ext>
    </p:extLst>
  </p:cSld>
  <p:clrMapOvr>
    <a:masterClrMapping/>
  </p:clrMapOvr>
</p:sld>
</file>

<file path=ppt/theme/theme1.xml><?xml version="1.0" encoding="utf-8"?>
<a:theme xmlns:a="http://schemas.openxmlformats.org/drawingml/2006/main" name="Printable ADHD Supports &amp; Visual Aids for Middle School by Slidesgo">
  <a:themeElements>
    <a:clrScheme name="Simple Light">
      <a:dk1>
        <a:srgbClr val="4F382E"/>
      </a:dk1>
      <a:lt1>
        <a:srgbClr val="F7F1EE"/>
      </a:lt1>
      <a:dk2>
        <a:srgbClr val="F9B191"/>
      </a:dk2>
      <a:lt2>
        <a:srgbClr val="FFD3D1"/>
      </a:lt2>
      <a:accent1>
        <a:srgbClr val="D9E6B6"/>
      </a:accent1>
      <a:accent2>
        <a:srgbClr val="D2CBE0"/>
      </a:accent2>
      <a:accent3>
        <a:srgbClr val="CCDBF6"/>
      </a:accent3>
      <a:accent4>
        <a:srgbClr val="FFFFFF"/>
      </a:accent4>
      <a:accent5>
        <a:srgbClr val="FFFFFF"/>
      </a:accent5>
      <a:accent6>
        <a:srgbClr val="FFFFFF"/>
      </a:accent6>
      <a:hlink>
        <a:srgbClr val="4F382E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302</TotalTime>
  <Words>390</Words>
  <Application>Microsoft Office PowerPoint</Application>
  <PresentationFormat>Произвольный</PresentationFormat>
  <Paragraphs>49</Paragraphs>
  <Slides>3</Slides>
  <Notes>3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8" baseType="lpstr">
      <vt:lpstr>Arial</vt:lpstr>
      <vt:lpstr>Courier New</vt:lpstr>
      <vt:lpstr>Raleway Medium</vt:lpstr>
      <vt:lpstr>DM Serif Display</vt:lpstr>
      <vt:lpstr>Printable ADHD Supports &amp; Visual Aids for Middle School by Slidesgo</vt:lpstr>
      <vt:lpstr> 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ADHD Supports &amp; Visual Aids for Middle School</dc:title>
  <cp:lastModifiedBy>User</cp:lastModifiedBy>
  <cp:revision>25</cp:revision>
  <dcterms:modified xsi:type="dcterms:W3CDTF">2025-06-05T08:36:09Z</dcterms:modified>
</cp:coreProperties>
</file>