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70" r:id="rId2"/>
    <p:sldId id="293" r:id="rId3"/>
    <p:sldId id="294" r:id="rId4"/>
    <p:sldId id="296" r:id="rId5"/>
    <p:sldId id="292" r:id="rId6"/>
    <p:sldId id="276" r:id="rId7"/>
    <p:sldId id="283" r:id="rId8"/>
    <p:sldId id="289" r:id="rId9"/>
  </p:sldIdLst>
  <p:sldSz cx="9144000" cy="6858000" type="screen4x3"/>
  <p:notesSz cx="6858000" cy="9144000"/>
  <p:photoAlbum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9933"/>
    <a:srgbClr val="0000CC"/>
    <a:srgbClr val="CC99FF"/>
    <a:srgbClr val="0099FF"/>
    <a:srgbClr val="3333FF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7162" autoAdjust="0"/>
    <p:restoredTop sz="94679" autoAdjust="0"/>
  </p:normalViewPr>
  <p:slideViewPr>
    <p:cSldViewPr>
      <p:cViewPr varScale="1">
        <p:scale>
          <a:sx n="68" d="100"/>
          <a:sy n="68" d="100"/>
        </p:scale>
        <p:origin x="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3E4448-3271-4AD6-8690-C962FB752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186423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0052-371C-49F5-9BFC-9C7965932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1522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669D3-C08F-4457-9ADD-524F02DF04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949842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29E8-1606-4DF3-8CEC-87AD0EC59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150297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E823-3EC1-4E8E-973C-E292C4FA3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18876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FACF-789D-4259-863F-93E6C3A08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00863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6A26-B906-476B-A618-74EB1DCA04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72549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319F-B6B2-440B-A908-70EC56232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269459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C6518-1D56-4482-AF42-DBB2200799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47118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587F-0811-4EED-A866-3C190B5CC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84079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5F6A-2E21-4F6D-BD7E-2F3BB9F42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066560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638E3-3763-48A2-9AC6-2C23B3989F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55773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4E8E250A-8E93-4ED3-A481-1F8231B0B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573088" y="2676525"/>
            <a:ext cx="78486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200" b="1" i="1" dirty="0">
                <a:solidFill>
                  <a:srgbClr val="000099"/>
                </a:solidFill>
                <a:latin typeface="Verdana" pitchFamily="34" charset="0"/>
              </a:rPr>
              <a:t>Речевые нарушения у детей дошкольного возраста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3200" dirty="0">
              <a:solidFill>
                <a:srgbClr val="0066FF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7" t="19407" r="7483" b="35199"/>
          <a:stretch/>
        </p:blipFill>
        <p:spPr>
          <a:xfrm>
            <a:off x="323527" y="116632"/>
            <a:ext cx="3199977" cy="25202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4787900" y="4492625"/>
            <a:ext cx="38163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alt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Шарина Марина Григорьевна,</a:t>
            </a:r>
          </a:p>
          <a:p>
            <a:pPr algn="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2589213" y="6135688"/>
            <a:ext cx="3816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г.Березники, 2024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>
                <a:solidFill>
                  <a:srgbClr val="000099"/>
                </a:solidFill>
                <a:latin typeface="+mn-lt"/>
              </a:rPr>
              <a:t>Возрастные нормы </a:t>
            </a:r>
            <a:br>
              <a:rPr lang="ru-RU" sz="3000" b="1" i="1" dirty="0">
                <a:solidFill>
                  <a:srgbClr val="000099"/>
                </a:solidFill>
                <a:latin typeface="+mn-lt"/>
              </a:rPr>
            </a:br>
            <a:r>
              <a:rPr lang="ru-RU" sz="3000" b="1" i="1" dirty="0">
                <a:solidFill>
                  <a:srgbClr val="000099"/>
                </a:solidFill>
                <a:latin typeface="+mn-lt"/>
              </a:rPr>
              <a:t>появления звуков: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7" y="1500174"/>
            <a:ext cx="8726053" cy="50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4474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5" t="22859" r="32039" b="32610"/>
          <a:stretch/>
        </p:blipFill>
        <p:spPr>
          <a:xfrm>
            <a:off x="1187624" y="1556791"/>
            <a:ext cx="7090580" cy="4826833"/>
          </a:xfrm>
          <a:prstGeom prst="rect">
            <a:avLst/>
          </a:prstGeom>
          <a:ln w="28575">
            <a:solidFill>
              <a:srgbClr val="000099"/>
            </a:solidFill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60648"/>
            <a:ext cx="8568952" cy="8640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/>
            <a:r>
              <a:rPr lang="ru-RU" sz="3000" b="1" i="1" kern="0" dirty="0">
                <a:solidFill>
                  <a:srgbClr val="000099"/>
                </a:solidFill>
                <a:latin typeface="+mn-lt"/>
              </a:rPr>
              <a:t>Нарушение фонематического восприятия: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297197724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842" y="44624"/>
            <a:ext cx="85689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rgbClr val="000099"/>
                </a:solidFill>
                <a:latin typeface="+mn-lt"/>
              </a:rPr>
              <a:t>Нормы развития слоговой структуры слова у детей разной возрастной категории:</a:t>
            </a:r>
            <a:br>
              <a:rPr lang="ru-RU" sz="2600" b="1" i="1" dirty="0">
                <a:solidFill>
                  <a:srgbClr val="000099"/>
                </a:solidFill>
                <a:latin typeface="+mn-lt"/>
              </a:rPr>
            </a:br>
            <a:endParaRPr lang="ru-RU" sz="2600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45842" y="1337286"/>
            <a:ext cx="8158606" cy="219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189" y="980728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1,5-2 года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маленькие дети могут переставлять, пропускать слоги в сложных по своей структуре словах.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должен правильно воспроизводить слова, состоящих: из 2-х слогов (вата, ива, сова и т. д.), из 3-х слогов (кабина, машина, утята и т.д.) из 1 слога (мак, сок, дым, и т.д.)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 должен правильно воспроизводить слова из открытых слогов без стечения согласных (малина, пуговица, помидоры…); из 4-5 слогов со стечением согласных в начале, середине, конце слова (снег, капуста, крыша, кошка, …)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5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должны правильно повторять за взрослым предложения с большой концентрацией сложных слов, например: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Водопроводчик чинил водопровод.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Милиционер регулирует уличное движение.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плавают разноцветные рыбки.</a:t>
            </a:r>
          </a:p>
        </p:txBody>
      </p:sp>
    </p:spTree>
    <p:extLst>
      <p:ext uri="{BB962C8B-B14F-4D97-AF65-F5344CB8AC3E}">
        <p14:creationId xmlns:p14="http://schemas.microsoft.com/office/powerpoint/2010/main" val="175932483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323850" y="2530475"/>
            <a:ext cx="785813" cy="1714500"/>
            <a:chOff x="2454" y="1350"/>
            <a:chExt cx="372" cy="894"/>
          </a:xfrm>
        </p:grpSpPr>
        <p:sp>
          <p:nvSpPr>
            <p:cNvPr id="9235" name="Freeform 5"/>
            <p:cNvSpPr>
              <a:spLocks/>
            </p:cNvSpPr>
            <p:nvPr/>
          </p:nvSpPr>
          <p:spPr bwMode="gray">
            <a:xfrm>
              <a:off x="2520" y="1350"/>
              <a:ext cx="233" cy="254"/>
            </a:xfrm>
            <a:custGeom>
              <a:avLst/>
              <a:gdLst>
                <a:gd name="T0" fmla="*/ 133 w 267"/>
                <a:gd name="T1" fmla="*/ 0 h 292"/>
                <a:gd name="T2" fmla="*/ 161 w 267"/>
                <a:gd name="T3" fmla="*/ 3 h 292"/>
                <a:gd name="T4" fmla="*/ 186 w 267"/>
                <a:gd name="T5" fmla="*/ 12 h 292"/>
                <a:gd name="T6" fmla="*/ 209 w 267"/>
                <a:gd name="T7" fmla="*/ 25 h 292"/>
                <a:gd name="T8" fmla="*/ 228 w 267"/>
                <a:gd name="T9" fmla="*/ 42 h 292"/>
                <a:gd name="T10" fmla="*/ 245 w 267"/>
                <a:gd name="T11" fmla="*/ 64 h 292"/>
                <a:gd name="T12" fmla="*/ 257 w 267"/>
                <a:gd name="T13" fmla="*/ 88 h 292"/>
                <a:gd name="T14" fmla="*/ 265 w 267"/>
                <a:gd name="T15" fmla="*/ 116 h 292"/>
                <a:gd name="T16" fmla="*/ 267 w 267"/>
                <a:gd name="T17" fmla="*/ 146 h 292"/>
                <a:gd name="T18" fmla="*/ 265 w 267"/>
                <a:gd name="T19" fmla="*/ 175 h 292"/>
                <a:gd name="T20" fmla="*/ 257 w 267"/>
                <a:gd name="T21" fmla="*/ 203 h 292"/>
                <a:gd name="T22" fmla="*/ 245 w 267"/>
                <a:gd name="T23" fmla="*/ 227 h 292"/>
                <a:gd name="T24" fmla="*/ 228 w 267"/>
                <a:gd name="T25" fmla="*/ 249 h 292"/>
                <a:gd name="T26" fmla="*/ 209 w 267"/>
                <a:gd name="T27" fmla="*/ 267 h 292"/>
                <a:gd name="T28" fmla="*/ 186 w 267"/>
                <a:gd name="T29" fmla="*/ 281 h 292"/>
                <a:gd name="T30" fmla="*/ 161 w 267"/>
                <a:gd name="T31" fmla="*/ 289 h 292"/>
                <a:gd name="T32" fmla="*/ 133 w 267"/>
                <a:gd name="T33" fmla="*/ 292 h 292"/>
                <a:gd name="T34" fmla="*/ 103 w 267"/>
                <a:gd name="T35" fmla="*/ 288 h 292"/>
                <a:gd name="T36" fmla="*/ 75 w 267"/>
                <a:gd name="T37" fmla="*/ 277 h 292"/>
                <a:gd name="T38" fmla="*/ 51 w 267"/>
                <a:gd name="T39" fmla="*/ 260 h 292"/>
                <a:gd name="T40" fmla="*/ 29 w 267"/>
                <a:gd name="T41" fmla="*/ 237 h 292"/>
                <a:gd name="T42" fmla="*/ 13 w 267"/>
                <a:gd name="T43" fmla="*/ 210 h 292"/>
                <a:gd name="T44" fmla="*/ 4 w 267"/>
                <a:gd name="T45" fmla="*/ 178 h 292"/>
                <a:gd name="T46" fmla="*/ 0 w 267"/>
                <a:gd name="T47" fmla="*/ 146 h 292"/>
                <a:gd name="T48" fmla="*/ 4 w 267"/>
                <a:gd name="T49" fmla="*/ 113 h 292"/>
                <a:gd name="T50" fmla="*/ 13 w 267"/>
                <a:gd name="T51" fmla="*/ 81 h 292"/>
                <a:gd name="T52" fmla="*/ 29 w 267"/>
                <a:gd name="T53" fmla="*/ 54 h 292"/>
                <a:gd name="T54" fmla="*/ 51 w 267"/>
                <a:gd name="T55" fmla="*/ 32 h 292"/>
                <a:gd name="T56" fmla="*/ 75 w 267"/>
                <a:gd name="T57" fmla="*/ 14 h 292"/>
                <a:gd name="T58" fmla="*/ 103 w 267"/>
                <a:gd name="T59" fmla="*/ 3 h 292"/>
                <a:gd name="T60" fmla="*/ 133 w 267"/>
                <a:gd name="T61" fmla="*/ 0 h 2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7099E2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Freeform 6"/>
            <p:cNvSpPr>
              <a:spLocks/>
            </p:cNvSpPr>
            <p:nvPr/>
          </p:nvSpPr>
          <p:spPr bwMode="gray">
            <a:xfrm>
              <a:off x="2454" y="1619"/>
              <a:ext cx="372" cy="625"/>
            </a:xfrm>
            <a:custGeom>
              <a:avLst/>
              <a:gdLst>
                <a:gd name="T0" fmla="*/ 72 w 573"/>
                <a:gd name="T1" fmla="*/ 5 h 1111"/>
                <a:gd name="T2" fmla="*/ 30 w 573"/>
                <a:gd name="T3" fmla="*/ 32 h 1111"/>
                <a:gd name="T4" fmla="*/ 4 w 573"/>
                <a:gd name="T5" fmla="*/ 75 h 1111"/>
                <a:gd name="T6" fmla="*/ 0 w 573"/>
                <a:gd name="T7" fmla="*/ 509 h 1111"/>
                <a:gd name="T8" fmla="*/ 1 w 573"/>
                <a:gd name="T9" fmla="*/ 516 h 1111"/>
                <a:gd name="T10" fmla="*/ 9 w 573"/>
                <a:gd name="T11" fmla="*/ 533 h 1111"/>
                <a:gd name="T12" fmla="*/ 26 w 573"/>
                <a:gd name="T13" fmla="*/ 550 h 1111"/>
                <a:gd name="T14" fmla="*/ 56 w 573"/>
                <a:gd name="T15" fmla="*/ 557 h 1111"/>
                <a:gd name="T16" fmla="*/ 84 w 573"/>
                <a:gd name="T17" fmla="*/ 551 h 1111"/>
                <a:gd name="T18" fmla="*/ 100 w 573"/>
                <a:gd name="T19" fmla="*/ 534 h 1111"/>
                <a:gd name="T20" fmla="*/ 106 w 573"/>
                <a:gd name="T21" fmla="*/ 516 h 1111"/>
                <a:gd name="T22" fmla="*/ 108 w 573"/>
                <a:gd name="T23" fmla="*/ 503 h 1111"/>
                <a:gd name="T24" fmla="*/ 108 w 573"/>
                <a:gd name="T25" fmla="*/ 166 h 1111"/>
                <a:gd name="T26" fmla="*/ 135 w 573"/>
                <a:gd name="T27" fmla="*/ 1066 h 1111"/>
                <a:gd name="T28" fmla="*/ 138 w 573"/>
                <a:gd name="T29" fmla="*/ 1073 h 1111"/>
                <a:gd name="T30" fmla="*/ 151 w 573"/>
                <a:gd name="T31" fmla="*/ 1089 h 1111"/>
                <a:gd name="T32" fmla="*/ 174 w 573"/>
                <a:gd name="T33" fmla="*/ 1105 h 1111"/>
                <a:gd name="T34" fmla="*/ 199 w 573"/>
                <a:gd name="T35" fmla="*/ 1111 h 1111"/>
                <a:gd name="T36" fmla="*/ 227 w 573"/>
                <a:gd name="T37" fmla="*/ 1110 h 1111"/>
                <a:gd name="T38" fmla="*/ 255 w 573"/>
                <a:gd name="T39" fmla="*/ 1097 h 1111"/>
                <a:gd name="T40" fmla="*/ 272 w 573"/>
                <a:gd name="T41" fmla="*/ 1080 h 1111"/>
                <a:gd name="T42" fmla="*/ 278 w 573"/>
                <a:gd name="T43" fmla="*/ 1068 h 1111"/>
                <a:gd name="T44" fmla="*/ 279 w 573"/>
                <a:gd name="T45" fmla="*/ 499 h 1111"/>
                <a:gd name="T46" fmla="*/ 302 w 573"/>
                <a:gd name="T47" fmla="*/ 503 h 1111"/>
                <a:gd name="T48" fmla="*/ 302 w 573"/>
                <a:gd name="T49" fmla="*/ 534 h 1111"/>
                <a:gd name="T50" fmla="*/ 304 w 573"/>
                <a:gd name="T51" fmla="*/ 590 h 1111"/>
                <a:gd name="T52" fmla="*/ 304 w 573"/>
                <a:gd name="T53" fmla="*/ 664 h 1111"/>
                <a:gd name="T54" fmla="*/ 304 w 573"/>
                <a:gd name="T55" fmla="*/ 750 h 1111"/>
                <a:gd name="T56" fmla="*/ 304 w 573"/>
                <a:gd name="T57" fmla="*/ 838 h 1111"/>
                <a:gd name="T58" fmla="*/ 305 w 573"/>
                <a:gd name="T59" fmla="*/ 926 h 1111"/>
                <a:gd name="T60" fmla="*/ 305 w 573"/>
                <a:gd name="T61" fmla="*/ 1004 h 1111"/>
                <a:gd name="T62" fmla="*/ 305 w 573"/>
                <a:gd name="T63" fmla="*/ 1066 h 1111"/>
                <a:gd name="T64" fmla="*/ 306 w 573"/>
                <a:gd name="T65" fmla="*/ 1073 h 1111"/>
                <a:gd name="T66" fmla="*/ 315 w 573"/>
                <a:gd name="T67" fmla="*/ 1088 h 1111"/>
                <a:gd name="T68" fmla="*/ 335 w 573"/>
                <a:gd name="T69" fmla="*/ 1103 h 1111"/>
                <a:gd name="T70" fmla="*/ 372 w 573"/>
                <a:gd name="T71" fmla="*/ 1111 h 1111"/>
                <a:gd name="T72" fmla="*/ 408 w 573"/>
                <a:gd name="T73" fmla="*/ 1103 h 1111"/>
                <a:gd name="T74" fmla="*/ 429 w 573"/>
                <a:gd name="T75" fmla="*/ 1089 h 1111"/>
                <a:gd name="T76" fmla="*/ 437 w 573"/>
                <a:gd name="T77" fmla="*/ 1073 h 1111"/>
                <a:gd name="T78" fmla="*/ 438 w 573"/>
                <a:gd name="T79" fmla="*/ 1067 h 1111"/>
                <a:gd name="T80" fmla="*/ 466 w 573"/>
                <a:gd name="T81" fmla="*/ 166 h 1111"/>
                <a:gd name="T82" fmla="*/ 468 w 573"/>
                <a:gd name="T83" fmla="*/ 503 h 1111"/>
                <a:gd name="T84" fmla="*/ 472 w 573"/>
                <a:gd name="T85" fmla="*/ 517 h 1111"/>
                <a:gd name="T86" fmla="*/ 483 w 573"/>
                <a:gd name="T87" fmla="*/ 537 h 1111"/>
                <a:gd name="T88" fmla="*/ 505 w 573"/>
                <a:gd name="T89" fmla="*/ 551 h 1111"/>
                <a:gd name="T90" fmla="*/ 536 w 573"/>
                <a:gd name="T91" fmla="*/ 551 h 1111"/>
                <a:gd name="T92" fmla="*/ 557 w 573"/>
                <a:gd name="T93" fmla="*/ 537 h 1111"/>
                <a:gd name="T94" fmla="*/ 570 w 573"/>
                <a:gd name="T95" fmla="*/ 517 h 1111"/>
                <a:gd name="T96" fmla="*/ 573 w 573"/>
                <a:gd name="T97" fmla="*/ 508 h 1111"/>
                <a:gd name="T98" fmla="*/ 572 w 573"/>
                <a:gd name="T99" fmla="*/ 68 h 1111"/>
                <a:gd name="T100" fmla="*/ 546 w 573"/>
                <a:gd name="T101" fmla="*/ 28 h 1111"/>
                <a:gd name="T102" fmla="*/ 506 w 573"/>
                <a:gd name="T103" fmla="*/ 4 h 1111"/>
                <a:gd name="T104" fmla="*/ 94 w 573"/>
                <a:gd name="T105" fmla="*/ 0 h 11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99E2"/>
            </a:solidFill>
            <a:ln>
              <a:noFill/>
            </a:ln>
            <a:effectLst>
              <a:outerShdw dist="91581" dir="3378596" algn="ctr" rotWithShape="0">
                <a:srgbClr val="C0C0C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9" name="AutoShape 14"/>
          <p:cNvSpPr>
            <a:spLocks noChangeArrowheads="1"/>
          </p:cNvSpPr>
          <p:nvPr/>
        </p:nvSpPr>
        <p:spPr bwMode="gray">
          <a:xfrm rot="5400000">
            <a:off x="125413" y="2628900"/>
            <a:ext cx="2286000" cy="1600200"/>
          </a:xfrm>
          <a:prstGeom prst="upArrow">
            <a:avLst>
              <a:gd name="adj1" fmla="val 78306"/>
              <a:gd name="adj2" fmla="val 48213"/>
            </a:avLst>
          </a:prstGeom>
          <a:gradFill rotWithShape="1">
            <a:gsLst>
              <a:gs pos="0">
                <a:srgbClr val="88CE58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gray">
          <a:xfrm>
            <a:off x="2124075" y="1412875"/>
            <a:ext cx="6840538" cy="4943475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1" name="Oval 81"/>
          <p:cNvSpPr>
            <a:spLocks noChangeArrowheads="1"/>
          </p:cNvSpPr>
          <p:nvPr/>
        </p:nvSpPr>
        <p:spPr bwMode="gray">
          <a:xfrm>
            <a:off x="2646363" y="1700213"/>
            <a:ext cx="360362" cy="360362"/>
          </a:xfrm>
          <a:prstGeom prst="ellipse">
            <a:avLst/>
          </a:prstGeom>
          <a:gradFill rotWithShape="1">
            <a:gsLst>
              <a:gs pos="0">
                <a:srgbClr val="CB90EC"/>
              </a:gs>
              <a:gs pos="100000">
                <a:srgbClr val="9368A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2" name="Oval 72"/>
          <p:cNvSpPr>
            <a:spLocks noChangeArrowheads="1"/>
          </p:cNvSpPr>
          <p:nvPr/>
        </p:nvSpPr>
        <p:spPr bwMode="gray">
          <a:xfrm>
            <a:off x="2646363" y="2492375"/>
            <a:ext cx="360362" cy="360363"/>
          </a:xfrm>
          <a:prstGeom prst="ellipse">
            <a:avLst/>
          </a:prstGeom>
          <a:gradFill rotWithShape="1">
            <a:gsLst>
              <a:gs pos="0">
                <a:srgbClr val="4DC9B1"/>
              </a:gs>
              <a:gs pos="100000">
                <a:srgbClr val="3892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3" name="Oval 93"/>
          <p:cNvSpPr>
            <a:spLocks noChangeArrowheads="1"/>
          </p:cNvSpPr>
          <p:nvPr/>
        </p:nvSpPr>
        <p:spPr bwMode="gray">
          <a:xfrm>
            <a:off x="2646363" y="3284538"/>
            <a:ext cx="360362" cy="360362"/>
          </a:xfrm>
          <a:prstGeom prst="ellipse">
            <a:avLst/>
          </a:prstGeom>
          <a:gradFill rotWithShape="1">
            <a:gsLst>
              <a:gs pos="0">
                <a:srgbClr val="82B820"/>
              </a:gs>
              <a:gs pos="100000">
                <a:srgbClr val="5E851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4" name="Oval 90"/>
          <p:cNvSpPr>
            <a:spLocks noChangeArrowheads="1"/>
          </p:cNvSpPr>
          <p:nvPr/>
        </p:nvSpPr>
        <p:spPr bwMode="gray">
          <a:xfrm>
            <a:off x="2646363" y="4076700"/>
            <a:ext cx="360362" cy="360363"/>
          </a:xfrm>
          <a:prstGeom prst="ellipse">
            <a:avLst/>
          </a:prstGeom>
          <a:gradFill rotWithShape="1">
            <a:gsLst>
              <a:gs pos="0">
                <a:srgbClr val="EDD947"/>
              </a:gs>
              <a:gs pos="100000">
                <a:srgbClr val="AC9D34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5" name="Oval 87"/>
          <p:cNvSpPr>
            <a:spLocks noChangeArrowheads="1"/>
          </p:cNvSpPr>
          <p:nvPr/>
        </p:nvSpPr>
        <p:spPr bwMode="gray">
          <a:xfrm>
            <a:off x="2646363" y="4941888"/>
            <a:ext cx="360362" cy="360362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B96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6" name="Oval 84"/>
          <p:cNvSpPr>
            <a:spLocks noChangeArrowheads="1"/>
          </p:cNvSpPr>
          <p:nvPr/>
        </p:nvSpPr>
        <p:spPr bwMode="gray">
          <a:xfrm>
            <a:off x="2646363" y="5732463"/>
            <a:ext cx="360362" cy="361950"/>
          </a:xfrm>
          <a:prstGeom prst="ellipse">
            <a:avLst/>
          </a:prstGeom>
          <a:gradFill rotWithShape="1">
            <a:gsLst>
              <a:gs pos="0">
                <a:srgbClr val="6699FF"/>
              </a:gs>
              <a:gs pos="100000">
                <a:srgbClr val="4A6FB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3059113" y="1628775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Бедность словаря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3059113" y="2420938"/>
            <a:ext cx="5329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Нарушение звукопроизношения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3059113" y="3255963"/>
            <a:ext cx="590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Нарушение грамматического строя речи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3059113" y="4005263"/>
            <a:ext cx="5834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Нарушение слоговой структуры слова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3059113" y="4868863"/>
            <a:ext cx="58340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Нарушение фонематического восприятия</a:t>
            </a: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3095625" y="5661025"/>
            <a:ext cx="58324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300" b="1">
                <a:latin typeface="Times New Roman" pitchFamily="18" charset="0"/>
                <a:cs typeface="Times New Roman" pitchFamily="18" charset="0"/>
              </a:rPr>
              <a:t>Нарушение связной речи</a:t>
            </a:r>
            <a:endParaRPr lang="ru-RU" altLang="ru-RU" sz="23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463550" y="188913"/>
            <a:ext cx="8429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Дети с нарушениями речи -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это дети, имеющие отклонения в развитии речи при нормальном слухе и сохранном интеллекте</a:t>
            </a:r>
          </a:p>
          <a:p>
            <a:endParaRPr lang="ru-RU" altLang="ru-RU"/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323850" y="4467225"/>
            <a:ext cx="1584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Ребенок с нарушениями речи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01" name="Rectangle 53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39826"/>
          </a:xfrm>
        </p:spPr>
        <p:txBody>
          <a:bodyPr/>
          <a:lstStyle/>
          <a:p>
            <a:pPr algn="ctr" eaLnBrk="1" hangingPunct="1"/>
            <a:r>
              <a:rPr lang="ru-RU" altLang="ru-RU" sz="2800" b="1" i="1" dirty="0">
                <a:solidFill>
                  <a:srgbClr val="000099"/>
                </a:solidFill>
                <a:latin typeface="+mn-lt"/>
              </a:rPr>
              <a:t>Портрет ребенка с речевыми нарушениями</a:t>
            </a:r>
          </a:p>
        </p:txBody>
      </p:sp>
      <p:sp>
        <p:nvSpPr>
          <p:cNvPr id="181303" name="Text Box 55"/>
          <p:cNvSpPr txBox="1">
            <a:spLocks noChangeArrowheads="1"/>
          </p:cNvSpPr>
          <p:nvPr/>
        </p:nvSpPr>
        <p:spPr bwMode="auto">
          <a:xfrm>
            <a:off x="468313" y="3049503"/>
            <a:ext cx="8353425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 u="sng" dirty="0">
                <a:latin typeface="+mn-lt"/>
              </a:rPr>
              <a:t>Особенности психического развития: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оптико-пространственного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праксиса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Расстройство памяти;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Неустойчивость внимания;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мышления;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Задержка развития воображения</a:t>
            </a:r>
          </a:p>
          <a:p>
            <a:pPr>
              <a:spcBef>
                <a:spcPct val="50000"/>
              </a:spcBef>
            </a:pPr>
            <a:endParaRPr lang="ru-RU" altLang="ru-RU" dirty="0"/>
          </a:p>
        </p:txBody>
      </p:sp>
      <p:sp>
        <p:nvSpPr>
          <p:cNvPr id="181304" name="Text Box 56"/>
          <p:cNvSpPr txBox="1">
            <a:spLocks noChangeArrowheads="1"/>
          </p:cNvSpPr>
          <p:nvPr/>
        </p:nvSpPr>
        <p:spPr bwMode="auto">
          <a:xfrm>
            <a:off x="468313" y="4967297"/>
            <a:ext cx="813593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 i="1" u="sng" dirty="0">
                <a:latin typeface="+mn-lt"/>
              </a:rPr>
              <a:t>Особенности социально – личностного развития: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Зависимость от окружающих;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Низкая или завышенная самооценка;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коммуникативной сферы;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Проблемная адаптация в обществе.</a:t>
            </a:r>
          </a:p>
          <a:p>
            <a:pPr>
              <a:spcBef>
                <a:spcPct val="50000"/>
              </a:spcBef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68313" y="1412776"/>
            <a:ext cx="8135937" cy="720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1302" name="Rectangle 54"/>
          <p:cNvSpPr>
            <a:spLocks noGrp="1" noChangeArrowheads="1"/>
          </p:cNvSpPr>
          <p:nvPr>
            <p:ph type="body" idx="1"/>
          </p:nvPr>
        </p:nvSpPr>
        <p:spPr>
          <a:xfrm>
            <a:off x="468313" y="908720"/>
            <a:ext cx="8424862" cy="2305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u="sng" dirty="0"/>
              <a:t>Особенности физического развития: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общей и мелкой моторики;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Расторможенность мышечного напряжения, повышенная утомляемость;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темпа и ритма, заметное отставание в показателях основных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Поверхностное (ключичное) дыхание, которое сказывается на жизненной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легких.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395288" y="765175"/>
            <a:ext cx="8208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>
              <a:latin typeface="Verdana" pitchFamily="34" charset="0"/>
            </a:endParaRP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3000" b="1" i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По данным Института возрастной физиологии РАО:</a:t>
            </a:r>
          </a:p>
        </p:txBody>
      </p:sp>
      <p:sp>
        <p:nvSpPr>
          <p:cNvPr id="819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80-90% детей 6-7 лет имеют отклонения в физическом здоровье;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18-20% - пограничные (негрубые) нарушения психического здоровья;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Около 60% - нарушения речевого развития, причем у 13% дошкольников наблюдается компенсаторная леворукость, сопряженная с нарушениями речевого развития;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От 20 до 40% детей с нарушениями обучения чтению и письму (</a:t>
            </a: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дислексией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дисграфией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Около 25% детей имеют замедленный темп деятельности;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У более 70% детей наблюдается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интегративных функций (зрительно-моторных,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слухо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-моторных и сенсорно-моторных координаций);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Увеличилось количество детей с СДВГ от 5 до 20%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Увеличилось число детей с аутизмом и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аутическими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синдромами – 1 ребенок на 156 родившихся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000" b="1" i="1" dirty="0">
                <a:solidFill>
                  <a:srgbClr val="000099"/>
                </a:solidFill>
                <a:latin typeface="+mn-lt"/>
              </a:rPr>
              <a:t>Основная </a:t>
            </a:r>
            <a:r>
              <a:rPr lang="ru-RU" altLang="ru-RU" sz="3000" b="1" i="1">
                <a:solidFill>
                  <a:srgbClr val="000099"/>
                </a:solidFill>
                <a:latin typeface="+mn-lt"/>
              </a:rPr>
              <a:t>задача педагогической </a:t>
            </a:r>
            <a:r>
              <a:rPr lang="ru-RU" altLang="ru-RU" sz="3000" b="1" i="1" dirty="0">
                <a:solidFill>
                  <a:srgbClr val="000099"/>
                </a:solidFill>
                <a:latin typeface="+mn-lt"/>
              </a:rPr>
              <a:t>помощи ребенку в ДОУ: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370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Всесторонняя его подготовка к успешному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школьному обучению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6086450" cy="29553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Уровень">
  <a:themeElements>
    <a:clrScheme name="Уровень 12">
      <a:dk1>
        <a:srgbClr val="000000"/>
      </a:dk1>
      <a:lt1>
        <a:srgbClr val="FFFFFF"/>
      </a:lt1>
      <a:dk2>
        <a:srgbClr val="FF6600"/>
      </a:dk2>
      <a:lt2>
        <a:srgbClr val="0066FF"/>
      </a:lt2>
      <a:accent1>
        <a:srgbClr val="99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8A00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9">
        <a:dk1>
          <a:srgbClr val="000000"/>
        </a:dk1>
        <a:lt1>
          <a:srgbClr val="FFFFFF"/>
        </a:lt1>
        <a:dk2>
          <a:srgbClr val="FF6600"/>
        </a:dk2>
        <a:lt2>
          <a:srgbClr val="FFFF66"/>
        </a:lt2>
        <a:accent1>
          <a:srgbClr val="99CC0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005CE7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0">
        <a:dk1>
          <a:srgbClr val="000000"/>
        </a:dk1>
        <a:lt1>
          <a:srgbClr val="FFFFFF"/>
        </a:lt1>
        <a:dk2>
          <a:srgbClr val="FF6600"/>
        </a:dk2>
        <a:lt2>
          <a:srgbClr val="0066FF"/>
        </a:lt2>
        <a:accent1>
          <a:srgbClr val="99CC00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1">
        <a:dk1>
          <a:srgbClr val="000000"/>
        </a:dk1>
        <a:lt1>
          <a:srgbClr val="FFFFFF"/>
        </a:lt1>
        <a:dk2>
          <a:srgbClr val="FF6600"/>
        </a:dk2>
        <a:lt2>
          <a:srgbClr val="0066FF"/>
        </a:lt2>
        <a:accent1>
          <a:srgbClr val="99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5C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12">
        <a:dk1>
          <a:srgbClr val="000000"/>
        </a:dk1>
        <a:lt1>
          <a:srgbClr val="FFFFFF"/>
        </a:lt1>
        <a:dk2>
          <a:srgbClr val="FF6600"/>
        </a:dk2>
        <a:lt2>
          <a:srgbClr val="0066FF"/>
        </a:lt2>
        <a:accent1>
          <a:srgbClr val="99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8A0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469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Garamond</vt:lpstr>
      <vt:lpstr>Times New Roman</vt:lpstr>
      <vt:lpstr>Verdana</vt:lpstr>
      <vt:lpstr>Wingdings</vt:lpstr>
      <vt:lpstr>Уровень</vt:lpstr>
      <vt:lpstr>Презентация PowerPoint</vt:lpstr>
      <vt:lpstr>Возрастные нормы  появления звуков:</vt:lpstr>
      <vt:lpstr>Презентация PowerPoint</vt:lpstr>
      <vt:lpstr>Презентация PowerPoint</vt:lpstr>
      <vt:lpstr>Презентация PowerPoint</vt:lpstr>
      <vt:lpstr>Портрет ребенка с речевыми нарушениями</vt:lpstr>
      <vt:lpstr>По данным Института возрастной физиологии РАО:</vt:lpstr>
      <vt:lpstr>Основная задача педагогической помощи ребенку в ДОУ: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satellite</dc:creator>
  <cp:lastModifiedBy>user</cp:lastModifiedBy>
  <cp:revision>34</cp:revision>
  <dcterms:created xsi:type="dcterms:W3CDTF">2009-03-21T10:39:35Z</dcterms:created>
  <dcterms:modified xsi:type="dcterms:W3CDTF">2024-11-20T07:48:16Z</dcterms:modified>
</cp:coreProperties>
</file>