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0" r:id="rId1"/>
  </p:sldMasterIdLst>
  <p:sldIdLst>
    <p:sldId id="270" r:id="rId2"/>
    <p:sldId id="293" r:id="rId3"/>
    <p:sldId id="294" r:id="rId4"/>
    <p:sldId id="296" r:id="rId5"/>
    <p:sldId id="292" r:id="rId6"/>
    <p:sldId id="276" r:id="rId7"/>
    <p:sldId id="283" r:id="rId8"/>
    <p:sldId id="289" r:id="rId9"/>
  </p:sldIdLst>
  <p:sldSz cx="9144000" cy="6858000" type="screen4x3"/>
  <p:notesSz cx="6858000" cy="9144000"/>
  <p:photoAlbum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99"/>
    <a:srgbClr val="FF9933"/>
    <a:srgbClr val="0000CC"/>
    <a:srgbClr val="CC99FF"/>
    <a:srgbClr val="0099FF"/>
    <a:srgbClr val="3333FF"/>
    <a:srgbClr val="663300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7162" autoAdjust="0"/>
    <p:restoredTop sz="94679" autoAdjust="0"/>
  </p:normalViewPr>
  <p:slideViewPr>
    <p:cSldViewPr>
      <p:cViewPr varScale="1">
        <p:scale>
          <a:sx n="68" d="100"/>
          <a:sy n="68" d="100"/>
        </p:scale>
        <p:origin x="78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ru-RU" altLang="ru-RU"/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ru-RU" altLang="ru-RU"/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ru-RU" altLang="ru-RU"/>
            </a:p>
          </p:txBody>
        </p:sp>
      </p:grpSp>
      <p:sp>
        <p:nvSpPr>
          <p:cNvPr id="2037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altLang="ru-RU" noProof="0"/>
              <a:t>Образец заголовка</a:t>
            </a:r>
          </a:p>
        </p:txBody>
      </p:sp>
      <p:sp>
        <p:nvSpPr>
          <p:cNvPr id="2037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/>
              <a:t>Образец подзаголовка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53E4448-3271-4AD6-8690-C962FB752A7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31864233"/>
      </p:ext>
    </p:extLst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50052-371C-49F5-9BFC-9C796593219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215225"/>
      </p:ext>
    </p:extLst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3669D3-C08F-4457-9ADD-524F02DF042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69498424"/>
      </p:ext>
    </p:extLst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6A29E8-1606-4DF3-8CEC-87AD0EC597C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31502976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03E823-3EC1-4E8E-973C-E292C4FA324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0188767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0CFACF-789D-4259-863F-93E6C3A08C4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5008636"/>
      </p:ext>
    </p:extLst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396A26-B906-476B-A618-74EB1DCA049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4725492"/>
      </p:ext>
    </p:extLst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85319F-B6B2-440B-A908-70EC562320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12694596"/>
      </p:ext>
    </p:extLst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6C6518-1D56-4482-AF42-DBB22007993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38471181"/>
      </p:ext>
    </p:extLst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64587F-0811-4EED-A866-3C190B5CC74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33840799"/>
      </p:ext>
    </p:extLst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1D5F6A-2E21-4F6D-BD7E-2F3BB9F42D3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40665607"/>
      </p:ext>
    </p:extLst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9638E3-3763-48A2-9AC6-2C23B3989F9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6557733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2027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027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027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fld id="{4E8E250A-8E93-4ED3-A481-1F8231B0B8F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ru-RU" altLang="ru-RU" sz="2400">
              <a:latin typeface="Times New Roman" pitchFamily="18" charset="0"/>
            </a:endParaRPr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ru-RU" altLang="ru-RU" sz="2400">
              <a:latin typeface="Times New Roman" pitchFamily="18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ru-RU" altLang="ru-RU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</p:sldLayoutIdLst>
  <p:transition>
    <p:fade thruBlk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9"/>
          <p:cNvSpPr txBox="1">
            <a:spLocks noChangeArrowheads="1"/>
          </p:cNvSpPr>
          <p:nvPr/>
        </p:nvSpPr>
        <p:spPr bwMode="auto">
          <a:xfrm>
            <a:off x="573088" y="2676525"/>
            <a:ext cx="7848600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ru-RU" altLang="ru-RU" sz="3200" b="1" i="1" dirty="0">
                <a:solidFill>
                  <a:srgbClr val="000099"/>
                </a:solidFill>
                <a:latin typeface="Verdana" pitchFamily="34" charset="0"/>
              </a:rPr>
              <a:t>Речевые нарушения у детей дошкольного возраста</a:t>
            </a:r>
          </a:p>
          <a:p>
            <a:pPr algn="ctr" eaLnBrk="1" hangingPunct="1">
              <a:spcBef>
                <a:spcPct val="50000"/>
              </a:spcBef>
            </a:pPr>
            <a:endParaRPr lang="ru-RU" altLang="ru-RU" sz="3200" dirty="0">
              <a:solidFill>
                <a:srgbClr val="0066FF"/>
              </a:solidFill>
              <a:latin typeface="Verdana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97" t="19407" r="7483" b="35199"/>
          <a:stretch/>
        </p:blipFill>
        <p:spPr>
          <a:xfrm>
            <a:off x="323527" y="116632"/>
            <a:ext cx="3199977" cy="252028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7172" name="TextBox 5"/>
          <p:cNvSpPr txBox="1">
            <a:spLocks noChangeArrowheads="1"/>
          </p:cNvSpPr>
          <p:nvPr/>
        </p:nvSpPr>
        <p:spPr bwMode="auto">
          <a:xfrm>
            <a:off x="4787900" y="4492625"/>
            <a:ext cx="38163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ru-RU" altLang="ru-RU" sz="1600" b="1">
                <a:latin typeface="Times New Roman" pitchFamily="18" charset="0"/>
                <a:cs typeface="Times New Roman" pitchFamily="18" charset="0"/>
              </a:rPr>
              <a:t>Подготовила:</a:t>
            </a:r>
            <a:br>
              <a:rPr lang="ru-RU" altLang="ru-RU" sz="1600" b="1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>
                <a:latin typeface="Times New Roman" pitchFamily="18" charset="0"/>
                <a:cs typeface="Times New Roman" pitchFamily="18" charset="0"/>
              </a:rPr>
              <a:t>Шарина Марина Григорьевна,</a:t>
            </a:r>
          </a:p>
          <a:p>
            <a:pPr algn="r"/>
            <a:r>
              <a:rPr lang="ru-RU" altLang="ru-RU" sz="1600" b="1">
                <a:latin typeface="Times New Roman" pitchFamily="18" charset="0"/>
                <a:cs typeface="Times New Roman" pitchFamily="18" charset="0"/>
              </a:rPr>
              <a:t>учитель-логопед</a:t>
            </a:r>
          </a:p>
        </p:txBody>
      </p:sp>
      <p:sp>
        <p:nvSpPr>
          <p:cNvPr id="7173" name="TextBox 8"/>
          <p:cNvSpPr txBox="1">
            <a:spLocks noChangeArrowheads="1"/>
          </p:cNvSpPr>
          <p:nvPr/>
        </p:nvSpPr>
        <p:spPr bwMode="auto">
          <a:xfrm>
            <a:off x="2589213" y="6135688"/>
            <a:ext cx="38163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altLang="ru-RU" sz="1600" b="1">
                <a:latin typeface="Times New Roman" pitchFamily="18" charset="0"/>
                <a:cs typeface="Times New Roman" pitchFamily="18" charset="0"/>
              </a:rPr>
              <a:t>г.Березники, 2024</a:t>
            </a:r>
          </a:p>
        </p:txBody>
      </p:sp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568952" cy="864096"/>
          </a:xfrm>
        </p:spPr>
        <p:txBody>
          <a:bodyPr>
            <a:noAutofit/>
          </a:bodyPr>
          <a:lstStyle/>
          <a:p>
            <a:pPr algn="ctr"/>
            <a:r>
              <a:rPr lang="ru-RU" sz="3000" b="1" i="1" dirty="0">
                <a:solidFill>
                  <a:srgbClr val="000099"/>
                </a:solidFill>
                <a:latin typeface="+mn-lt"/>
              </a:rPr>
              <a:t>Возрастные нормы </a:t>
            </a:r>
            <a:br>
              <a:rPr lang="ru-RU" sz="3000" b="1" i="1" dirty="0">
                <a:solidFill>
                  <a:srgbClr val="000099"/>
                </a:solidFill>
                <a:latin typeface="+mn-lt"/>
              </a:rPr>
            </a:br>
            <a:r>
              <a:rPr lang="ru-RU" sz="3000" b="1" i="1" dirty="0">
                <a:solidFill>
                  <a:srgbClr val="000099"/>
                </a:solidFill>
                <a:latin typeface="+mn-lt"/>
              </a:rPr>
              <a:t>появления звуков:</a:t>
            </a:r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47" y="1500174"/>
            <a:ext cx="8726053" cy="5036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9344748"/>
      </p:ext>
    </p:extLst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65" t="22859" r="32039" b="32610"/>
          <a:stretch/>
        </p:blipFill>
        <p:spPr>
          <a:xfrm>
            <a:off x="1187624" y="1556791"/>
            <a:ext cx="7090580" cy="4826833"/>
          </a:xfrm>
          <a:prstGeom prst="rect">
            <a:avLst/>
          </a:prstGeom>
          <a:ln w="28575">
            <a:solidFill>
              <a:srgbClr val="000099"/>
            </a:solidFill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395536" y="260648"/>
            <a:ext cx="8568952" cy="86409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18" charset="0"/>
                <a:cs typeface="Arial" charset="0"/>
              </a:defRPr>
            </a:lvl9pPr>
          </a:lstStyle>
          <a:p>
            <a:pPr algn="ctr"/>
            <a:r>
              <a:rPr lang="ru-RU" sz="3000" b="1" i="1" kern="0" dirty="0">
                <a:solidFill>
                  <a:srgbClr val="000099"/>
                </a:solidFill>
                <a:latin typeface="+mn-lt"/>
              </a:rPr>
              <a:t>Нарушение фонематического восприятия:</a:t>
            </a:r>
          </a:p>
        </p:txBody>
      </p:sp>
    </p:spTree>
    <p:extLst>
      <p:ext uri="{BB962C8B-B14F-4D97-AF65-F5344CB8AC3E}">
        <p14:creationId xmlns:p14="http://schemas.microsoft.com/office/powerpoint/2010/main" val="2971977240"/>
      </p:ext>
    </p:extLst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5842" y="44624"/>
            <a:ext cx="856895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i="1" dirty="0">
                <a:solidFill>
                  <a:srgbClr val="000099"/>
                </a:solidFill>
                <a:latin typeface="+mn-lt"/>
              </a:rPr>
              <a:t>Нормы развития слоговой структуры слова у детей разной возрастной категории:</a:t>
            </a:r>
            <a:br>
              <a:rPr lang="ru-RU" sz="2600" b="1" i="1" dirty="0">
                <a:solidFill>
                  <a:srgbClr val="000099"/>
                </a:solidFill>
                <a:latin typeface="+mn-lt"/>
              </a:rPr>
            </a:br>
            <a:endParaRPr lang="ru-RU" sz="2600" i="1" dirty="0">
              <a:solidFill>
                <a:srgbClr val="000099"/>
              </a:solidFill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445842" y="1337286"/>
            <a:ext cx="8158606" cy="21950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0189" y="980728"/>
            <a:ext cx="842493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1,5-2 года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маленькие дети могут переставлять, пропускать слоги в сложных по своей структуре словах.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года: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ребенок должен правильно воспроизводить слова, состоящих: из 2-х слогов (вата, ива, сова и т. д.), из 3-х слогов (кабина, машина, утята и т.д.) из 1 слога (мак, сок, дым, и т.д.)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4-5 лет: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ребенок должен правильно воспроизводить слова из открытых слогов без стечения согласных (малина, пуговица, помидоры…); из 4-5 слогов со стечением согласных в начале, середине, конце слова (снег, капуста, крыша, кошка, …)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5 лет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дети должны правильно повторять за взрослым предложения с большой концентрацией сложных слов, например: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Водопроводчик чинил водопровод.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Милиционер регулирует уличное движение.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аквариуме плавают разноцветные рыбки.</a:t>
            </a:r>
          </a:p>
        </p:txBody>
      </p:sp>
    </p:spTree>
    <p:extLst>
      <p:ext uri="{BB962C8B-B14F-4D97-AF65-F5344CB8AC3E}">
        <p14:creationId xmlns:p14="http://schemas.microsoft.com/office/powerpoint/2010/main" val="1759324837"/>
      </p:ext>
    </p:extLst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4"/>
          <p:cNvGrpSpPr>
            <a:grpSpLocks/>
          </p:cNvGrpSpPr>
          <p:nvPr/>
        </p:nvGrpSpPr>
        <p:grpSpPr bwMode="auto">
          <a:xfrm>
            <a:off x="323850" y="2530475"/>
            <a:ext cx="785813" cy="1714500"/>
            <a:chOff x="2454" y="1350"/>
            <a:chExt cx="372" cy="894"/>
          </a:xfrm>
        </p:grpSpPr>
        <p:sp>
          <p:nvSpPr>
            <p:cNvPr id="9235" name="Freeform 5"/>
            <p:cNvSpPr>
              <a:spLocks/>
            </p:cNvSpPr>
            <p:nvPr/>
          </p:nvSpPr>
          <p:spPr bwMode="gray">
            <a:xfrm>
              <a:off x="2520" y="1350"/>
              <a:ext cx="233" cy="254"/>
            </a:xfrm>
            <a:custGeom>
              <a:avLst/>
              <a:gdLst>
                <a:gd name="T0" fmla="*/ 133 w 267"/>
                <a:gd name="T1" fmla="*/ 0 h 292"/>
                <a:gd name="T2" fmla="*/ 161 w 267"/>
                <a:gd name="T3" fmla="*/ 3 h 292"/>
                <a:gd name="T4" fmla="*/ 186 w 267"/>
                <a:gd name="T5" fmla="*/ 12 h 292"/>
                <a:gd name="T6" fmla="*/ 209 w 267"/>
                <a:gd name="T7" fmla="*/ 25 h 292"/>
                <a:gd name="T8" fmla="*/ 228 w 267"/>
                <a:gd name="T9" fmla="*/ 42 h 292"/>
                <a:gd name="T10" fmla="*/ 245 w 267"/>
                <a:gd name="T11" fmla="*/ 64 h 292"/>
                <a:gd name="T12" fmla="*/ 257 w 267"/>
                <a:gd name="T13" fmla="*/ 88 h 292"/>
                <a:gd name="T14" fmla="*/ 265 w 267"/>
                <a:gd name="T15" fmla="*/ 116 h 292"/>
                <a:gd name="T16" fmla="*/ 267 w 267"/>
                <a:gd name="T17" fmla="*/ 146 h 292"/>
                <a:gd name="T18" fmla="*/ 265 w 267"/>
                <a:gd name="T19" fmla="*/ 175 h 292"/>
                <a:gd name="T20" fmla="*/ 257 w 267"/>
                <a:gd name="T21" fmla="*/ 203 h 292"/>
                <a:gd name="T22" fmla="*/ 245 w 267"/>
                <a:gd name="T23" fmla="*/ 227 h 292"/>
                <a:gd name="T24" fmla="*/ 228 w 267"/>
                <a:gd name="T25" fmla="*/ 249 h 292"/>
                <a:gd name="T26" fmla="*/ 209 w 267"/>
                <a:gd name="T27" fmla="*/ 267 h 292"/>
                <a:gd name="T28" fmla="*/ 186 w 267"/>
                <a:gd name="T29" fmla="*/ 281 h 292"/>
                <a:gd name="T30" fmla="*/ 161 w 267"/>
                <a:gd name="T31" fmla="*/ 289 h 292"/>
                <a:gd name="T32" fmla="*/ 133 w 267"/>
                <a:gd name="T33" fmla="*/ 292 h 292"/>
                <a:gd name="T34" fmla="*/ 103 w 267"/>
                <a:gd name="T35" fmla="*/ 288 h 292"/>
                <a:gd name="T36" fmla="*/ 75 w 267"/>
                <a:gd name="T37" fmla="*/ 277 h 292"/>
                <a:gd name="T38" fmla="*/ 51 w 267"/>
                <a:gd name="T39" fmla="*/ 260 h 292"/>
                <a:gd name="T40" fmla="*/ 29 w 267"/>
                <a:gd name="T41" fmla="*/ 237 h 292"/>
                <a:gd name="T42" fmla="*/ 13 w 267"/>
                <a:gd name="T43" fmla="*/ 210 h 292"/>
                <a:gd name="T44" fmla="*/ 4 w 267"/>
                <a:gd name="T45" fmla="*/ 178 h 292"/>
                <a:gd name="T46" fmla="*/ 0 w 267"/>
                <a:gd name="T47" fmla="*/ 146 h 292"/>
                <a:gd name="T48" fmla="*/ 4 w 267"/>
                <a:gd name="T49" fmla="*/ 113 h 292"/>
                <a:gd name="T50" fmla="*/ 13 w 267"/>
                <a:gd name="T51" fmla="*/ 81 h 292"/>
                <a:gd name="T52" fmla="*/ 29 w 267"/>
                <a:gd name="T53" fmla="*/ 54 h 292"/>
                <a:gd name="T54" fmla="*/ 51 w 267"/>
                <a:gd name="T55" fmla="*/ 32 h 292"/>
                <a:gd name="T56" fmla="*/ 75 w 267"/>
                <a:gd name="T57" fmla="*/ 14 h 292"/>
                <a:gd name="T58" fmla="*/ 103 w 267"/>
                <a:gd name="T59" fmla="*/ 3 h 292"/>
                <a:gd name="T60" fmla="*/ 133 w 267"/>
                <a:gd name="T61" fmla="*/ 0 h 29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267" h="292">
                  <a:moveTo>
                    <a:pt x="133" y="0"/>
                  </a:moveTo>
                  <a:lnTo>
                    <a:pt x="161" y="3"/>
                  </a:lnTo>
                  <a:lnTo>
                    <a:pt x="186" y="12"/>
                  </a:lnTo>
                  <a:lnTo>
                    <a:pt x="209" y="25"/>
                  </a:lnTo>
                  <a:lnTo>
                    <a:pt x="228" y="42"/>
                  </a:lnTo>
                  <a:lnTo>
                    <a:pt x="245" y="64"/>
                  </a:lnTo>
                  <a:lnTo>
                    <a:pt x="257" y="88"/>
                  </a:lnTo>
                  <a:lnTo>
                    <a:pt x="265" y="116"/>
                  </a:lnTo>
                  <a:lnTo>
                    <a:pt x="267" y="146"/>
                  </a:lnTo>
                  <a:lnTo>
                    <a:pt x="265" y="175"/>
                  </a:lnTo>
                  <a:lnTo>
                    <a:pt x="257" y="203"/>
                  </a:lnTo>
                  <a:lnTo>
                    <a:pt x="245" y="227"/>
                  </a:lnTo>
                  <a:lnTo>
                    <a:pt x="228" y="249"/>
                  </a:lnTo>
                  <a:lnTo>
                    <a:pt x="209" y="267"/>
                  </a:lnTo>
                  <a:lnTo>
                    <a:pt x="186" y="281"/>
                  </a:lnTo>
                  <a:lnTo>
                    <a:pt x="161" y="289"/>
                  </a:lnTo>
                  <a:lnTo>
                    <a:pt x="133" y="292"/>
                  </a:lnTo>
                  <a:lnTo>
                    <a:pt x="103" y="288"/>
                  </a:lnTo>
                  <a:lnTo>
                    <a:pt x="75" y="277"/>
                  </a:lnTo>
                  <a:lnTo>
                    <a:pt x="51" y="260"/>
                  </a:lnTo>
                  <a:lnTo>
                    <a:pt x="29" y="237"/>
                  </a:lnTo>
                  <a:lnTo>
                    <a:pt x="13" y="210"/>
                  </a:lnTo>
                  <a:lnTo>
                    <a:pt x="4" y="178"/>
                  </a:lnTo>
                  <a:lnTo>
                    <a:pt x="0" y="146"/>
                  </a:lnTo>
                  <a:lnTo>
                    <a:pt x="4" y="113"/>
                  </a:lnTo>
                  <a:lnTo>
                    <a:pt x="13" y="81"/>
                  </a:lnTo>
                  <a:lnTo>
                    <a:pt x="29" y="54"/>
                  </a:lnTo>
                  <a:lnTo>
                    <a:pt x="51" y="32"/>
                  </a:lnTo>
                  <a:lnTo>
                    <a:pt x="75" y="14"/>
                  </a:lnTo>
                  <a:lnTo>
                    <a:pt x="103" y="3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7099E2"/>
            </a:solidFill>
            <a:ln>
              <a:noFill/>
            </a:ln>
            <a:effectLst>
              <a:outerShdw dist="91581" dir="3378596" algn="ctr" rotWithShape="0">
                <a:srgbClr val="C0C0C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36" name="Freeform 6"/>
            <p:cNvSpPr>
              <a:spLocks/>
            </p:cNvSpPr>
            <p:nvPr/>
          </p:nvSpPr>
          <p:spPr bwMode="gray">
            <a:xfrm>
              <a:off x="2454" y="1619"/>
              <a:ext cx="372" cy="625"/>
            </a:xfrm>
            <a:custGeom>
              <a:avLst/>
              <a:gdLst>
                <a:gd name="T0" fmla="*/ 72 w 573"/>
                <a:gd name="T1" fmla="*/ 5 h 1111"/>
                <a:gd name="T2" fmla="*/ 30 w 573"/>
                <a:gd name="T3" fmla="*/ 32 h 1111"/>
                <a:gd name="T4" fmla="*/ 4 w 573"/>
                <a:gd name="T5" fmla="*/ 75 h 1111"/>
                <a:gd name="T6" fmla="*/ 0 w 573"/>
                <a:gd name="T7" fmla="*/ 509 h 1111"/>
                <a:gd name="T8" fmla="*/ 1 w 573"/>
                <a:gd name="T9" fmla="*/ 516 h 1111"/>
                <a:gd name="T10" fmla="*/ 9 w 573"/>
                <a:gd name="T11" fmla="*/ 533 h 1111"/>
                <a:gd name="T12" fmla="*/ 26 w 573"/>
                <a:gd name="T13" fmla="*/ 550 h 1111"/>
                <a:gd name="T14" fmla="*/ 56 w 573"/>
                <a:gd name="T15" fmla="*/ 557 h 1111"/>
                <a:gd name="T16" fmla="*/ 84 w 573"/>
                <a:gd name="T17" fmla="*/ 551 h 1111"/>
                <a:gd name="T18" fmla="*/ 100 w 573"/>
                <a:gd name="T19" fmla="*/ 534 h 1111"/>
                <a:gd name="T20" fmla="*/ 106 w 573"/>
                <a:gd name="T21" fmla="*/ 516 h 1111"/>
                <a:gd name="T22" fmla="*/ 108 w 573"/>
                <a:gd name="T23" fmla="*/ 503 h 1111"/>
                <a:gd name="T24" fmla="*/ 108 w 573"/>
                <a:gd name="T25" fmla="*/ 166 h 1111"/>
                <a:gd name="T26" fmla="*/ 135 w 573"/>
                <a:gd name="T27" fmla="*/ 1066 h 1111"/>
                <a:gd name="T28" fmla="*/ 138 w 573"/>
                <a:gd name="T29" fmla="*/ 1073 h 1111"/>
                <a:gd name="T30" fmla="*/ 151 w 573"/>
                <a:gd name="T31" fmla="*/ 1089 h 1111"/>
                <a:gd name="T32" fmla="*/ 174 w 573"/>
                <a:gd name="T33" fmla="*/ 1105 h 1111"/>
                <a:gd name="T34" fmla="*/ 199 w 573"/>
                <a:gd name="T35" fmla="*/ 1111 h 1111"/>
                <a:gd name="T36" fmla="*/ 227 w 573"/>
                <a:gd name="T37" fmla="*/ 1110 h 1111"/>
                <a:gd name="T38" fmla="*/ 255 w 573"/>
                <a:gd name="T39" fmla="*/ 1097 h 1111"/>
                <a:gd name="T40" fmla="*/ 272 w 573"/>
                <a:gd name="T41" fmla="*/ 1080 h 1111"/>
                <a:gd name="T42" fmla="*/ 278 w 573"/>
                <a:gd name="T43" fmla="*/ 1068 h 1111"/>
                <a:gd name="T44" fmla="*/ 279 w 573"/>
                <a:gd name="T45" fmla="*/ 499 h 1111"/>
                <a:gd name="T46" fmla="*/ 302 w 573"/>
                <a:gd name="T47" fmla="*/ 503 h 1111"/>
                <a:gd name="T48" fmla="*/ 302 w 573"/>
                <a:gd name="T49" fmla="*/ 534 h 1111"/>
                <a:gd name="T50" fmla="*/ 304 w 573"/>
                <a:gd name="T51" fmla="*/ 590 h 1111"/>
                <a:gd name="T52" fmla="*/ 304 w 573"/>
                <a:gd name="T53" fmla="*/ 664 h 1111"/>
                <a:gd name="T54" fmla="*/ 304 w 573"/>
                <a:gd name="T55" fmla="*/ 750 h 1111"/>
                <a:gd name="T56" fmla="*/ 304 w 573"/>
                <a:gd name="T57" fmla="*/ 838 h 1111"/>
                <a:gd name="T58" fmla="*/ 305 w 573"/>
                <a:gd name="T59" fmla="*/ 926 h 1111"/>
                <a:gd name="T60" fmla="*/ 305 w 573"/>
                <a:gd name="T61" fmla="*/ 1004 h 1111"/>
                <a:gd name="T62" fmla="*/ 305 w 573"/>
                <a:gd name="T63" fmla="*/ 1066 h 1111"/>
                <a:gd name="T64" fmla="*/ 306 w 573"/>
                <a:gd name="T65" fmla="*/ 1073 h 1111"/>
                <a:gd name="T66" fmla="*/ 315 w 573"/>
                <a:gd name="T67" fmla="*/ 1088 h 1111"/>
                <a:gd name="T68" fmla="*/ 335 w 573"/>
                <a:gd name="T69" fmla="*/ 1103 h 1111"/>
                <a:gd name="T70" fmla="*/ 372 w 573"/>
                <a:gd name="T71" fmla="*/ 1111 h 1111"/>
                <a:gd name="T72" fmla="*/ 408 w 573"/>
                <a:gd name="T73" fmla="*/ 1103 h 1111"/>
                <a:gd name="T74" fmla="*/ 429 w 573"/>
                <a:gd name="T75" fmla="*/ 1089 h 1111"/>
                <a:gd name="T76" fmla="*/ 437 w 573"/>
                <a:gd name="T77" fmla="*/ 1073 h 1111"/>
                <a:gd name="T78" fmla="*/ 438 w 573"/>
                <a:gd name="T79" fmla="*/ 1067 h 1111"/>
                <a:gd name="T80" fmla="*/ 466 w 573"/>
                <a:gd name="T81" fmla="*/ 166 h 1111"/>
                <a:gd name="T82" fmla="*/ 468 w 573"/>
                <a:gd name="T83" fmla="*/ 503 h 1111"/>
                <a:gd name="T84" fmla="*/ 472 w 573"/>
                <a:gd name="T85" fmla="*/ 517 h 1111"/>
                <a:gd name="T86" fmla="*/ 483 w 573"/>
                <a:gd name="T87" fmla="*/ 537 h 1111"/>
                <a:gd name="T88" fmla="*/ 505 w 573"/>
                <a:gd name="T89" fmla="*/ 551 h 1111"/>
                <a:gd name="T90" fmla="*/ 536 w 573"/>
                <a:gd name="T91" fmla="*/ 551 h 1111"/>
                <a:gd name="T92" fmla="*/ 557 w 573"/>
                <a:gd name="T93" fmla="*/ 537 h 1111"/>
                <a:gd name="T94" fmla="*/ 570 w 573"/>
                <a:gd name="T95" fmla="*/ 517 h 1111"/>
                <a:gd name="T96" fmla="*/ 573 w 573"/>
                <a:gd name="T97" fmla="*/ 508 h 1111"/>
                <a:gd name="T98" fmla="*/ 572 w 573"/>
                <a:gd name="T99" fmla="*/ 68 h 1111"/>
                <a:gd name="T100" fmla="*/ 546 w 573"/>
                <a:gd name="T101" fmla="*/ 28 h 1111"/>
                <a:gd name="T102" fmla="*/ 506 w 573"/>
                <a:gd name="T103" fmla="*/ 4 h 1111"/>
                <a:gd name="T104" fmla="*/ 94 w 573"/>
                <a:gd name="T105" fmla="*/ 0 h 111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573" h="1111">
                  <a:moveTo>
                    <a:pt x="94" y="0"/>
                  </a:moveTo>
                  <a:lnTo>
                    <a:pt x="72" y="5"/>
                  </a:lnTo>
                  <a:lnTo>
                    <a:pt x="50" y="16"/>
                  </a:lnTo>
                  <a:lnTo>
                    <a:pt x="30" y="32"/>
                  </a:lnTo>
                  <a:lnTo>
                    <a:pt x="15" y="53"/>
                  </a:lnTo>
                  <a:lnTo>
                    <a:pt x="4" y="75"/>
                  </a:lnTo>
                  <a:lnTo>
                    <a:pt x="0" y="99"/>
                  </a:lnTo>
                  <a:lnTo>
                    <a:pt x="0" y="509"/>
                  </a:lnTo>
                  <a:lnTo>
                    <a:pt x="0" y="511"/>
                  </a:lnTo>
                  <a:lnTo>
                    <a:pt x="1" y="516"/>
                  </a:lnTo>
                  <a:lnTo>
                    <a:pt x="4" y="525"/>
                  </a:lnTo>
                  <a:lnTo>
                    <a:pt x="9" y="533"/>
                  </a:lnTo>
                  <a:lnTo>
                    <a:pt x="16" y="543"/>
                  </a:lnTo>
                  <a:lnTo>
                    <a:pt x="26" y="550"/>
                  </a:lnTo>
                  <a:lnTo>
                    <a:pt x="39" y="556"/>
                  </a:lnTo>
                  <a:lnTo>
                    <a:pt x="56" y="557"/>
                  </a:lnTo>
                  <a:lnTo>
                    <a:pt x="72" y="556"/>
                  </a:lnTo>
                  <a:lnTo>
                    <a:pt x="84" y="551"/>
                  </a:lnTo>
                  <a:lnTo>
                    <a:pt x="92" y="543"/>
                  </a:lnTo>
                  <a:lnTo>
                    <a:pt x="100" y="534"/>
                  </a:lnTo>
                  <a:lnTo>
                    <a:pt x="103" y="525"/>
                  </a:lnTo>
                  <a:lnTo>
                    <a:pt x="106" y="516"/>
                  </a:lnTo>
                  <a:lnTo>
                    <a:pt x="107" y="508"/>
                  </a:lnTo>
                  <a:lnTo>
                    <a:pt x="108" y="503"/>
                  </a:lnTo>
                  <a:lnTo>
                    <a:pt x="108" y="500"/>
                  </a:lnTo>
                  <a:lnTo>
                    <a:pt x="108" y="166"/>
                  </a:lnTo>
                  <a:lnTo>
                    <a:pt x="134" y="167"/>
                  </a:lnTo>
                  <a:lnTo>
                    <a:pt x="135" y="1066"/>
                  </a:lnTo>
                  <a:lnTo>
                    <a:pt x="136" y="1068"/>
                  </a:lnTo>
                  <a:lnTo>
                    <a:pt x="138" y="1073"/>
                  </a:lnTo>
                  <a:lnTo>
                    <a:pt x="143" y="1080"/>
                  </a:lnTo>
                  <a:lnTo>
                    <a:pt x="151" y="1089"/>
                  </a:lnTo>
                  <a:lnTo>
                    <a:pt x="162" y="1097"/>
                  </a:lnTo>
                  <a:lnTo>
                    <a:pt x="174" y="1105"/>
                  </a:lnTo>
                  <a:lnTo>
                    <a:pt x="189" y="1110"/>
                  </a:lnTo>
                  <a:lnTo>
                    <a:pt x="199" y="1111"/>
                  </a:lnTo>
                  <a:lnTo>
                    <a:pt x="217" y="1111"/>
                  </a:lnTo>
                  <a:lnTo>
                    <a:pt x="227" y="1110"/>
                  </a:lnTo>
                  <a:lnTo>
                    <a:pt x="243" y="1105"/>
                  </a:lnTo>
                  <a:lnTo>
                    <a:pt x="255" y="1097"/>
                  </a:lnTo>
                  <a:lnTo>
                    <a:pt x="265" y="1089"/>
                  </a:lnTo>
                  <a:lnTo>
                    <a:pt x="272" y="1080"/>
                  </a:lnTo>
                  <a:lnTo>
                    <a:pt x="276" y="1073"/>
                  </a:lnTo>
                  <a:lnTo>
                    <a:pt x="278" y="1068"/>
                  </a:lnTo>
                  <a:lnTo>
                    <a:pt x="279" y="1066"/>
                  </a:lnTo>
                  <a:lnTo>
                    <a:pt x="279" y="499"/>
                  </a:lnTo>
                  <a:lnTo>
                    <a:pt x="302" y="499"/>
                  </a:lnTo>
                  <a:lnTo>
                    <a:pt x="302" y="503"/>
                  </a:lnTo>
                  <a:lnTo>
                    <a:pt x="302" y="515"/>
                  </a:lnTo>
                  <a:lnTo>
                    <a:pt x="302" y="534"/>
                  </a:lnTo>
                  <a:lnTo>
                    <a:pt x="302" y="560"/>
                  </a:lnTo>
                  <a:lnTo>
                    <a:pt x="304" y="590"/>
                  </a:lnTo>
                  <a:lnTo>
                    <a:pt x="304" y="626"/>
                  </a:lnTo>
                  <a:lnTo>
                    <a:pt x="304" y="664"/>
                  </a:lnTo>
                  <a:lnTo>
                    <a:pt x="304" y="706"/>
                  </a:lnTo>
                  <a:lnTo>
                    <a:pt x="304" y="750"/>
                  </a:lnTo>
                  <a:lnTo>
                    <a:pt x="304" y="793"/>
                  </a:lnTo>
                  <a:lnTo>
                    <a:pt x="304" y="838"/>
                  </a:lnTo>
                  <a:lnTo>
                    <a:pt x="305" y="882"/>
                  </a:lnTo>
                  <a:lnTo>
                    <a:pt x="305" y="926"/>
                  </a:lnTo>
                  <a:lnTo>
                    <a:pt x="305" y="966"/>
                  </a:lnTo>
                  <a:lnTo>
                    <a:pt x="305" y="1004"/>
                  </a:lnTo>
                  <a:lnTo>
                    <a:pt x="305" y="1037"/>
                  </a:lnTo>
                  <a:lnTo>
                    <a:pt x="305" y="1066"/>
                  </a:lnTo>
                  <a:lnTo>
                    <a:pt x="305" y="1067"/>
                  </a:lnTo>
                  <a:lnTo>
                    <a:pt x="306" y="1073"/>
                  </a:lnTo>
                  <a:lnTo>
                    <a:pt x="310" y="1079"/>
                  </a:lnTo>
                  <a:lnTo>
                    <a:pt x="315" y="1088"/>
                  </a:lnTo>
                  <a:lnTo>
                    <a:pt x="323" y="1096"/>
                  </a:lnTo>
                  <a:lnTo>
                    <a:pt x="335" y="1103"/>
                  </a:lnTo>
                  <a:lnTo>
                    <a:pt x="351" y="1108"/>
                  </a:lnTo>
                  <a:lnTo>
                    <a:pt x="372" y="1111"/>
                  </a:lnTo>
                  <a:lnTo>
                    <a:pt x="392" y="1108"/>
                  </a:lnTo>
                  <a:lnTo>
                    <a:pt x="408" y="1103"/>
                  </a:lnTo>
                  <a:lnTo>
                    <a:pt x="420" y="1096"/>
                  </a:lnTo>
                  <a:lnTo>
                    <a:pt x="429" y="1089"/>
                  </a:lnTo>
                  <a:lnTo>
                    <a:pt x="434" y="1080"/>
                  </a:lnTo>
                  <a:lnTo>
                    <a:pt x="437" y="1073"/>
                  </a:lnTo>
                  <a:lnTo>
                    <a:pt x="438" y="1068"/>
                  </a:lnTo>
                  <a:lnTo>
                    <a:pt x="438" y="1067"/>
                  </a:lnTo>
                  <a:lnTo>
                    <a:pt x="440" y="166"/>
                  </a:lnTo>
                  <a:lnTo>
                    <a:pt x="466" y="166"/>
                  </a:lnTo>
                  <a:lnTo>
                    <a:pt x="466" y="500"/>
                  </a:lnTo>
                  <a:lnTo>
                    <a:pt x="468" y="503"/>
                  </a:lnTo>
                  <a:lnTo>
                    <a:pt x="469" y="509"/>
                  </a:lnTo>
                  <a:lnTo>
                    <a:pt x="472" y="517"/>
                  </a:lnTo>
                  <a:lnTo>
                    <a:pt x="477" y="527"/>
                  </a:lnTo>
                  <a:lnTo>
                    <a:pt x="483" y="537"/>
                  </a:lnTo>
                  <a:lnTo>
                    <a:pt x="493" y="545"/>
                  </a:lnTo>
                  <a:lnTo>
                    <a:pt x="505" y="551"/>
                  </a:lnTo>
                  <a:lnTo>
                    <a:pt x="520" y="554"/>
                  </a:lnTo>
                  <a:lnTo>
                    <a:pt x="536" y="551"/>
                  </a:lnTo>
                  <a:lnTo>
                    <a:pt x="548" y="545"/>
                  </a:lnTo>
                  <a:lnTo>
                    <a:pt x="557" y="537"/>
                  </a:lnTo>
                  <a:lnTo>
                    <a:pt x="563" y="527"/>
                  </a:lnTo>
                  <a:lnTo>
                    <a:pt x="570" y="517"/>
                  </a:lnTo>
                  <a:lnTo>
                    <a:pt x="573" y="510"/>
                  </a:lnTo>
                  <a:lnTo>
                    <a:pt x="573" y="508"/>
                  </a:lnTo>
                  <a:lnTo>
                    <a:pt x="573" y="79"/>
                  </a:lnTo>
                  <a:lnTo>
                    <a:pt x="572" y="68"/>
                  </a:lnTo>
                  <a:lnTo>
                    <a:pt x="561" y="47"/>
                  </a:lnTo>
                  <a:lnTo>
                    <a:pt x="546" y="28"/>
                  </a:lnTo>
                  <a:lnTo>
                    <a:pt x="528" y="14"/>
                  </a:lnTo>
                  <a:lnTo>
                    <a:pt x="506" y="4"/>
                  </a:lnTo>
                  <a:lnTo>
                    <a:pt x="485" y="0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7099E2"/>
            </a:solidFill>
            <a:ln>
              <a:noFill/>
            </a:ln>
            <a:effectLst>
              <a:outerShdw dist="91581" dir="3378596" algn="ctr" rotWithShape="0">
                <a:srgbClr val="C0C0C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19" name="AutoShape 14"/>
          <p:cNvSpPr>
            <a:spLocks noChangeArrowheads="1"/>
          </p:cNvSpPr>
          <p:nvPr/>
        </p:nvSpPr>
        <p:spPr bwMode="gray">
          <a:xfrm rot="5400000">
            <a:off x="125413" y="2628900"/>
            <a:ext cx="2286000" cy="1600200"/>
          </a:xfrm>
          <a:prstGeom prst="upArrow">
            <a:avLst>
              <a:gd name="adj1" fmla="val 78306"/>
              <a:gd name="adj2" fmla="val 48213"/>
            </a:avLst>
          </a:prstGeom>
          <a:gradFill rotWithShape="1">
            <a:gsLst>
              <a:gs pos="0">
                <a:srgbClr val="88CE58"/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9220" name="AutoShape 3"/>
          <p:cNvSpPr>
            <a:spLocks noChangeArrowheads="1"/>
          </p:cNvSpPr>
          <p:nvPr/>
        </p:nvSpPr>
        <p:spPr bwMode="gray">
          <a:xfrm>
            <a:off x="2124075" y="1412875"/>
            <a:ext cx="6840538" cy="4943475"/>
          </a:xfrm>
          <a:prstGeom prst="roundRect">
            <a:avLst>
              <a:gd name="adj" fmla="val 10347"/>
            </a:avLst>
          </a:prstGeom>
          <a:gradFill rotWithShape="1">
            <a:gsLst>
              <a:gs pos="0">
                <a:srgbClr val="CCECFF"/>
              </a:gs>
              <a:gs pos="100000">
                <a:srgbClr val="FFFFFF"/>
              </a:gs>
            </a:gsLst>
            <a:lin ang="18900000" scaled="1"/>
          </a:gradFill>
          <a:ln w="50800">
            <a:solidFill>
              <a:srgbClr val="7099E2"/>
            </a:solidFill>
            <a:round/>
            <a:headEnd/>
            <a:tailEnd/>
          </a:ln>
          <a:effectLst>
            <a:outerShdw dist="107763" dir="2700000" algn="ctr" rotWithShape="0">
              <a:srgbClr val="C0C0C0">
                <a:alpha val="50000"/>
              </a:srgbClr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9221" name="Oval 81"/>
          <p:cNvSpPr>
            <a:spLocks noChangeArrowheads="1"/>
          </p:cNvSpPr>
          <p:nvPr/>
        </p:nvSpPr>
        <p:spPr bwMode="gray">
          <a:xfrm>
            <a:off x="2646363" y="1700213"/>
            <a:ext cx="360362" cy="360362"/>
          </a:xfrm>
          <a:prstGeom prst="ellipse">
            <a:avLst/>
          </a:prstGeom>
          <a:gradFill rotWithShape="1">
            <a:gsLst>
              <a:gs pos="0">
                <a:srgbClr val="CB90EC"/>
              </a:gs>
              <a:gs pos="100000">
                <a:srgbClr val="9368AB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9222" name="Oval 72"/>
          <p:cNvSpPr>
            <a:spLocks noChangeArrowheads="1"/>
          </p:cNvSpPr>
          <p:nvPr/>
        </p:nvSpPr>
        <p:spPr bwMode="gray">
          <a:xfrm>
            <a:off x="2646363" y="2492375"/>
            <a:ext cx="360362" cy="360363"/>
          </a:xfrm>
          <a:prstGeom prst="ellipse">
            <a:avLst/>
          </a:prstGeom>
          <a:gradFill rotWithShape="1">
            <a:gsLst>
              <a:gs pos="0">
                <a:srgbClr val="4DC9B1"/>
              </a:gs>
              <a:gs pos="100000">
                <a:srgbClr val="38928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9223" name="Oval 93"/>
          <p:cNvSpPr>
            <a:spLocks noChangeArrowheads="1"/>
          </p:cNvSpPr>
          <p:nvPr/>
        </p:nvSpPr>
        <p:spPr bwMode="gray">
          <a:xfrm>
            <a:off x="2646363" y="3284538"/>
            <a:ext cx="360362" cy="360362"/>
          </a:xfrm>
          <a:prstGeom prst="ellipse">
            <a:avLst/>
          </a:prstGeom>
          <a:gradFill rotWithShape="1">
            <a:gsLst>
              <a:gs pos="0">
                <a:srgbClr val="82B820"/>
              </a:gs>
              <a:gs pos="100000">
                <a:srgbClr val="5E8517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9224" name="Oval 90"/>
          <p:cNvSpPr>
            <a:spLocks noChangeArrowheads="1"/>
          </p:cNvSpPr>
          <p:nvPr/>
        </p:nvSpPr>
        <p:spPr bwMode="gray">
          <a:xfrm>
            <a:off x="2646363" y="4076700"/>
            <a:ext cx="360362" cy="360363"/>
          </a:xfrm>
          <a:prstGeom prst="ellipse">
            <a:avLst/>
          </a:prstGeom>
          <a:gradFill rotWithShape="1">
            <a:gsLst>
              <a:gs pos="0">
                <a:srgbClr val="EDD947"/>
              </a:gs>
              <a:gs pos="100000">
                <a:srgbClr val="AC9D34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225" name="Oval 87"/>
          <p:cNvSpPr>
            <a:spLocks noChangeArrowheads="1"/>
          </p:cNvSpPr>
          <p:nvPr/>
        </p:nvSpPr>
        <p:spPr bwMode="gray">
          <a:xfrm>
            <a:off x="2646363" y="4941888"/>
            <a:ext cx="360362" cy="360362"/>
          </a:xfrm>
          <a:prstGeom prst="ellipse">
            <a:avLst/>
          </a:prstGeom>
          <a:gradFill rotWithShape="1">
            <a:gsLst>
              <a:gs pos="0">
                <a:srgbClr val="FF9900"/>
              </a:gs>
              <a:gs pos="100000">
                <a:srgbClr val="B96F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9226" name="Oval 84"/>
          <p:cNvSpPr>
            <a:spLocks noChangeArrowheads="1"/>
          </p:cNvSpPr>
          <p:nvPr/>
        </p:nvSpPr>
        <p:spPr bwMode="gray">
          <a:xfrm>
            <a:off x="2646363" y="5732463"/>
            <a:ext cx="360362" cy="361950"/>
          </a:xfrm>
          <a:prstGeom prst="ellipse">
            <a:avLst/>
          </a:prstGeom>
          <a:gradFill rotWithShape="1">
            <a:gsLst>
              <a:gs pos="0">
                <a:srgbClr val="6699FF"/>
              </a:gs>
              <a:gs pos="100000">
                <a:srgbClr val="4A6FB9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9227" name="TextBox 15"/>
          <p:cNvSpPr txBox="1">
            <a:spLocks noChangeArrowheads="1"/>
          </p:cNvSpPr>
          <p:nvPr/>
        </p:nvSpPr>
        <p:spPr bwMode="auto">
          <a:xfrm>
            <a:off x="3059113" y="1628775"/>
            <a:ext cx="3673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Бедность словаря</a:t>
            </a:r>
            <a:endParaRPr lang="ru-RU" alt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8" name="TextBox 16"/>
          <p:cNvSpPr txBox="1">
            <a:spLocks noChangeArrowheads="1"/>
          </p:cNvSpPr>
          <p:nvPr/>
        </p:nvSpPr>
        <p:spPr bwMode="auto">
          <a:xfrm>
            <a:off x="3059113" y="2420938"/>
            <a:ext cx="53292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Нарушение звукопроизношения</a:t>
            </a:r>
            <a:endParaRPr lang="ru-RU" alt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9" name="TextBox 17"/>
          <p:cNvSpPr txBox="1">
            <a:spLocks noChangeArrowheads="1"/>
          </p:cNvSpPr>
          <p:nvPr/>
        </p:nvSpPr>
        <p:spPr bwMode="auto">
          <a:xfrm>
            <a:off x="3059113" y="3255963"/>
            <a:ext cx="59055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Нарушение грамматического строя речи</a:t>
            </a:r>
            <a:endParaRPr lang="ru-RU" alt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0" name="TextBox 18"/>
          <p:cNvSpPr txBox="1">
            <a:spLocks noChangeArrowheads="1"/>
          </p:cNvSpPr>
          <p:nvPr/>
        </p:nvSpPr>
        <p:spPr bwMode="auto">
          <a:xfrm>
            <a:off x="3059113" y="4005263"/>
            <a:ext cx="58340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Нарушение слоговой структуры слова</a:t>
            </a:r>
            <a:endParaRPr lang="ru-RU" alt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1" name="TextBox 19"/>
          <p:cNvSpPr txBox="1">
            <a:spLocks noChangeArrowheads="1"/>
          </p:cNvSpPr>
          <p:nvPr/>
        </p:nvSpPr>
        <p:spPr bwMode="auto">
          <a:xfrm>
            <a:off x="3059113" y="4868863"/>
            <a:ext cx="5834062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2300" b="1">
                <a:latin typeface="Times New Roman" pitchFamily="18" charset="0"/>
                <a:cs typeface="Times New Roman" pitchFamily="18" charset="0"/>
              </a:rPr>
              <a:t>Нарушение фонематического восприятия</a:t>
            </a:r>
            <a:endParaRPr lang="ru-RU" altLang="ru-RU" sz="23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2" name="TextBox 20"/>
          <p:cNvSpPr txBox="1">
            <a:spLocks noChangeArrowheads="1"/>
          </p:cNvSpPr>
          <p:nvPr/>
        </p:nvSpPr>
        <p:spPr bwMode="auto">
          <a:xfrm>
            <a:off x="3095625" y="5661025"/>
            <a:ext cx="5832475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2300" b="1">
                <a:latin typeface="Times New Roman" pitchFamily="18" charset="0"/>
                <a:cs typeface="Times New Roman" pitchFamily="18" charset="0"/>
              </a:rPr>
              <a:t>Нарушение связной речи</a:t>
            </a:r>
            <a:endParaRPr lang="ru-RU" altLang="ru-RU" sz="23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3" name="TextBox 21"/>
          <p:cNvSpPr txBox="1">
            <a:spLocks noChangeArrowheads="1"/>
          </p:cNvSpPr>
          <p:nvPr/>
        </p:nvSpPr>
        <p:spPr bwMode="auto">
          <a:xfrm>
            <a:off x="463550" y="188913"/>
            <a:ext cx="8429625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Дети с нарушениями речи -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это дети, имеющие отклонения в развитии речи при нормальном слухе и сохранном интеллекте</a:t>
            </a:r>
          </a:p>
          <a:p>
            <a:endParaRPr lang="ru-RU" altLang="ru-RU"/>
          </a:p>
        </p:txBody>
      </p:sp>
      <p:sp>
        <p:nvSpPr>
          <p:cNvPr id="9234" name="TextBox 22"/>
          <p:cNvSpPr txBox="1">
            <a:spLocks noChangeArrowheads="1"/>
          </p:cNvSpPr>
          <p:nvPr/>
        </p:nvSpPr>
        <p:spPr bwMode="auto">
          <a:xfrm>
            <a:off x="323850" y="4467225"/>
            <a:ext cx="1584325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b="1">
                <a:latin typeface="Times New Roman" pitchFamily="18" charset="0"/>
                <a:cs typeface="Times New Roman" pitchFamily="18" charset="0"/>
              </a:rPr>
              <a:t>Ребенок с нарушениями речи</a:t>
            </a:r>
          </a:p>
        </p:txBody>
      </p:sp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301" name="Rectangle 53"/>
          <p:cNvSpPr>
            <a:spLocks noGrp="1" noChangeArrowheads="1"/>
          </p:cNvSpPr>
          <p:nvPr>
            <p:ph type="title"/>
          </p:nvPr>
        </p:nvSpPr>
        <p:spPr>
          <a:xfrm>
            <a:off x="468313" y="-315913"/>
            <a:ext cx="8229600" cy="1139826"/>
          </a:xfrm>
        </p:spPr>
        <p:txBody>
          <a:bodyPr/>
          <a:lstStyle/>
          <a:p>
            <a:pPr algn="ctr" eaLnBrk="1" hangingPunct="1"/>
            <a:r>
              <a:rPr lang="ru-RU" altLang="ru-RU" sz="2800" b="1" i="1" dirty="0">
                <a:solidFill>
                  <a:srgbClr val="000099"/>
                </a:solidFill>
                <a:latin typeface="+mn-lt"/>
              </a:rPr>
              <a:t>Портрет ребенка с речевыми нарушениями</a:t>
            </a:r>
          </a:p>
        </p:txBody>
      </p:sp>
      <p:sp>
        <p:nvSpPr>
          <p:cNvPr id="181303" name="Text Box 55"/>
          <p:cNvSpPr txBox="1">
            <a:spLocks noChangeArrowheads="1"/>
          </p:cNvSpPr>
          <p:nvPr/>
        </p:nvSpPr>
        <p:spPr bwMode="auto">
          <a:xfrm>
            <a:off x="468313" y="3049503"/>
            <a:ext cx="8353425" cy="232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b="1" i="1" u="sng" dirty="0">
                <a:latin typeface="+mn-lt"/>
              </a:rPr>
              <a:t>Особенности психического развития: </a:t>
            </a:r>
          </a:p>
          <a:p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Нарушение оптико-пространственного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праксиса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Расстройство памяти;</a:t>
            </a:r>
          </a:p>
          <a:p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Неустойчивость внимания;</a:t>
            </a:r>
          </a:p>
          <a:p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Несформированность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мышления;</a:t>
            </a:r>
          </a:p>
          <a:p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Задержка развития воображения</a:t>
            </a:r>
          </a:p>
          <a:p>
            <a:pPr>
              <a:spcBef>
                <a:spcPct val="50000"/>
              </a:spcBef>
            </a:pPr>
            <a:endParaRPr lang="ru-RU" altLang="ru-RU" dirty="0"/>
          </a:p>
        </p:txBody>
      </p:sp>
      <p:sp>
        <p:nvSpPr>
          <p:cNvPr id="181304" name="Text Box 56"/>
          <p:cNvSpPr txBox="1">
            <a:spLocks noChangeArrowheads="1"/>
          </p:cNvSpPr>
          <p:nvPr/>
        </p:nvSpPr>
        <p:spPr bwMode="auto">
          <a:xfrm>
            <a:off x="468313" y="4967297"/>
            <a:ext cx="8135937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b="1" i="1" u="sng" dirty="0">
                <a:latin typeface="+mn-lt"/>
              </a:rPr>
              <a:t>Особенности социально – личностного развития:</a:t>
            </a:r>
          </a:p>
          <a:p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Зависимость от окружающих;</a:t>
            </a:r>
          </a:p>
          <a:p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Низкая или завышенная самооценка;</a:t>
            </a:r>
          </a:p>
          <a:p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Нарушение коммуникативной сферы;</a:t>
            </a:r>
          </a:p>
          <a:p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Проблемная адаптация в обществе.</a:t>
            </a:r>
          </a:p>
          <a:p>
            <a:pPr>
              <a:spcBef>
                <a:spcPct val="50000"/>
              </a:spcBef>
            </a:pP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468313" y="1412776"/>
            <a:ext cx="8135937" cy="7200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81302" name="Rectangle 54"/>
          <p:cNvSpPr>
            <a:spLocks noGrp="1" noChangeArrowheads="1"/>
          </p:cNvSpPr>
          <p:nvPr>
            <p:ph type="body" idx="1"/>
          </p:nvPr>
        </p:nvSpPr>
        <p:spPr>
          <a:xfrm>
            <a:off x="468313" y="908720"/>
            <a:ext cx="8424862" cy="23050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1800" b="1" i="1" u="sng" dirty="0"/>
              <a:t>Особенности физического развития: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Нарушение общей и мелкой моторики;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Расторможенность мышечного напряжения, повышенная утомляемость;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Нарушение темпа и ритма, заметное отставание в показателях основных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физических качеств;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Поверхностное (ключичное) дыхание, которое сказывается на жизненной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емкости легких.</a:t>
            </a:r>
          </a:p>
          <a:p>
            <a:pPr eaLnBrk="1" hangingPunct="1">
              <a:lnSpc>
                <a:spcPct val="80000"/>
              </a:lnSpc>
            </a:pPr>
            <a:endParaRPr lang="ru-RU" altLang="ru-RU" sz="1800" dirty="0"/>
          </a:p>
        </p:txBody>
      </p:sp>
    </p:spTree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7"/>
          <p:cNvSpPr txBox="1">
            <a:spLocks noChangeArrowheads="1"/>
          </p:cNvSpPr>
          <p:nvPr/>
        </p:nvSpPr>
        <p:spPr bwMode="auto">
          <a:xfrm>
            <a:off x="395288" y="765175"/>
            <a:ext cx="82089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ru-RU" altLang="ru-RU">
              <a:latin typeface="Verdana" pitchFamily="34" charset="0"/>
            </a:endParaRPr>
          </a:p>
        </p:txBody>
      </p:sp>
      <p:sp>
        <p:nvSpPr>
          <p:cNvPr id="8195" name="Rectangle 8"/>
          <p:cNvSpPr>
            <a:spLocks noGrp="1" noChangeArrowheads="1"/>
          </p:cNvSpPr>
          <p:nvPr>
            <p:ph type="title"/>
          </p:nvPr>
        </p:nvSpPr>
        <p:spPr>
          <a:xfrm>
            <a:off x="457200" y="44624"/>
            <a:ext cx="8229600" cy="1139825"/>
          </a:xfrm>
        </p:spPr>
        <p:txBody>
          <a:bodyPr/>
          <a:lstStyle/>
          <a:p>
            <a:pPr algn="ctr" eaLnBrk="1" hangingPunct="1"/>
            <a:r>
              <a:rPr lang="ru-RU" altLang="ru-RU" sz="3000" b="1" i="1" dirty="0">
                <a:solidFill>
                  <a:srgbClr val="000099"/>
                </a:solidFill>
                <a:latin typeface="+mn-lt"/>
                <a:cs typeface="Times New Roman" pitchFamily="18" charset="0"/>
              </a:rPr>
              <a:t>По данным Института возрастной физиологии РАО:</a:t>
            </a:r>
          </a:p>
        </p:txBody>
      </p:sp>
      <p:sp>
        <p:nvSpPr>
          <p:cNvPr id="8196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8229600" cy="54451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80-90% детей 6-7 лет имеют отклонения в физическом здоровье;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18-20% - пограничные (негрубые) нарушения психического здоровья;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ru-RU" altLang="ru-RU" sz="2200" b="1" dirty="0">
                <a:latin typeface="Times New Roman" pitchFamily="18" charset="0"/>
                <a:cs typeface="Times New Roman" pitchFamily="18" charset="0"/>
              </a:rPr>
              <a:t>Около 60% - нарушения речевого развития, причем у 13% дошкольников наблюдается компенсаторная леворукость, сопряженная с нарушениями речевого развития;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ru-RU" altLang="ru-RU" sz="2200" b="1" dirty="0">
                <a:latin typeface="Times New Roman" pitchFamily="18" charset="0"/>
                <a:cs typeface="Times New Roman" pitchFamily="18" charset="0"/>
              </a:rPr>
              <a:t>От 20 до 40% детей с нарушениями обучения чтению и письму (</a:t>
            </a:r>
            <a:r>
              <a:rPr lang="ru-RU" altLang="ru-RU" sz="2200" b="1" dirty="0" err="1">
                <a:latin typeface="Times New Roman" pitchFamily="18" charset="0"/>
                <a:cs typeface="Times New Roman" pitchFamily="18" charset="0"/>
              </a:rPr>
              <a:t>дислексией</a:t>
            </a:r>
            <a:r>
              <a:rPr lang="ru-RU" altLang="ru-RU" sz="2200" b="1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altLang="ru-RU" sz="2200" b="1" dirty="0" err="1">
                <a:latin typeface="Times New Roman" pitchFamily="18" charset="0"/>
                <a:cs typeface="Times New Roman" pitchFamily="18" charset="0"/>
              </a:rPr>
              <a:t>дисграфией</a:t>
            </a:r>
            <a:r>
              <a:rPr lang="ru-RU" altLang="ru-RU" sz="2200" b="1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Около 25% детей имеют замедленный темп деятельности;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У более 70% детей наблюдается </a:t>
            </a:r>
            <a:r>
              <a:rPr lang="ru-RU" altLang="ru-RU" sz="2200" dirty="0" err="1">
                <a:latin typeface="Times New Roman" pitchFamily="18" charset="0"/>
                <a:cs typeface="Times New Roman" pitchFamily="18" charset="0"/>
              </a:rPr>
              <a:t>несформированность</a:t>
            </a: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 интегративных функций (зрительно-моторных, </a:t>
            </a:r>
            <a:r>
              <a:rPr lang="ru-RU" altLang="ru-RU" sz="2200" dirty="0" err="1">
                <a:latin typeface="Times New Roman" pitchFamily="18" charset="0"/>
                <a:cs typeface="Times New Roman" pitchFamily="18" charset="0"/>
              </a:rPr>
              <a:t>слухо</a:t>
            </a: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-моторных и сенсорно-моторных координаций);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Увеличилось количество детей с СДВГ от 5 до 20%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Увеличилось число детей с аутизмом и </a:t>
            </a:r>
            <a:r>
              <a:rPr lang="ru-RU" altLang="ru-RU" sz="2200" dirty="0" err="1">
                <a:latin typeface="Times New Roman" pitchFamily="18" charset="0"/>
                <a:cs typeface="Times New Roman" pitchFamily="18" charset="0"/>
              </a:rPr>
              <a:t>аутическими</a:t>
            </a: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 синдромами – 1 ребенок на 156 родившихся</a:t>
            </a:r>
          </a:p>
          <a:p>
            <a:pPr eaLnBrk="1" hangingPunct="1">
              <a:lnSpc>
                <a:spcPct val="90000"/>
              </a:lnSpc>
            </a:pPr>
            <a:endParaRPr lang="ru-RU" altLang="ru-RU" sz="2000" dirty="0"/>
          </a:p>
        </p:txBody>
      </p:sp>
    </p:spTree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3000" b="1" i="1" dirty="0">
                <a:solidFill>
                  <a:srgbClr val="000099"/>
                </a:solidFill>
                <a:latin typeface="+mn-lt"/>
              </a:rPr>
              <a:t>Основная </a:t>
            </a:r>
            <a:r>
              <a:rPr lang="ru-RU" altLang="ru-RU" sz="3000" b="1" i="1">
                <a:solidFill>
                  <a:srgbClr val="000099"/>
                </a:solidFill>
                <a:latin typeface="+mn-lt"/>
              </a:rPr>
              <a:t>задача педагогической </a:t>
            </a:r>
            <a:r>
              <a:rPr lang="ru-RU" altLang="ru-RU" sz="3000" b="1" i="1" dirty="0">
                <a:solidFill>
                  <a:srgbClr val="000099"/>
                </a:solidFill>
                <a:latin typeface="+mn-lt"/>
              </a:rPr>
              <a:t>помощи ребенку в ДОУ: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916832"/>
            <a:ext cx="8229600" cy="453707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Всесторонняя его подготовка к успешному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школьному обучению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429000"/>
            <a:ext cx="6086450" cy="2955310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Уровень">
  <a:themeElements>
    <a:clrScheme name="Уровень 12">
      <a:dk1>
        <a:srgbClr val="000000"/>
      </a:dk1>
      <a:lt1>
        <a:srgbClr val="FFFFFF"/>
      </a:lt1>
      <a:dk2>
        <a:srgbClr val="FF6600"/>
      </a:dk2>
      <a:lt2>
        <a:srgbClr val="0066FF"/>
      </a:lt2>
      <a:accent1>
        <a:srgbClr val="99CC00"/>
      </a:accent1>
      <a:accent2>
        <a:srgbClr val="CC9900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8A00"/>
      </a:accent6>
      <a:hlink>
        <a:srgbClr val="FFCC00"/>
      </a:hlink>
      <a:folHlink>
        <a:srgbClr val="CC9900"/>
      </a:folHlink>
    </a:clrScheme>
    <a:fontScheme name="Уровень">
      <a:majorFont>
        <a:latin typeface="Garamond"/>
        <a:ea typeface=""/>
        <a:cs typeface="Arial"/>
      </a:majorFont>
      <a:minorFont>
        <a:latin typeface="Verdan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Уровень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9">
        <a:dk1>
          <a:srgbClr val="000000"/>
        </a:dk1>
        <a:lt1>
          <a:srgbClr val="FFFFFF"/>
        </a:lt1>
        <a:dk2>
          <a:srgbClr val="FF6600"/>
        </a:dk2>
        <a:lt2>
          <a:srgbClr val="FFFF66"/>
        </a:lt2>
        <a:accent1>
          <a:srgbClr val="99CC0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005CE7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10">
        <a:dk1>
          <a:srgbClr val="000000"/>
        </a:dk1>
        <a:lt1>
          <a:srgbClr val="FFFFFF"/>
        </a:lt1>
        <a:dk2>
          <a:srgbClr val="FF6600"/>
        </a:dk2>
        <a:lt2>
          <a:srgbClr val="0066FF"/>
        </a:lt2>
        <a:accent1>
          <a:srgbClr val="99CC00"/>
        </a:accent1>
        <a:accent2>
          <a:srgbClr val="CC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00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11">
        <a:dk1>
          <a:srgbClr val="000000"/>
        </a:dk1>
        <a:lt1>
          <a:srgbClr val="FFFFFF"/>
        </a:lt1>
        <a:dk2>
          <a:srgbClr val="FF6600"/>
        </a:dk2>
        <a:lt2>
          <a:srgbClr val="0066FF"/>
        </a:lt2>
        <a:accent1>
          <a:srgbClr val="99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5C00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12">
        <a:dk1>
          <a:srgbClr val="000000"/>
        </a:dk1>
        <a:lt1>
          <a:srgbClr val="FFFFFF"/>
        </a:lt1>
        <a:dk2>
          <a:srgbClr val="FF6600"/>
        </a:dk2>
        <a:lt2>
          <a:srgbClr val="0066FF"/>
        </a:lt2>
        <a:accent1>
          <a:srgbClr val="99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8A00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1935</TotalTime>
  <Words>469</Words>
  <Application>Microsoft Office PowerPoint</Application>
  <PresentationFormat>Экран (4:3)</PresentationFormat>
  <Paragraphs>53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Garamond</vt:lpstr>
      <vt:lpstr>Times New Roman</vt:lpstr>
      <vt:lpstr>Verdana</vt:lpstr>
      <vt:lpstr>Wingdings</vt:lpstr>
      <vt:lpstr>Уровень</vt:lpstr>
      <vt:lpstr>Презентация PowerPoint</vt:lpstr>
      <vt:lpstr>Возрастные нормы  появления звуков:</vt:lpstr>
      <vt:lpstr>Презентация PowerPoint</vt:lpstr>
      <vt:lpstr>Презентация PowerPoint</vt:lpstr>
      <vt:lpstr>Презентация PowerPoint</vt:lpstr>
      <vt:lpstr>Портрет ребенка с речевыми нарушениями</vt:lpstr>
      <vt:lpstr>По данным Института возрастной физиологии РАО:</vt:lpstr>
      <vt:lpstr>Основная задача педагогической помощи ребенку в ДОУ: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satellite</dc:creator>
  <cp:lastModifiedBy>user</cp:lastModifiedBy>
  <cp:revision>34</cp:revision>
  <dcterms:created xsi:type="dcterms:W3CDTF">2009-03-21T10:39:35Z</dcterms:created>
  <dcterms:modified xsi:type="dcterms:W3CDTF">2024-11-20T07:48:16Z</dcterms:modified>
</cp:coreProperties>
</file>