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4"/>
  </p:notesMasterIdLst>
  <p:sldIdLst>
    <p:sldId id="257" r:id="rId2"/>
    <p:sldId id="256" r:id="rId3"/>
  </p:sldIdLst>
  <p:sldSz cx="7559675" cy="10691813"/>
  <p:notesSz cx="6858000" cy="9144000"/>
  <p:embeddedFontLst>
    <p:embeddedFont>
      <p:font typeface="DM Serif Display" charset="0"/>
      <p:regular r:id="rId5"/>
      <p:italic r:id="rId6"/>
    </p:embeddedFont>
    <p:embeddedFont>
      <p:font typeface="Raleway Medium" charset="-52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2A665A2-E848-4E20-BB91-80F729E4F44B}">
  <a:tblStyle styleId="{52A665A2-E848-4E20-BB91-80F729E4F44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8" d="100"/>
          <a:sy n="48" d="100"/>
        </p:scale>
        <p:origin x="-2256" y="228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1544062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645557" y="9328701"/>
            <a:ext cx="4150875" cy="24739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912775" y="-1472357"/>
            <a:ext cx="4150875" cy="3739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949475" y="2941200"/>
            <a:ext cx="5661600" cy="381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949325" y="6953400"/>
            <a:ext cx="5661600" cy="4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pic>
        <p:nvPicPr>
          <p:cNvPr id="13" name="Google Shape;13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54387" y="82200"/>
            <a:ext cx="2458593" cy="2185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35350" y="7638300"/>
            <a:ext cx="4603395" cy="388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1921425" y="2726100"/>
            <a:ext cx="3717300" cy="523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1580839" y="2825320"/>
            <a:ext cx="4398300" cy="40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subTitle" idx="1"/>
          </p:nvPr>
        </p:nvSpPr>
        <p:spPr>
          <a:xfrm>
            <a:off x="1580818" y="6906926"/>
            <a:ext cx="4398300" cy="95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5022241" y="-1840723"/>
            <a:ext cx="2537457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04970" y="10246380"/>
            <a:ext cx="3457575" cy="2060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7136675" y="6344200"/>
            <a:ext cx="3213500" cy="28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-1294351" y="2164776"/>
            <a:ext cx="1769160" cy="1596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032504" y="-2238575"/>
            <a:ext cx="2923900" cy="266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204521" y="10230775"/>
            <a:ext cx="2923900" cy="266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08150" y="539400"/>
            <a:ext cx="6144000" cy="7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08150" y="2395704"/>
            <a:ext cx="61440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  <a:lvl2pPr marL="914400" lvl="1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2pPr>
            <a:lvl3pPr marL="1371600" lvl="2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3pPr>
            <a:lvl4pPr marL="1828800" lvl="3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4pPr>
            <a:lvl5pPr marL="2286000" lvl="4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5pPr>
            <a:lvl6pPr marL="2743200" lvl="5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6pPr>
            <a:lvl7pPr marL="3200400" lvl="6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7pPr>
            <a:lvl8pPr marL="3657600" lvl="7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8pPr>
            <a:lvl9pPr marL="4114800" lvl="8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4" r:id="rId2"/>
    <p:sldLayoutId id="2147483657" r:id="rId3"/>
    <p:sldLayoutId id="2147483658" r:id="rId4"/>
    <p:sldLayoutId id="2147483664" r:id="rId5"/>
    <p:sldLayoutId id="2147483665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65855"/>
            <a:ext cx="7559675" cy="10525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  <a:t>Консультация для родителей  </a:t>
            </a:r>
            <a:r>
              <a:rPr lang="ru-RU" sz="2400" b="1" dirty="0" smtClean="0">
                <a:solidFill>
                  <a:schemeClr val="bg2">
                    <a:lumMod val="75000"/>
                  </a:schemeClr>
                </a:solidFill>
              </a:rPr>
              <a:t>по правильному питанию: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Главное правило:</a:t>
            </a:r>
            <a:r>
              <a:rPr lang="ru-RU" sz="1800" dirty="0" smtClean="0">
                <a:solidFill>
                  <a:srgbClr val="002060"/>
                </a:solidFill>
              </a:rPr>
              <a:t> ешьте разнообразно и </a:t>
            </a:r>
            <a:r>
              <a:rPr lang="ru-RU" sz="1800" dirty="0" err="1" smtClean="0">
                <a:solidFill>
                  <a:srgbClr val="002060"/>
                </a:solidFill>
              </a:rPr>
              <a:t>сбалансированно</a:t>
            </a:r>
            <a:r>
              <a:rPr lang="ru-RU" sz="1800" dirty="0" smtClean="0">
                <a:solidFill>
                  <a:srgbClr val="002060"/>
                </a:solidFill>
              </a:rPr>
              <a:t>, чтобы получать все необходимые питательные вещества.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Что это значит на практике:</a:t>
            </a:r>
            <a:endParaRPr lang="ru-RU" sz="1800" dirty="0" smtClean="0">
              <a:solidFill>
                <a:srgbClr val="002060"/>
              </a:solidFill>
            </a:endParaRPr>
          </a:p>
          <a:p>
            <a:r>
              <a:rPr lang="ru-RU" sz="1800" b="1" dirty="0" smtClean="0">
                <a:solidFill>
                  <a:srgbClr val="002060"/>
                </a:solidFill>
              </a:rPr>
              <a:t>Больше овощей и фруктов:</a:t>
            </a:r>
            <a:r>
              <a:rPr lang="ru-RU" sz="1800" dirty="0" smtClean="0">
                <a:solidFill>
                  <a:srgbClr val="002060"/>
                </a:solidFill>
              </a:rPr>
              <a:t> старайтесь, чтобы они составляли основу вашего рациона. Это источник витаминов, минералов и клетчатки.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Цельно-зерновые </a:t>
            </a:r>
            <a:r>
              <a:rPr lang="ru-RU" sz="1800" b="1" dirty="0" smtClean="0">
                <a:solidFill>
                  <a:srgbClr val="002060"/>
                </a:solidFill>
              </a:rPr>
              <a:t>продукты:</a:t>
            </a:r>
            <a:r>
              <a:rPr lang="ru-RU" sz="1800" dirty="0" smtClean="0">
                <a:solidFill>
                  <a:srgbClr val="002060"/>
                </a:solidFill>
              </a:rPr>
              <a:t> выбирайте хлеб, крупы, макароны из цельного зерна. Они дают энергию надолго и полезны для пищеварения.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Белок:</a:t>
            </a:r>
            <a:r>
              <a:rPr lang="ru-RU" sz="1800" dirty="0" smtClean="0">
                <a:solidFill>
                  <a:srgbClr val="002060"/>
                </a:solidFill>
              </a:rPr>
              <a:t> включайте в рацион нежирное мясо, птицу, рыбу, яйца, бобовые, молочные продукты. Белок важен для мышц и общего здоровья.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Полезные жиры:</a:t>
            </a:r>
            <a:r>
              <a:rPr lang="ru-RU" sz="1800" dirty="0" smtClean="0">
                <a:solidFill>
                  <a:srgbClr val="002060"/>
                </a:solidFill>
              </a:rPr>
              <a:t> орехи, семена, авокадо, растительные масла (оливковое, льняное). Они необходимы для работы мозга и усвоения витаминов.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Ограничьте:</a:t>
            </a:r>
            <a:r>
              <a:rPr lang="ru-RU" sz="1800" dirty="0" smtClean="0">
                <a:solidFill>
                  <a:srgbClr val="002060"/>
                </a:solidFill>
              </a:rPr>
              <a:t> сахар, соль, </a:t>
            </a:r>
            <a:r>
              <a:rPr lang="ru-RU" sz="1800" dirty="0" err="1" smtClean="0">
                <a:solidFill>
                  <a:srgbClr val="002060"/>
                </a:solidFill>
              </a:rPr>
              <a:t>трансжиры</a:t>
            </a:r>
            <a:r>
              <a:rPr lang="ru-RU" sz="1800" dirty="0" smtClean="0">
                <a:solidFill>
                  <a:srgbClr val="002060"/>
                </a:solidFill>
              </a:rPr>
              <a:t> (в выпечке, </a:t>
            </a:r>
            <a:r>
              <a:rPr lang="ru-RU" sz="1800" dirty="0" err="1" smtClean="0">
                <a:solidFill>
                  <a:srgbClr val="002060"/>
                </a:solidFill>
              </a:rPr>
              <a:t>фастфуде</a:t>
            </a:r>
            <a:r>
              <a:rPr lang="ru-RU" sz="1800" dirty="0" smtClean="0">
                <a:solidFill>
                  <a:srgbClr val="002060"/>
                </a:solidFill>
              </a:rPr>
              <a:t>), переработанные продукты. Они не несут пользы и могут навредить здоровью.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Пейте достаточно воды:</a:t>
            </a:r>
            <a:r>
              <a:rPr lang="ru-RU" sz="1800" dirty="0" smtClean="0">
                <a:solidFill>
                  <a:srgbClr val="002060"/>
                </a:solidFill>
              </a:rPr>
              <a:t> это основа всех процессов в организме.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Простые шаги к лучшему питанию:</a:t>
            </a:r>
            <a:endParaRPr lang="ru-RU" sz="1800" dirty="0" smtClean="0">
              <a:solidFill>
                <a:srgbClr val="002060"/>
              </a:solidFill>
            </a:endParaRPr>
          </a:p>
          <a:p>
            <a:r>
              <a:rPr lang="ru-RU" sz="1800" b="1" dirty="0" smtClean="0">
                <a:solidFill>
                  <a:srgbClr val="002060"/>
                </a:solidFill>
              </a:rPr>
              <a:t>1.Планируйте</a:t>
            </a:r>
            <a:r>
              <a:rPr lang="ru-RU" sz="1800" b="1" dirty="0" smtClean="0">
                <a:solidFill>
                  <a:srgbClr val="002060"/>
                </a:solidFill>
              </a:rPr>
              <a:t>:</a:t>
            </a:r>
            <a:r>
              <a:rPr lang="ru-RU" sz="1800" dirty="0" smtClean="0">
                <a:solidFill>
                  <a:srgbClr val="002060"/>
                </a:solidFill>
              </a:rPr>
              <a:t> заранее продумывайте, что будете есть.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2.Готовьте </a:t>
            </a:r>
            <a:r>
              <a:rPr lang="ru-RU" sz="1800" b="1" dirty="0" smtClean="0">
                <a:solidFill>
                  <a:srgbClr val="002060"/>
                </a:solidFill>
              </a:rPr>
              <a:t>дома:</a:t>
            </a:r>
            <a:r>
              <a:rPr lang="ru-RU" sz="1800" dirty="0" smtClean="0">
                <a:solidFill>
                  <a:srgbClr val="002060"/>
                </a:solidFill>
              </a:rPr>
              <a:t> так вы контролируете состав блюд.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3.Слушайте </a:t>
            </a:r>
            <a:r>
              <a:rPr lang="ru-RU" sz="1800" b="1" dirty="0" smtClean="0">
                <a:solidFill>
                  <a:srgbClr val="002060"/>
                </a:solidFill>
              </a:rPr>
              <a:t>свое тело:</a:t>
            </a:r>
            <a:r>
              <a:rPr lang="ru-RU" sz="1800" dirty="0" smtClean="0">
                <a:solidFill>
                  <a:srgbClr val="002060"/>
                </a:solidFill>
              </a:rPr>
              <a:t> ешьте, когда голодны, и останавливайтесь, когда сыты.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4.Не </a:t>
            </a:r>
            <a:r>
              <a:rPr lang="ru-RU" sz="1800" b="1" dirty="0" smtClean="0">
                <a:solidFill>
                  <a:srgbClr val="002060"/>
                </a:solidFill>
              </a:rPr>
              <a:t>голодайте:</a:t>
            </a:r>
            <a:r>
              <a:rPr lang="ru-RU" sz="1800" dirty="0" smtClean="0">
                <a:solidFill>
                  <a:srgbClr val="002060"/>
                </a:solidFill>
              </a:rPr>
              <a:t> регулярное питание помогает избежать переедания.</a:t>
            </a:r>
          </a:p>
          <a:p>
            <a:r>
              <a:rPr lang="ru-RU" sz="1800" b="1" dirty="0" smtClean="0">
                <a:solidFill>
                  <a:srgbClr val="002060"/>
                </a:solidFill>
              </a:rPr>
              <a:t>4.Не </a:t>
            </a:r>
            <a:r>
              <a:rPr lang="ru-RU" sz="1800" b="1" dirty="0" smtClean="0">
                <a:solidFill>
                  <a:srgbClr val="002060"/>
                </a:solidFill>
              </a:rPr>
              <a:t>стремитесь к идеалу сразу:</a:t>
            </a:r>
            <a:r>
              <a:rPr lang="ru-RU" sz="1800" dirty="0" smtClean="0">
                <a:solidFill>
                  <a:srgbClr val="002060"/>
                </a:solidFill>
              </a:rPr>
              <a:t> начните с малого, постепенно внося изменения.</a:t>
            </a:r>
          </a:p>
          <a:p>
            <a:pPr algn="ctr"/>
            <a:endParaRPr lang="ru-RU" sz="1800" dirty="0" smtClean="0">
              <a:solidFill>
                <a:srgbClr val="C00000"/>
              </a:solidFill>
            </a:endParaRPr>
          </a:p>
          <a:p>
            <a:pPr algn="ctr"/>
            <a:r>
              <a:rPr lang="ru-RU" sz="1800" b="1" dirty="0" smtClean="0">
                <a:solidFill>
                  <a:srgbClr val="C00000"/>
                </a:solidFill>
              </a:rPr>
              <a:t>Помните</a:t>
            </a:r>
            <a:r>
              <a:rPr lang="ru-RU" sz="1800" b="1" dirty="0" smtClean="0">
                <a:solidFill>
                  <a:srgbClr val="C00000"/>
                </a:solidFill>
              </a:rPr>
              <a:t>: правильное питание – это не диета, а образ жизни, который приносит энергию, хорошее самочувствие и здоровье на долгие годы.</a:t>
            </a:r>
          </a:p>
          <a:p>
            <a:r>
              <a:rPr lang="ru-RU" sz="1800" dirty="0" smtClean="0">
                <a:solidFill>
                  <a:srgbClr val="002060"/>
                </a:solidFill>
              </a:rPr>
              <a:t/>
            </a:r>
            <a:br>
              <a:rPr lang="ru-RU" sz="1800" dirty="0" smtClean="0">
                <a:solidFill>
                  <a:srgbClr val="002060"/>
                </a:solidFill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</a:t>
            </a:r>
            <a:endParaRPr lang="ru-RU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Printable ADHD Supports &amp; Visual Aids for Middle School by Slidesgo">
  <a:themeElements>
    <a:clrScheme name="Simple Light">
      <a:dk1>
        <a:srgbClr val="4F382E"/>
      </a:dk1>
      <a:lt1>
        <a:srgbClr val="F7F1EE"/>
      </a:lt1>
      <a:dk2>
        <a:srgbClr val="F9B191"/>
      </a:dk2>
      <a:lt2>
        <a:srgbClr val="FFD3D1"/>
      </a:lt2>
      <a:accent1>
        <a:srgbClr val="D9E6B6"/>
      </a:accent1>
      <a:accent2>
        <a:srgbClr val="D2CBE0"/>
      </a:accent2>
      <a:accent3>
        <a:srgbClr val="CCDBF6"/>
      </a:accent3>
      <a:accent4>
        <a:srgbClr val="FFFFFF"/>
      </a:accent4>
      <a:accent5>
        <a:srgbClr val="FFFFFF"/>
      </a:accent5>
      <a:accent6>
        <a:srgbClr val="FFFFFF"/>
      </a:accent6>
      <a:hlink>
        <a:srgbClr val="4F38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247</Words>
  <Application>Microsoft Office PowerPoint</Application>
  <PresentationFormat>Произвольный</PresentationFormat>
  <Paragraphs>18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DM Serif Display</vt:lpstr>
      <vt:lpstr>Raleway Medium</vt:lpstr>
      <vt:lpstr>Printable ADHD Supports &amp; Visual Aids for Middle School by Slidesgo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ADHD Supports &amp; Visual Aids for Middle School</dc:title>
  <cp:lastModifiedBy>User</cp:lastModifiedBy>
  <cp:revision>17</cp:revision>
  <dcterms:modified xsi:type="dcterms:W3CDTF">2025-11-15T16:10:47Z</dcterms:modified>
</cp:coreProperties>
</file>