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7" d="100"/>
          <a:sy n="77" d="100"/>
        </p:scale>
        <p:origin x="-1176" y="-42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yadoyasamos.com/wp-content/uploads/2018/05/orange-and-white-free-ppt-backgrounds-for-your-powerpoint-templates-with-regard-to-powerpoint-backgrounds-orange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7300" y="0"/>
            <a:ext cx="9161300" cy="6870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148301" y="836712"/>
            <a:ext cx="803414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endParaRPr lang="ru-RU" sz="48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1"/>
              </a:gradFill>
            </a:endParaRPr>
          </a:p>
          <a:p>
            <a:pPr algn="ctr">
              <a:defRPr/>
            </a:pPr>
            <a:endParaRPr lang="ru-RU" sz="4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1"/>
              </a:gradFill>
            </a:endParaRPr>
          </a:p>
          <a:p>
            <a:pPr algn="ctr">
              <a:defRPr/>
            </a:pPr>
            <a:r>
              <a:rPr lang="ru-RU" sz="4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</a:rPr>
              <a:t>Особенности </a:t>
            </a:r>
            <a:r>
              <a:rPr lang="ru-RU" sz="4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</a:rPr>
              <a:t>детей с задержкой психического развития.</a:t>
            </a:r>
            <a:endParaRPr/>
          </a:p>
          <a:p>
            <a:pPr algn="ctr">
              <a:defRPr/>
            </a:pPr>
            <a:endParaRPr lang="ru-RU" sz="48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153463" y="47667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800" b="1" u="sng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ЗПР</a:t>
            </a:r>
            <a:r>
              <a:rPr lang="ru-RU" sz="280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– это особый тип психического развития ребенка, характеризующийся незрелостью отдельных психических и психомоторных функций или психики в целом, формирующийся под влиянием наследственных, социально-средовых и психологических факторов.</a:t>
            </a:r>
            <a:endParaRPr lang="ru-RU" sz="280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https://avatars.mds.yandex.net/get-zen_doc/1668923/pub_5d4ed762118d7f00affe579c_5d4ee7962f4ad700ac56111b/scale_120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485611" y="2723441"/>
            <a:ext cx="6120680" cy="3940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323528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sng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Corbel"/>
                <a:ea typeface="+mj-ea"/>
                <a:cs typeface="+mj-cs"/>
              </a:rPr>
              <a:t>Особенности развития познавательных процессов у детей с ЗПР</a:t>
            </a:r>
            <a:endParaRPr lang="ru-RU" sz="1800" b="0" i="0" u="sng" strike="noStrike" cap="none" spc="0">
              <a:ln>
                <a:noFill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923928" y="1484784"/>
            <a:ext cx="5040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3200" b="1" i="1">
                <a:solidFill>
                  <a:schemeClr val="accent2">
                    <a:lumMod val="75000"/>
                  </a:schemeClr>
                </a:solidFill>
                <a:latin typeface="Corbel"/>
              </a:rPr>
              <a:t>Внимание:</a:t>
            </a:r>
            <a:endParaRPr/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- дети на занятиях рассеяны;</a:t>
            </a:r>
            <a:endParaRPr/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- ослабленное внимание к словесной информации;</a:t>
            </a:r>
            <a:endParaRPr/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- неустойчивость внимания;</a:t>
            </a:r>
            <a:endParaRPr/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- снижен объём внимания, концентрация, избирательность и распределение</a:t>
            </a:r>
            <a:endParaRPr/>
          </a:p>
        </p:txBody>
      </p:sp>
      <p:pic>
        <p:nvPicPr>
          <p:cNvPr id="4" name="Picture 2" descr="http://tvojmalysh.net/wp-content/uploads/2014/12/122_2074_IMG_9522_72px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97459" y="2481654"/>
            <a:ext cx="4028573" cy="26872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107504" y="260648"/>
            <a:ext cx="8856984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800" b="1" i="1">
                <a:solidFill>
                  <a:schemeClr val="accent2">
                    <a:lumMod val="75000"/>
                  </a:schemeClr>
                </a:solidFill>
                <a:latin typeface="Corbel"/>
              </a:rPr>
              <a:t>Восприятие: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-</a:t>
            </a: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поверхностное восприятие;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- замедлен процесс формирования межанализаторных связей: отмечаются недостатки </a:t>
            </a: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слухо</a:t>
            </a: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-зрительно-моторной координации;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- замедленный темп </a:t>
            </a: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формирования целостного образа предметов.</a:t>
            </a:r>
            <a:endParaRPr/>
          </a:p>
        </p:txBody>
      </p:sp>
      <p:pic>
        <p:nvPicPr>
          <p:cNvPr id="3074" name="Picture 2" descr="http://900igr.net/up/datai/119884/0026-016-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051720" y="3429000"/>
            <a:ext cx="6480719" cy="32502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204797" y="116631"/>
            <a:ext cx="8902037" cy="3993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600" b="1" i="1">
                <a:solidFill>
                  <a:schemeClr val="accent2">
                    <a:lumMod val="75000"/>
                  </a:schemeClr>
                </a:solidFill>
                <a:latin typeface="Corbel"/>
              </a:rPr>
              <a:t>Память: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- снижена продуктивность запоминания и неустойчивость;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- большая сохранность непроизвольной памяти по сравнению с произвольной;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- заметное преобладание наглядной памяти над словесной;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- низкий уровень самоконтроля в процессе заучивания и воспроизведения;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- недостаточная познавательная активность и целенаправленность при запоминании;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-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неумение 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использовать приемы запоминания;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- нарушение кратковременной памяти;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- повышенная заторможенность под воздействием помех;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- быстрое забывание материала;</a:t>
            </a:r>
            <a:endParaRPr/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Corbel"/>
              </a:rPr>
              <a:t>- низкая скорость запоминания.</a:t>
            </a:r>
            <a:endParaRPr/>
          </a:p>
        </p:txBody>
      </p:sp>
      <p:pic>
        <p:nvPicPr>
          <p:cNvPr id="4098" name="Picture 2" descr="https://www.howcast.com/.image/t_share/MTU5NzA0MzY4MDcxODQ0ODg0/zzu-how-to-tell-if-your-child-has-a-learning-disability-promo-image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067944" y="4065027"/>
            <a:ext cx="4786856" cy="26926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4767615" y="117693"/>
            <a:ext cx="4158927" cy="4770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800" b="1" i="1">
                <a:solidFill>
                  <a:schemeClr val="accent2">
                    <a:lumMod val="75000"/>
                  </a:schemeClr>
                </a:solidFill>
                <a:latin typeface="Corbel"/>
              </a:rPr>
              <a:t>Мышление:</a:t>
            </a:r>
            <a:endParaRPr/>
          </a:p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- </a:t>
            </a: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у большинства детей с ЗПР уровень развития </a:t>
            </a: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Corbel"/>
              </a:rPr>
              <a:t>наглядно-действенного</a:t>
            </a: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 мышления в норме;</a:t>
            </a:r>
            <a:endParaRPr/>
          </a:p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Corbel"/>
              </a:rPr>
              <a:t>- наглядно-образное</a:t>
            </a: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 мышление: большинству требуется многократное повторение задания;</a:t>
            </a:r>
            <a:endParaRPr/>
          </a:p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- </a:t>
            </a: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Corbel"/>
              </a:rPr>
              <a:t>словесно-логическое </a:t>
            </a: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Corbel"/>
              </a:rPr>
              <a:t>мышление у большинства не развито. </a:t>
            </a:r>
            <a:endParaRPr/>
          </a:p>
        </p:txBody>
      </p:sp>
      <p:pic>
        <p:nvPicPr>
          <p:cNvPr id="5122" name="Picture 2" descr="https://static.detstrana.ru/public/article/33/a0/04/49797_69a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39452" y="1484784"/>
            <a:ext cx="4600339" cy="3448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213488" y="351234"/>
            <a:ext cx="871296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spcBef>
                <a:spcPts val="600"/>
              </a:spcBef>
              <a:buClr>
                <a:srgbClr val="7E97AD"/>
              </a:buClr>
              <a:buSzPct val="80000"/>
              <a:buFont typeface="Wingdings 2"/>
              <a:buChar char=""/>
              <a:defRPr/>
            </a:pPr>
            <a:r>
              <a:rPr lang="ru-RU" sz="2400" b="1">
                <a:solidFill>
                  <a:srgbClr val="000000"/>
                </a:solidFill>
                <a:latin typeface="Corbel"/>
              </a:rPr>
              <a:t>Игровая деятельность </a:t>
            </a:r>
            <a:r>
              <a:rPr lang="ru-RU" sz="2400">
                <a:solidFill>
                  <a:srgbClr val="000000"/>
                </a:solidFill>
                <a:latin typeface="Corbel"/>
              </a:rPr>
              <a:t>детей с ЗПР. У детей есть интерес к игре и к игрушкам, но с трудом возникает замысел игры, сюжеты игр тяготеют стереотипам, преимущественно затрагивают бытовую тематику.</a:t>
            </a:r>
            <a:endParaRPr/>
          </a:p>
          <a:p>
            <a:pPr marL="365760" lvl="0" indent="-283464" algn="just">
              <a:spcBef>
                <a:spcPts val="600"/>
              </a:spcBef>
              <a:buClr>
                <a:srgbClr val="7E97AD"/>
              </a:buClr>
              <a:buSzPct val="80000"/>
              <a:buFont typeface="Wingdings 2"/>
              <a:buChar char=""/>
              <a:defRPr/>
            </a:pPr>
            <a:r>
              <a:rPr lang="ru-RU" sz="2400">
                <a:solidFill>
                  <a:srgbClr val="000000"/>
                </a:solidFill>
                <a:latin typeface="Corbel"/>
              </a:rPr>
              <a:t>Незрелость </a:t>
            </a:r>
            <a:r>
              <a:rPr lang="ru-RU" sz="2400" b="1">
                <a:solidFill>
                  <a:srgbClr val="000000"/>
                </a:solidFill>
                <a:latin typeface="Corbel"/>
              </a:rPr>
              <a:t>эмоционально-волевой сферы </a:t>
            </a:r>
            <a:r>
              <a:rPr lang="ru-RU" sz="2400">
                <a:solidFill>
                  <a:srgbClr val="000000"/>
                </a:solidFill>
                <a:latin typeface="Corbel"/>
              </a:rPr>
              <a:t>детей с ЗПР. Дети отличаются, как правило, эмоциональной неустойчивостью. Они с трудом приспосабливаются к детскому коллективу, им свойственны колебания настроения и повышенная утомляемость.</a:t>
            </a:r>
            <a:endParaRPr/>
          </a:p>
          <a:p>
            <a:pPr marL="365760" lvl="0" indent="-283464" algn="just">
              <a:spcBef>
                <a:spcPts val="600"/>
              </a:spcBef>
              <a:buClr>
                <a:srgbClr val="7E97AD"/>
              </a:buClr>
              <a:buSzPct val="80000"/>
              <a:buFont typeface="Wingdings 2"/>
              <a:buChar char=""/>
              <a:defRPr/>
            </a:pPr>
            <a:r>
              <a:rPr lang="ru-RU" sz="2400" b="1">
                <a:solidFill>
                  <a:srgbClr val="000000"/>
                </a:solidFill>
                <a:latin typeface="Corbel"/>
              </a:rPr>
              <a:t>Двигательная сфера </a:t>
            </a:r>
            <a:r>
              <a:rPr lang="ru-RU" sz="2400">
                <a:solidFill>
                  <a:srgbClr val="000000"/>
                </a:solidFill>
                <a:latin typeface="Corbel"/>
              </a:rPr>
              <a:t>детей с ЗПР. У них не наблюдается тяжелых двигательных расстройств, однако, при более пристальном рассмотрении обнаруживается отставание в физическом развитии, </a:t>
            </a:r>
            <a:r>
              <a:rPr lang="ru-RU" sz="2400">
                <a:solidFill>
                  <a:srgbClr val="000000"/>
                </a:solidFill>
                <a:latin typeface="Corbel"/>
              </a:rPr>
              <a:t>несформированность</a:t>
            </a:r>
            <a:r>
              <a:rPr lang="ru-RU" sz="2400">
                <a:solidFill>
                  <a:srgbClr val="000000"/>
                </a:solidFill>
                <a:latin typeface="Corbel"/>
              </a:rPr>
              <a:t> техники в основных видах движений, недостаточность таких двигательных качеств как точность, выносливость, гибкость, ловкость, сила, координация.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3923928" y="1901624"/>
            <a:ext cx="48245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</a:rPr>
              <a:t>СПАСИБО</a:t>
            </a:r>
            <a:endParaRPr/>
          </a:p>
          <a:p>
            <a:pPr algn="ctr">
              <a:defRPr/>
            </a:pPr>
            <a:r>
              <a:rPr lang="ru-RU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</a:rPr>
              <a:t>ЗА</a:t>
            </a:r>
            <a:endParaRPr/>
          </a:p>
          <a:p>
            <a:pPr algn="ctr">
              <a:defRPr/>
            </a:pPr>
            <a:r>
              <a:rPr 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</a:rPr>
              <a:t>ВНИМАНИЕ!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3314" name="Picture 2" descr="https://www.freepngimg.com/thumb/flowers/37283-7-flowers-transparent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7359" y="-99392"/>
            <a:ext cx="6696744" cy="59683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ДС9-3</dc:creator>
  <cp:keywords/>
  <dc:description/>
  <dc:identifier/>
  <dc:language/>
  <cp:lastModifiedBy>Елена Васина</cp:lastModifiedBy>
  <cp:revision>17</cp:revision>
  <dcterms:created xsi:type="dcterms:W3CDTF">2019-11-08T09:15:35Z</dcterms:created>
  <dcterms:modified xsi:type="dcterms:W3CDTF">2024-11-20T07:30:31Z</dcterms:modified>
  <cp:category/>
  <cp:contentStatus/>
  <cp:version/>
</cp:coreProperties>
</file>