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76" r:id="rId2"/>
    <p:sldId id="257" r:id="rId3"/>
    <p:sldId id="265" r:id="rId4"/>
    <p:sldId id="271" r:id="rId5"/>
    <p:sldId id="266" r:id="rId6"/>
    <p:sldId id="260" r:id="rId7"/>
    <p:sldId id="259" r:id="rId8"/>
    <p:sldId id="264" r:id="rId9"/>
    <p:sldId id="267" r:id="rId10"/>
    <p:sldId id="270" r:id="rId11"/>
    <p:sldId id="268" r:id="rId12"/>
    <p:sldId id="269" r:id="rId13"/>
    <p:sldId id="261" r:id="rId14"/>
    <p:sldId id="263" r:id="rId15"/>
    <p:sldId id="272" r:id="rId16"/>
    <p:sldId id="273" r:id="rId17"/>
    <p:sldId id="274" r:id="rId18"/>
    <p:sldId id="275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99CC"/>
    <a:srgbClr val="FF9999"/>
    <a:srgbClr val="FFCC99"/>
    <a:srgbClr val="FF0066"/>
    <a:srgbClr val="0E9F03"/>
    <a:srgbClr val="731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53" autoAdjust="0"/>
    <p:restoredTop sz="94714" autoAdjust="0"/>
  </p:normalViewPr>
  <p:slideViewPr>
    <p:cSldViewPr>
      <p:cViewPr varScale="1">
        <p:scale>
          <a:sx n="63" d="100"/>
          <a:sy n="63" d="100"/>
        </p:scale>
        <p:origin x="17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679EDA-ABE4-4E3C-B79C-D35BE7851A1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90E8B4-418A-4888-91D8-B0A592A56F76}">
      <dgm:prSet/>
      <dgm:spPr/>
      <dgm:t>
        <a:bodyPr/>
        <a:lstStyle/>
        <a:p>
          <a:pPr rtl="0"/>
          <a:r>
            <a:rPr lang="ru-RU" dirty="0">
              <a:solidFill>
                <a:srgbClr val="FF0066"/>
              </a:solidFill>
            </a:rPr>
            <a:t>Цель:</a:t>
          </a:r>
        </a:p>
      </dgm:t>
    </dgm:pt>
    <dgm:pt modelId="{F2C5DAC7-33AD-4CFC-9D03-E27E15E78BEA}" type="parTrans" cxnId="{AA271344-8D76-420A-92B0-6724638F2B13}">
      <dgm:prSet/>
      <dgm:spPr/>
      <dgm:t>
        <a:bodyPr/>
        <a:lstStyle/>
        <a:p>
          <a:endParaRPr lang="ru-RU"/>
        </a:p>
      </dgm:t>
    </dgm:pt>
    <dgm:pt modelId="{6CD77E79-C727-46D0-995A-8CF886D4EF02}" type="sibTrans" cxnId="{AA271344-8D76-420A-92B0-6724638F2B13}">
      <dgm:prSet/>
      <dgm:spPr/>
      <dgm:t>
        <a:bodyPr/>
        <a:lstStyle/>
        <a:p>
          <a:endParaRPr lang="ru-RU"/>
        </a:p>
      </dgm:t>
    </dgm:pt>
    <dgm:pt modelId="{2AD967E4-34E2-44E7-AC8F-0147019B2B58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ru-RU" sz="2400" dirty="0"/>
        </a:p>
      </dgm:t>
    </dgm:pt>
    <dgm:pt modelId="{8FA0059E-9E5C-40BD-BD5A-5C467A1A7315}" type="parTrans" cxnId="{3D771D95-4EC1-42A9-95AD-CC32F2A036EC}">
      <dgm:prSet/>
      <dgm:spPr/>
      <dgm:t>
        <a:bodyPr/>
        <a:lstStyle/>
        <a:p>
          <a:endParaRPr lang="ru-RU"/>
        </a:p>
      </dgm:t>
    </dgm:pt>
    <dgm:pt modelId="{5DB72760-08E3-45B0-8D33-663B057E115A}" type="sibTrans" cxnId="{3D771D95-4EC1-42A9-95AD-CC32F2A036EC}">
      <dgm:prSet/>
      <dgm:spPr/>
      <dgm:t>
        <a:bodyPr/>
        <a:lstStyle/>
        <a:p>
          <a:endParaRPr lang="ru-RU"/>
        </a:p>
      </dgm:t>
    </dgm:pt>
    <dgm:pt modelId="{24F0A064-7200-4065-A472-6F0A09A8734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400" dirty="0"/>
            <a:t>Использование Су-Джок терапии в речевом развитии детей дошкольного возраста</a:t>
          </a:r>
        </a:p>
      </dgm:t>
    </dgm:pt>
    <dgm:pt modelId="{4E7352EE-8C0E-49C9-9457-8DF88DCA3365}" type="parTrans" cxnId="{0C2673CB-A782-4971-86D6-DDF91D71D6B7}">
      <dgm:prSet/>
      <dgm:spPr/>
      <dgm:t>
        <a:bodyPr/>
        <a:lstStyle/>
        <a:p>
          <a:endParaRPr lang="ru-RU"/>
        </a:p>
      </dgm:t>
    </dgm:pt>
    <dgm:pt modelId="{ECE91382-1C48-4E4B-A33C-8B99C8B40BE1}" type="sibTrans" cxnId="{0C2673CB-A782-4971-86D6-DDF91D71D6B7}">
      <dgm:prSet/>
      <dgm:spPr/>
      <dgm:t>
        <a:bodyPr/>
        <a:lstStyle/>
        <a:p>
          <a:endParaRPr lang="ru-RU"/>
        </a:p>
      </dgm:t>
    </dgm:pt>
    <dgm:pt modelId="{5F70A851-B117-4BC0-88F0-BC63DD5B5940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ru-RU" sz="1300" dirty="0"/>
        </a:p>
      </dgm:t>
    </dgm:pt>
    <dgm:pt modelId="{5E6612F6-6B69-413C-859A-A85B636F6221}" type="parTrans" cxnId="{29337BE4-385E-4F1B-8196-ECB147A55336}">
      <dgm:prSet/>
      <dgm:spPr/>
      <dgm:t>
        <a:bodyPr/>
        <a:lstStyle/>
        <a:p>
          <a:endParaRPr lang="ru-RU"/>
        </a:p>
      </dgm:t>
    </dgm:pt>
    <dgm:pt modelId="{2CE2FECB-6AC6-4657-8374-8B150A27E454}" type="sibTrans" cxnId="{29337BE4-385E-4F1B-8196-ECB147A55336}">
      <dgm:prSet/>
      <dgm:spPr/>
      <dgm:t>
        <a:bodyPr/>
        <a:lstStyle/>
        <a:p>
          <a:endParaRPr lang="ru-RU"/>
        </a:p>
      </dgm:t>
    </dgm:pt>
    <dgm:pt modelId="{55FCDB70-C53C-4545-B614-14ACC9D21F10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ru-RU" sz="1300" dirty="0"/>
        </a:p>
      </dgm:t>
    </dgm:pt>
    <dgm:pt modelId="{A8B95413-DB31-4300-8EA5-DB34D4C5FE6F}" type="parTrans" cxnId="{9B75F9E7-252E-4984-AC97-D80C55CF3621}">
      <dgm:prSet/>
      <dgm:spPr/>
      <dgm:t>
        <a:bodyPr/>
        <a:lstStyle/>
        <a:p>
          <a:endParaRPr lang="ru-RU"/>
        </a:p>
      </dgm:t>
    </dgm:pt>
    <dgm:pt modelId="{22BE0CBB-8610-430A-BAD8-17F3B856910D}" type="sibTrans" cxnId="{9B75F9E7-252E-4984-AC97-D80C55CF3621}">
      <dgm:prSet/>
      <dgm:spPr/>
      <dgm:t>
        <a:bodyPr/>
        <a:lstStyle/>
        <a:p>
          <a:endParaRPr lang="ru-RU"/>
        </a:p>
      </dgm:t>
    </dgm:pt>
    <dgm:pt modelId="{748F0085-78C5-4DFB-B6E9-704F498056BE}">
      <dgm:prSet/>
      <dgm:spPr/>
      <dgm:t>
        <a:bodyPr/>
        <a:lstStyle/>
        <a:p>
          <a:pPr rtl="0"/>
          <a:r>
            <a:rPr lang="ru-RU" dirty="0">
              <a:solidFill>
                <a:srgbClr val="FF0066"/>
              </a:solidFill>
            </a:rPr>
            <a:t>Задача:</a:t>
          </a:r>
        </a:p>
      </dgm:t>
    </dgm:pt>
    <dgm:pt modelId="{BE7AF6B8-D4AC-44C0-9388-17FD363FBD28}" type="parTrans" cxnId="{3C2509FD-D75D-4100-9BA7-4FF70AB78A1E}">
      <dgm:prSet/>
      <dgm:spPr/>
      <dgm:t>
        <a:bodyPr/>
        <a:lstStyle/>
        <a:p>
          <a:endParaRPr lang="ru-RU"/>
        </a:p>
      </dgm:t>
    </dgm:pt>
    <dgm:pt modelId="{E0991BFD-B240-4A6B-9711-E2EE8A642DEB}" type="sibTrans" cxnId="{3C2509FD-D75D-4100-9BA7-4FF70AB78A1E}">
      <dgm:prSet/>
      <dgm:spPr/>
      <dgm:t>
        <a:bodyPr/>
        <a:lstStyle/>
        <a:p>
          <a:endParaRPr lang="ru-RU"/>
        </a:p>
      </dgm:t>
    </dgm:pt>
    <dgm:pt modelId="{67A86D22-7AAF-40AD-B4AB-8D95A9258A0F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114300" indent="0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dirty="0"/>
            <a:t>Воздействие на биологически активные точки  организма</a:t>
          </a:r>
        </a:p>
      </dgm:t>
    </dgm:pt>
    <dgm:pt modelId="{EE6E29FB-C899-4F79-816A-F53C608A4099}" type="parTrans" cxnId="{68208D7A-989A-4A45-9A77-1DE1EB5F1630}">
      <dgm:prSet/>
      <dgm:spPr/>
      <dgm:t>
        <a:bodyPr/>
        <a:lstStyle/>
        <a:p>
          <a:endParaRPr lang="ru-RU"/>
        </a:p>
      </dgm:t>
    </dgm:pt>
    <dgm:pt modelId="{6E1E0E67-AD6A-4DE7-A234-08247226BA0D}" type="sibTrans" cxnId="{68208D7A-989A-4A45-9A77-1DE1EB5F1630}">
      <dgm:prSet/>
      <dgm:spPr/>
      <dgm:t>
        <a:bodyPr/>
        <a:lstStyle/>
        <a:p>
          <a:endParaRPr lang="ru-RU"/>
        </a:p>
      </dgm:t>
    </dgm:pt>
    <dgm:pt modelId="{620F78A4-87CC-4367-BD73-1BD62926A614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114300" indent="0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dirty="0"/>
            <a:t>Стимулирование речевых зон коры головного мозга</a:t>
          </a:r>
        </a:p>
      </dgm:t>
    </dgm:pt>
    <dgm:pt modelId="{78D89F98-8C60-49ED-BDA5-38FF1F589CA0}" type="parTrans" cxnId="{2F4C1CEB-B702-4A5D-B09C-1AD302BAD7F6}">
      <dgm:prSet/>
      <dgm:spPr/>
      <dgm:t>
        <a:bodyPr/>
        <a:lstStyle/>
        <a:p>
          <a:endParaRPr lang="ru-RU"/>
        </a:p>
      </dgm:t>
    </dgm:pt>
    <dgm:pt modelId="{ACDB4998-5018-4376-994E-661A06EA0162}" type="sibTrans" cxnId="{2F4C1CEB-B702-4A5D-B09C-1AD302BAD7F6}">
      <dgm:prSet/>
      <dgm:spPr/>
      <dgm:t>
        <a:bodyPr/>
        <a:lstStyle/>
        <a:p>
          <a:endParaRPr lang="ru-RU"/>
        </a:p>
      </dgm:t>
    </dgm:pt>
    <dgm:pt modelId="{41EEFF7F-9081-40EF-A40E-BE9A8B78BD08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114300" indent="0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dirty="0"/>
            <a:t>Создание комфортных условий для ребёнка</a:t>
          </a:r>
        </a:p>
      </dgm:t>
    </dgm:pt>
    <dgm:pt modelId="{C3B904A5-9E33-44DB-B489-C85CFC515643}" type="parTrans" cxnId="{8BE9C5F6-99FE-426D-B97F-3033E0C9AFB7}">
      <dgm:prSet/>
      <dgm:spPr/>
      <dgm:t>
        <a:bodyPr/>
        <a:lstStyle/>
        <a:p>
          <a:endParaRPr lang="ru-RU"/>
        </a:p>
      </dgm:t>
    </dgm:pt>
    <dgm:pt modelId="{2E650ED5-C9A4-44EF-B5CA-8F86CBFA8AA9}" type="sibTrans" cxnId="{8BE9C5F6-99FE-426D-B97F-3033E0C9AFB7}">
      <dgm:prSet/>
      <dgm:spPr/>
      <dgm:t>
        <a:bodyPr/>
        <a:lstStyle/>
        <a:p>
          <a:endParaRPr lang="ru-RU"/>
        </a:p>
      </dgm:t>
    </dgm:pt>
    <dgm:pt modelId="{EC2F15EC-CB53-4D40-835A-C2551FD95CAF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114300" indent="0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dirty="0"/>
            <a:t>Повышение  интереса и мотивации  к  занятиям</a:t>
          </a:r>
        </a:p>
      </dgm:t>
    </dgm:pt>
    <dgm:pt modelId="{CEBB7917-ADAA-43B8-845E-A7CC8AD6CA4F}" type="parTrans" cxnId="{F9CF7BDF-6DA2-41E5-9B10-1F29C18A6B08}">
      <dgm:prSet/>
      <dgm:spPr/>
      <dgm:t>
        <a:bodyPr/>
        <a:lstStyle/>
        <a:p>
          <a:endParaRPr lang="ru-RU"/>
        </a:p>
      </dgm:t>
    </dgm:pt>
    <dgm:pt modelId="{EF59239B-E3C0-4BDA-A9A3-C5145F04AEF0}" type="sibTrans" cxnId="{F9CF7BDF-6DA2-41E5-9B10-1F29C18A6B08}">
      <dgm:prSet/>
      <dgm:spPr/>
      <dgm:t>
        <a:bodyPr/>
        <a:lstStyle/>
        <a:p>
          <a:endParaRPr lang="ru-RU"/>
        </a:p>
      </dgm:t>
    </dgm:pt>
    <dgm:pt modelId="{1C481EEB-A69A-4CE7-AA9E-475AC55C5358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114300" indent="0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dirty="0"/>
            <a:t>Укрепление здоровья дошкольников</a:t>
          </a:r>
        </a:p>
        <a:p>
          <a:pPr marL="114300" indent="0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300" dirty="0"/>
        </a:p>
      </dgm:t>
    </dgm:pt>
    <dgm:pt modelId="{A6A74BDC-5C8B-43A0-A2D8-F42EB361A521}" type="parTrans" cxnId="{731CE44E-316B-4D21-91F8-0A4AC0C7845F}">
      <dgm:prSet/>
      <dgm:spPr/>
      <dgm:t>
        <a:bodyPr/>
        <a:lstStyle/>
        <a:p>
          <a:endParaRPr lang="ru-RU"/>
        </a:p>
      </dgm:t>
    </dgm:pt>
    <dgm:pt modelId="{134585D7-0509-4DC9-9122-ED89153FBDE9}" type="sibTrans" cxnId="{731CE44E-316B-4D21-91F8-0A4AC0C7845F}">
      <dgm:prSet/>
      <dgm:spPr/>
      <dgm:t>
        <a:bodyPr/>
        <a:lstStyle/>
        <a:p>
          <a:endParaRPr lang="ru-RU"/>
        </a:p>
      </dgm:t>
    </dgm:pt>
    <dgm:pt modelId="{1DA9DD2B-D798-40E9-8933-28FDD0152E6F}" type="pres">
      <dgm:prSet presAssocID="{E9679EDA-ABE4-4E3C-B79C-D35BE7851A17}" presName="linearFlow" presStyleCnt="0">
        <dgm:presLayoutVars>
          <dgm:dir/>
          <dgm:animLvl val="lvl"/>
          <dgm:resizeHandles val="exact"/>
        </dgm:presLayoutVars>
      </dgm:prSet>
      <dgm:spPr/>
    </dgm:pt>
    <dgm:pt modelId="{8FF10FE4-FF18-4258-9FF8-57611E3BF21E}" type="pres">
      <dgm:prSet presAssocID="{6C90E8B4-418A-4888-91D8-B0A592A56F76}" presName="composite" presStyleCnt="0"/>
      <dgm:spPr/>
    </dgm:pt>
    <dgm:pt modelId="{786DC99C-745E-4718-ABFB-CFC0346A5910}" type="pres">
      <dgm:prSet presAssocID="{6C90E8B4-418A-4888-91D8-B0A592A56F76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F2CE1DDF-9E6C-49B5-B61D-87980E1674B1}" type="pres">
      <dgm:prSet presAssocID="{6C90E8B4-418A-4888-91D8-B0A592A56F76}" presName="descendantText" presStyleLbl="alignAcc1" presStyleIdx="0" presStyleCnt="2">
        <dgm:presLayoutVars>
          <dgm:bulletEnabled val="1"/>
        </dgm:presLayoutVars>
      </dgm:prSet>
      <dgm:spPr/>
    </dgm:pt>
    <dgm:pt modelId="{4E57AA97-58BE-44CF-BFAF-EAE4C0E0531B}" type="pres">
      <dgm:prSet presAssocID="{6CD77E79-C727-46D0-995A-8CF886D4EF02}" presName="sp" presStyleCnt="0"/>
      <dgm:spPr/>
    </dgm:pt>
    <dgm:pt modelId="{C804E21A-E365-426A-8D46-666C7F984F16}" type="pres">
      <dgm:prSet presAssocID="{748F0085-78C5-4DFB-B6E9-704F498056BE}" presName="composite" presStyleCnt="0"/>
      <dgm:spPr/>
    </dgm:pt>
    <dgm:pt modelId="{A42907E3-02C4-4BC8-AB51-3E5F92A349DD}" type="pres">
      <dgm:prSet presAssocID="{748F0085-78C5-4DFB-B6E9-704F498056BE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0BD37CA3-33A1-4704-BAE2-CED4B96C169A}" type="pres">
      <dgm:prSet presAssocID="{748F0085-78C5-4DFB-B6E9-704F498056BE}" presName="descendantText" presStyleLbl="alignAcc1" presStyleIdx="1" presStyleCnt="2" custScaleY="145646">
        <dgm:presLayoutVars>
          <dgm:bulletEnabled val="1"/>
        </dgm:presLayoutVars>
      </dgm:prSet>
      <dgm:spPr/>
    </dgm:pt>
  </dgm:ptLst>
  <dgm:cxnLst>
    <dgm:cxn modelId="{7BFB9F0A-2496-4A64-B1B3-A3F90B0F768F}" type="presOf" srcId="{E9679EDA-ABE4-4E3C-B79C-D35BE7851A17}" destId="{1DA9DD2B-D798-40E9-8933-28FDD0152E6F}" srcOrd="0" destOrd="0" presId="urn:microsoft.com/office/officeart/2005/8/layout/chevron2"/>
    <dgm:cxn modelId="{3C3E350C-BDF9-45F6-B157-EA9ED8A79655}" type="presOf" srcId="{620F78A4-87CC-4367-BD73-1BD62926A614}" destId="{0BD37CA3-33A1-4704-BAE2-CED4B96C169A}" srcOrd="0" destOrd="1" presId="urn:microsoft.com/office/officeart/2005/8/layout/chevron2"/>
    <dgm:cxn modelId="{893EE91B-6994-4761-9A40-AD9D10A312E0}" type="presOf" srcId="{5F70A851-B117-4BC0-88F0-BC63DD5B5940}" destId="{F2CE1DDF-9E6C-49B5-B61D-87980E1674B1}" srcOrd="0" destOrd="2" presId="urn:microsoft.com/office/officeart/2005/8/layout/chevron2"/>
    <dgm:cxn modelId="{48DB4325-91B4-46DD-AB38-570EF960EB4C}" type="presOf" srcId="{67A86D22-7AAF-40AD-B4AB-8D95A9258A0F}" destId="{0BD37CA3-33A1-4704-BAE2-CED4B96C169A}" srcOrd="0" destOrd="0" presId="urn:microsoft.com/office/officeart/2005/8/layout/chevron2"/>
    <dgm:cxn modelId="{1C40B740-B0F8-451C-8CE6-619CC582F343}" type="presOf" srcId="{6C90E8B4-418A-4888-91D8-B0A592A56F76}" destId="{786DC99C-745E-4718-ABFB-CFC0346A5910}" srcOrd="0" destOrd="0" presId="urn:microsoft.com/office/officeart/2005/8/layout/chevron2"/>
    <dgm:cxn modelId="{AA271344-8D76-420A-92B0-6724638F2B13}" srcId="{E9679EDA-ABE4-4E3C-B79C-D35BE7851A17}" destId="{6C90E8B4-418A-4888-91D8-B0A592A56F76}" srcOrd="0" destOrd="0" parTransId="{F2C5DAC7-33AD-4CFC-9D03-E27E15E78BEA}" sibTransId="{6CD77E79-C727-46D0-995A-8CF886D4EF02}"/>
    <dgm:cxn modelId="{EC275664-59FE-45FD-94BB-2E71E08B0B0E}" type="presOf" srcId="{EC2F15EC-CB53-4D40-835A-C2551FD95CAF}" destId="{0BD37CA3-33A1-4704-BAE2-CED4B96C169A}" srcOrd="0" destOrd="3" presId="urn:microsoft.com/office/officeart/2005/8/layout/chevron2"/>
    <dgm:cxn modelId="{F5B1C14B-4C37-4480-8FCA-974E09ABB6F7}" type="presOf" srcId="{41EEFF7F-9081-40EF-A40E-BE9A8B78BD08}" destId="{0BD37CA3-33A1-4704-BAE2-CED4B96C169A}" srcOrd="0" destOrd="2" presId="urn:microsoft.com/office/officeart/2005/8/layout/chevron2"/>
    <dgm:cxn modelId="{731CE44E-316B-4D21-91F8-0A4AC0C7845F}" srcId="{748F0085-78C5-4DFB-B6E9-704F498056BE}" destId="{1C481EEB-A69A-4CE7-AA9E-475AC55C5358}" srcOrd="4" destOrd="0" parTransId="{A6A74BDC-5C8B-43A0-A2D8-F42EB361A521}" sibTransId="{134585D7-0509-4DC9-9122-ED89153FBDE9}"/>
    <dgm:cxn modelId="{17CD1751-4832-42A3-8A1C-4E2DA6580B87}" type="presOf" srcId="{2AD967E4-34E2-44E7-AC8F-0147019B2B58}" destId="{F2CE1DDF-9E6C-49B5-B61D-87980E1674B1}" srcOrd="0" destOrd="0" presId="urn:microsoft.com/office/officeart/2005/8/layout/chevron2"/>
    <dgm:cxn modelId="{68208D7A-989A-4A45-9A77-1DE1EB5F1630}" srcId="{748F0085-78C5-4DFB-B6E9-704F498056BE}" destId="{67A86D22-7AAF-40AD-B4AB-8D95A9258A0F}" srcOrd="0" destOrd="0" parTransId="{EE6E29FB-C899-4F79-816A-F53C608A4099}" sibTransId="{6E1E0E67-AD6A-4DE7-A234-08247226BA0D}"/>
    <dgm:cxn modelId="{4CA0A785-97E7-40D7-A528-EAFFAABC87BD}" type="presOf" srcId="{55FCDB70-C53C-4545-B614-14ACC9D21F10}" destId="{F2CE1DDF-9E6C-49B5-B61D-87980E1674B1}" srcOrd="0" destOrd="3" presId="urn:microsoft.com/office/officeart/2005/8/layout/chevron2"/>
    <dgm:cxn modelId="{5243A686-0BC3-46DD-8B92-1CAB2B7F362E}" type="presOf" srcId="{24F0A064-7200-4065-A472-6F0A09A8734C}" destId="{F2CE1DDF-9E6C-49B5-B61D-87980E1674B1}" srcOrd="0" destOrd="1" presId="urn:microsoft.com/office/officeart/2005/8/layout/chevron2"/>
    <dgm:cxn modelId="{3D771D95-4EC1-42A9-95AD-CC32F2A036EC}" srcId="{6C90E8B4-418A-4888-91D8-B0A592A56F76}" destId="{2AD967E4-34E2-44E7-AC8F-0147019B2B58}" srcOrd="0" destOrd="0" parTransId="{8FA0059E-9E5C-40BD-BD5A-5C467A1A7315}" sibTransId="{5DB72760-08E3-45B0-8D33-663B057E115A}"/>
    <dgm:cxn modelId="{E3C55DB0-C803-46A7-B71D-93BC29F0DE18}" type="presOf" srcId="{748F0085-78C5-4DFB-B6E9-704F498056BE}" destId="{A42907E3-02C4-4BC8-AB51-3E5F92A349DD}" srcOrd="0" destOrd="0" presId="urn:microsoft.com/office/officeart/2005/8/layout/chevron2"/>
    <dgm:cxn modelId="{886EC1BD-9033-4FDC-9D51-19550F4AB1BA}" type="presOf" srcId="{1C481EEB-A69A-4CE7-AA9E-475AC55C5358}" destId="{0BD37CA3-33A1-4704-BAE2-CED4B96C169A}" srcOrd="0" destOrd="4" presId="urn:microsoft.com/office/officeart/2005/8/layout/chevron2"/>
    <dgm:cxn modelId="{0C2673CB-A782-4971-86D6-DDF91D71D6B7}" srcId="{6C90E8B4-418A-4888-91D8-B0A592A56F76}" destId="{24F0A064-7200-4065-A472-6F0A09A8734C}" srcOrd="1" destOrd="0" parTransId="{4E7352EE-8C0E-49C9-9457-8DF88DCA3365}" sibTransId="{ECE91382-1C48-4E4B-A33C-8B99C8B40BE1}"/>
    <dgm:cxn modelId="{F9CF7BDF-6DA2-41E5-9B10-1F29C18A6B08}" srcId="{748F0085-78C5-4DFB-B6E9-704F498056BE}" destId="{EC2F15EC-CB53-4D40-835A-C2551FD95CAF}" srcOrd="3" destOrd="0" parTransId="{CEBB7917-ADAA-43B8-845E-A7CC8AD6CA4F}" sibTransId="{EF59239B-E3C0-4BDA-A9A3-C5145F04AEF0}"/>
    <dgm:cxn modelId="{29337BE4-385E-4F1B-8196-ECB147A55336}" srcId="{6C90E8B4-418A-4888-91D8-B0A592A56F76}" destId="{5F70A851-B117-4BC0-88F0-BC63DD5B5940}" srcOrd="2" destOrd="0" parTransId="{5E6612F6-6B69-413C-859A-A85B636F6221}" sibTransId="{2CE2FECB-6AC6-4657-8374-8B150A27E454}"/>
    <dgm:cxn modelId="{9B75F9E7-252E-4984-AC97-D80C55CF3621}" srcId="{6C90E8B4-418A-4888-91D8-B0A592A56F76}" destId="{55FCDB70-C53C-4545-B614-14ACC9D21F10}" srcOrd="3" destOrd="0" parTransId="{A8B95413-DB31-4300-8EA5-DB34D4C5FE6F}" sibTransId="{22BE0CBB-8610-430A-BAD8-17F3B856910D}"/>
    <dgm:cxn modelId="{2F4C1CEB-B702-4A5D-B09C-1AD302BAD7F6}" srcId="{748F0085-78C5-4DFB-B6E9-704F498056BE}" destId="{620F78A4-87CC-4367-BD73-1BD62926A614}" srcOrd="1" destOrd="0" parTransId="{78D89F98-8C60-49ED-BDA5-38FF1F589CA0}" sibTransId="{ACDB4998-5018-4376-994E-661A06EA0162}"/>
    <dgm:cxn modelId="{8BE9C5F6-99FE-426D-B97F-3033E0C9AFB7}" srcId="{748F0085-78C5-4DFB-B6E9-704F498056BE}" destId="{41EEFF7F-9081-40EF-A40E-BE9A8B78BD08}" srcOrd="2" destOrd="0" parTransId="{C3B904A5-9E33-44DB-B489-C85CFC515643}" sibTransId="{2E650ED5-C9A4-44EF-B5CA-8F86CBFA8AA9}"/>
    <dgm:cxn modelId="{3C2509FD-D75D-4100-9BA7-4FF70AB78A1E}" srcId="{E9679EDA-ABE4-4E3C-B79C-D35BE7851A17}" destId="{748F0085-78C5-4DFB-B6E9-704F498056BE}" srcOrd="1" destOrd="0" parTransId="{BE7AF6B8-D4AC-44C0-9388-17FD363FBD28}" sibTransId="{E0991BFD-B240-4A6B-9711-E2EE8A642DEB}"/>
    <dgm:cxn modelId="{C0217FB1-05AD-4A67-91BD-48F475BD0CD6}" type="presParOf" srcId="{1DA9DD2B-D798-40E9-8933-28FDD0152E6F}" destId="{8FF10FE4-FF18-4258-9FF8-57611E3BF21E}" srcOrd="0" destOrd="0" presId="urn:microsoft.com/office/officeart/2005/8/layout/chevron2"/>
    <dgm:cxn modelId="{4E3C0A4E-4BC0-4C1D-879A-B0C334F450A3}" type="presParOf" srcId="{8FF10FE4-FF18-4258-9FF8-57611E3BF21E}" destId="{786DC99C-745E-4718-ABFB-CFC0346A5910}" srcOrd="0" destOrd="0" presId="urn:microsoft.com/office/officeart/2005/8/layout/chevron2"/>
    <dgm:cxn modelId="{7EF60204-DE20-44E9-AD5C-77482805EA87}" type="presParOf" srcId="{8FF10FE4-FF18-4258-9FF8-57611E3BF21E}" destId="{F2CE1DDF-9E6C-49B5-B61D-87980E1674B1}" srcOrd="1" destOrd="0" presId="urn:microsoft.com/office/officeart/2005/8/layout/chevron2"/>
    <dgm:cxn modelId="{506BE634-4082-4122-AF70-29AB4CF68BE8}" type="presParOf" srcId="{1DA9DD2B-D798-40E9-8933-28FDD0152E6F}" destId="{4E57AA97-58BE-44CF-BFAF-EAE4C0E0531B}" srcOrd="1" destOrd="0" presId="urn:microsoft.com/office/officeart/2005/8/layout/chevron2"/>
    <dgm:cxn modelId="{6811B694-9E99-4FB7-BCB1-14CFA8EA0B29}" type="presParOf" srcId="{1DA9DD2B-D798-40E9-8933-28FDD0152E6F}" destId="{C804E21A-E365-426A-8D46-666C7F984F16}" srcOrd="2" destOrd="0" presId="urn:microsoft.com/office/officeart/2005/8/layout/chevron2"/>
    <dgm:cxn modelId="{D7C3130F-A444-4094-9069-9923CDA3F699}" type="presParOf" srcId="{C804E21A-E365-426A-8D46-666C7F984F16}" destId="{A42907E3-02C4-4BC8-AB51-3E5F92A349DD}" srcOrd="0" destOrd="0" presId="urn:microsoft.com/office/officeart/2005/8/layout/chevron2"/>
    <dgm:cxn modelId="{5B85B511-BB26-47A4-9A5D-C26E359197E4}" type="presParOf" srcId="{C804E21A-E365-426A-8D46-666C7F984F16}" destId="{0BD37CA3-33A1-4704-BAE2-CED4B96C169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DC99C-745E-4718-ABFB-CFC0346A5910}">
      <dsp:nvSpPr>
        <dsp:cNvPr id="0" name=""/>
        <dsp:cNvSpPr/>
      </dsp:nvSpPr>
      <dsp:spPr>
        <a:xfrm rot="5400000">
          <a:off x="-448307" y="498031"/>
          <a:ext cx="2988715" cy="20921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500" kern="1200" dirty="0">
              <a:solidFill>
                <a:srgbClr val="FF0066"/>
              </a:solidFill>
            </a:rPr>
            <a:t>Цель:</a:t>
          </a:r>
        </a:p>
      </dsp:txBody>
      <dsp:txXfrm rot="-5400000">
        <a:off x="1" y="1095773"/>
        <a:ext cx="2092100" cy="896615"/>
      </dsp:txXfrm>
    </dsp:sp>
    <dsp:sp modelId="{F2CE1DDF-9E6C-49B5-B61D-87980E1674B1}">
      <dsp:nvSpPr>
        <dsp:cNvPr id="0" name=""/>
        <dsp:cNvSpPr/>
      </dsp:nvSpPr>
      <dsp:spPr>
        <a:xfrm rot="5400000">
          <a:off x="3531101" y="-1389276"/>
          <a:ext cx="1942665" cy="4820667"/>
        </a:xfrm>
        <a:prstGeom prst="round2SameRect">
          <a:avLst/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Использование Су-Джок терапии в речевом развитии детей дошкольного возраста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</dsp:txBody>
      <dsp:txXfrm rot="-5400000">
        <a:off x="2092101" y="144557"/>
        <a:ext cx="4725834" cy="1752999"/>
      </dsp:txXfrm>
    </dsp:sp>
    <dsp:sp modelId="{A42907E3-02C4-4BC8-AB51-3E5F92A349DD}">
      <dsp:nvSpPr>
        <dsp:cNvPr id="0" name=""/>
        <dsp:cNvSpPr/>
      </dsp:nvSpPr>
      <dsp:spPr>
        <a:xfrm rot="5400000">
          <a:off x="-448307" y="3674563"/>
          <a:ext cx="2988715" cy="20921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500" kern="1200" dirty="0">
              <a:solidFill>
                <a:srgbClr val="FF0066"/>
              </a:solidFill>
            </a:rPr>
            <a:t>Задача:</a:t>
          </a:r>
        </a:p>
      </dsp:txBody>
      <dsp:txXfrm rot="-5400000">
        <a:off x="1" y="4272305"/>
        <a:ext cx="2092100" cy="896615"/>
      </dsp:txXfrm>
    </dsp:sp>
    <dsp:sp modelId="{0BD37CA3-33A1-4704-BAE2-CED4B96C169A}">
      <dsp:nvSpPr>
        <dsp:cNvPr id="0" name=""/>
        <dsp:cNvSpPr/>
      </dsp:nvSpPr>
      <dsp:spPr>
        <a:xfrm rot="5400000">
          <a:off x="3087727" y="1787255"/>
          <a:ext cx="2829414" cy="4820667"/>
        </a:xfrm>
        <a:prstGeom prst="round2SameRect">
          <a:avLst/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14300" lvl="1" indent="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kern="1200" dirty="0"/>
            <a:t>Воздействие на биологически активные точки  организма</a:t>
          </a:r>
        </a:p>
        <a:p>
          <a:pPr marL="114300" lvl="1" indent="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kern="1200" dirty="0"/>
            <a:t>Стимулирование речевых зон коры головного мозга</a:t>
          </a:r>
        </a:p>
        <a:p>
          <a:pPr marL="114300" lvl="1" indent="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kern="1200" dirty="0"/>
            <a:t>Создание комфортных условий для ребёнка</a:t>
          </a:r>
        </a:p>
        <a:p>
          <a:pPr marL="114300" lvl="1" indent="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kern="1200" dirty="0"/>
            <a:t>Повышение  интереса и мотивации  к  занятиям</a:t>
          </a:r>
        </a:p>
        <a:p>
          <a:pPr marL="114300" lvl="1" indent="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kern="1200" dirty="0"/>
            <a:t>Укрепление здоровья дошкольников</a:t>
          </a:r>
        </a:p>
        <a:p>
          <a:pPr marL="114300" lvl="1" indent="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300" kern="1200" dirty="0"/>
        </a:p>
      </dsp:txBody>
      <dsp:txXfrm rot="-5400000">
        <a:off x="2092101" y="2921003"/>
        <a:ext cx="4682546" cy="2553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A2EB9-9DB7-4DA3-B385-1A169C8C2D54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F48E1-C4F1-414E-9B3E-200132F27F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342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F48E1-C4F1-414E-9B3E-200132F27F0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296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LightScreen trans="34000" gridSize="0"/>
                    </a14:imgEffect>
                  </a14:imgLayer>
                </a14:imgProps>
              </a:ext>
            </a:extLst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797152"/>
            <a:ext cx="4355976" cy="2060848"/>
          </a:xfrm>
        </p:spPr>
        <p:txBody>
          <a:bodyPr>
            <a:normAutofit fontScale="92500" lnSpcReduction="20000"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algn="r"/>
            <a:endParaRPr lang="ru-RU" sz="62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332656"/>
            <a:ext cx="6840760" cy="6192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threePt" dir="t"/>
            </a:scene3d>
            <a:flatTx/>
          </a:bodyPr>
          <a:lstStyle/>
          <a:p>
            <a:pPr marL="182880" indent="0" algn="ctr">
              <a:buNone/>
            </a:pP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  <a:b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 сад № 92»</a:t>
            </a:r>
            <a:br>
              <a:rPr lang="ru-RU" dirty="0"/>
            </a:br>
            <a:br>
              <a:rPr lang="ru-RU" dirty="0"/>
            </a:br>
            <a:r>
              <a:rPr lang="ru-RU" sz="3100" dirty="0">
                <a:solidFill>
                  <a:srgbClr val="0070C0"/>
                </a:solidFill>
              </a:rPr>
              <a:t>Презентация опыта работы</a:t>
            </a:r>
            <a:br>
              <a:rPr lang="ru-RU" sz="3100" dirty="0">
                <a:solidFill>
                  <a:srgbClr val="0070C0"/>
                </a:solidFill>
              </a:rPr>
            </a:br>
            <a:br>
              <a:rPr lang="ru-RU" sz="3100" dirty="0">
                <a:solidFill>
                  <a:srgbClr val="0070C0"/>
                </a:solidFill>
              </a:rPr>
            </a:b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 мелкой моторики как средство развития детей дошкольного возраста с использованием </a:t>
            </a:r>
            <a:b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Су-ДЖОК терапии.</a:t>
            </a:r>
            <a:b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воспитатели</a:t>
            </a:r>
            <a:br>
              <a:rPr 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Журавлёва Елена Александровна</a:t>
            </a:r>
            <a:br>
              <a:rPr 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Корепанова  Любовь Геннадьевна</a:t>
            </a:r>
            <a:br>
              <a:rPr 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Березники 2022 г.</a:t>
            </a:r>
          </a:p>
        </p:txBody>
      </p:sp>
    </p:spTree>
    <p:extLst>
      <p:ext uri="{BB962C8B-B14F-4D97-AF65-F5344CB8AC3E}">
        <p14:creationId xmlns:p14="http://schemas.microsoft.com/office/powerpoint/2010/main" val="104552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7000">
        <p14:glitter pattern="hexagon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8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04664"/>
            <a:ext cx="626469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rgbClr val="92D050"/>
                  </a:solidFill>
                </a:ln>
                <a:solidFill>
                  <a:srgbClr val="FF0000"/>
                </a:solidFill>
                <a:latin typeface="Times New Roman"/>
                <a:ea typeface="Times New Roman"/>
              </a:rPr>
              <a:t>Используя элементы су-</a:t>
            </a:r>
            <a:r>
              <a:rPr lang="ru-RU" sz="2800" b="1" dirty="0" err="1">
                <a:ln>
                  <a:solidFill>
                    <a:srgbClr val="92D050"/>
                  </a:solidFill>
                </a:ln>
                <a:solidFill>
                  <a:srgbClr val="FF0000"/>
                </a:solidFill>
                <a:latin typeface="Times New Roman"/>
                <a:ea typeface="Times New Roman"/>
              </a:rPr>
              <a:t>джок</a:t>
            </a:r>
            <a:r>
              <a:rPr lang="ru-RU" sz="2800" b="1" dirty="0">
                <a:ln>
                  <a:solidFill>
                    <a:srgbClr val="92D050"/>
                  </a:solidFill>
                </a:ln>
                <a:solidFill>
                  <a:srgbClr val="FF0000"/>
                </a:solidFill>
                <a:latin typeface="Times New Roman"/>
                <a:ea typeface="Times New Roman"/>
              </a:rPr>
              <a:t> терапии, можно применить следующие методы и приемы:</a:t>
            </a:r>
          </a:p>
          <a:p>
            <a:r>
              <a:rPr lang="ru-RU" sz="2400" i="1" dirty="0">
                <a:latin typeface="Times New Roman"/>
                <a:ea typeface="Times New Roman"/>
              </a:rPr>
              <a:t>1. </a:t>
            </a:r>
            <a:r>
              <a:rPr lang="ru-RU" sz="2400" b="1" i="1" dirty="0">
                <a:latin typeface="Times New Roman"/>
                <a:ea typeface="Times New Roman"/>
              </a:rPr>
              <a:t>Взаимодействие со сказочным персонажем</a:t>
            </a:r>
            <a:r>
              <a:rPr lang="ru-RU" sz="2400" i="1" dirty="0">
                <a:latin typeface="Times New Roman"/>
                <a:ea typeface="Times New Roman"/>
              </a:rPr>
              <a:t>.</a:t>
            </a:r>
            <a:r>
              <a:rPr lang="ru-RU" sz="2400" dirty="0">
                <a:latin typeface="Times New Roman"/>
                <a:ea typeface="Times New Roman"/>
              </a:rPr>
              <a:t> Ребенку предлагается поиграть в сказку, используя су-</a:t>
            </a:r>
            <a:r>
              <a:rPr lang="ru-RU" sz="2400" dirty="0" err="1">
                <a:latin typeface="Times New Roman"/>
                <a:ea typeface="Times New Roman"/>
              </a:rPr>
              <a:t>джок</a:t>
            </a:r>
            <a:r>
              <a:rPr lang="ru-RU" sz="2400" dirty="0">
                <a:latin typeface="Times New Roman"/>
                <a:ea typeface="Times New Roman"/>
              </a:rPr>
              <a:t>.</a:t>
            </a:r>
          </a:p>
          <a:p>
            <a:r>
              <a:rPr lang="ru-RU" sz="2400" i="1" dirty="0">
                <a:latin typeface="Times New Roman"/>
                <a:ea typeface="Times New Roman"/>
              </a:rPr>
              <a:t>2. </a:t>
            </a:r>
            <a:r>
              <a:rPr lang="ru-RU" sz="2400" b="1" i="1" dirty="0">
                <a:latin typeface="Times New Roman"/>
                <a:ea typeface="Times New Roman"/>
              </a:rPr>
              <a:t>Словесные приемы</a:t>
            </a:r>
            <a:r>
              <a:rPr lang="ru-RU" sz="2400" i="1" dirty="0">
                <a:latin typeface="Times New Roman"/>
                <a:ea typeface="Times New Roman"/>
              </a:rPr>
              <a:t>. </a:t>
            </a:r>
            <a:r>
              <a:rPr lang="ru-RU" sz="2400" dirty="0" err="1">
                <a:latin typeface="Times New Roman"/>
                <a:ea typeface="Times New Roman"/>
              </a:rPr>
              <a:t>Потешки</a:t>
            </a:r>
            <a:r>
              <a:rPr lang="ru-RU" sz="2400" dirty="0">
                <a:latin typeface="Times New Roman"/>
                <a:ea typeface="Times New Roman"/>
              </a:rPr>
              <a:t>, прибаутки, стихи, вопросы, сказки, загадки.</a:t>
            </a:r>
          </a:p>
          <a:p>
            <a:r>
              <a:rPr lang="ru-RU" sz="2400" i="1" dirty="0">
                <a:latin typeface="Times New Roman"/>
                <a:ea typeface="Times New Roman"/>
              </a:rPr>
              <a:t>3. </a:t>
            </a:r>
            <a:r>
              <a:rPr lang="ru-RU" sz="2400" b="1" i="1" dirty="0">
                <a:latin typeface="Times New Roman"/>
                <a:ea typeface="Times New Roman"/>
              </a:rPr>
              <a:t>Игровые приемы</a:t>
            </a:r>
            <a:r>
              <a:rPr lang="ru-RU" sz="2400" i="1" dirty="0">
                <a:latin typeface="Times New Roman"/>
                <a:ea typeface="Times New Roman"/>
              </a:rPr>
              <a:t>. </a:t>
            </a:r>
            <a:r>
              <a:rPr lang="ru-RU" sz="2400" dirty="0">
                <a:latin typeface="Times New Roman"/>
                <a:ea typeface="Times New Roman"/>
              </a:rPr>
              <a:t>Занятие-игра, игровые упражнения.</a:t>
            </a:r>
          </a:p>
          <a:p>
            <a:r>
              <a:rPr lang="ru-RU" sz="2400" i="1" dirty="0">
                <a:latin typeface="Times New Roman"/>
                <a:ea typeface="Times New Roman"/>
              </a:rPr>
              <a:t>4. </a:t>
            </a:r>
            <a:r>
              <a:rPr lang="ru-RU" sz="2400" b="1" i="1" dirty="0">
                <a:latin typeface="Times New Roman"/>
                <a:ea typeface="Times New Roman"/>
              </a:rPr>
              <a:t>Наглядные приемы.</a:t>
            </a:r>
            <a:r>
              <a:rPr lang="ru-RU" sz="2400" dirty="0">
                <a:latin typeface="Times New Roman"/>
                <a:ea typeface="Times New Roman"/>
              </a:rPr>
              <a:t> Схемы. Видеоматериалы. Иллюстрации.</a:t>
            </a:r>
          </a:p>
          <a:p>
            <a:r>
              <a:rPr lang="ru-RU" sz="2400" i="1" dirty="0">
                <a:latin typeface="Times New Roman"/>
                <a:ea typeface="Times New Roman"/>
              </a:rPr>
              <a:t>5. </a:t>
            </a:r>
            <a:r>
              <a:rPr lang="ru-RU" sz="2400" b="1" i="1" dirty="0">
                <a:latin typeface="Times New Roman"/>
                <a:ea typeface="Times New Roman"/>
              </a:rPr>
              <a:t>Практические действия</a:t>
            </a:r>
            <a:r>
              <a:rPr lang="ru-RU" sz="2400" i="1" dirty="0">
                <a:latin typeface="Times New Roman"/>
                <a:ea typeface="Times New Roman"/>
              </a:rPr>
              <a:t>.</a:t>
            </a:r>
            <a:r>
              <a:rPr lang="ru-RU" sz="2400" dirty="0">
                <a:latin typeface="Times New Roman"/>
                <a:ea typeface="Times New Roman"/>
              </a:rPr>
              <a:t> Массаж кистей, стоп и пальцев.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3204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67744" y="404664"/>
            <a:ext cx="6408712" cy="4494848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Bookman Old Style"/>
                <a:ea typeface="Times New Roman"/>
                <a:cs typeface="Times New Roman"/>
              </a:rPr>
              <a:t>Массаж Су – Джок шарами</a:t>
            </a:r>
          </a:p>
          <a:p>
            <a:pPr algn="ctr"/>
            <a:r>
              <a:rPr lang="ru-RU" sz="2000" b="1" dirty="0">
                <a:latin typeface="Bookman Old Style"/>
                <a:ea typeface="Times New Roman"/>
                <a:cs typeface="Times New Roman"/>
              </a:rPr>
              <a:t>(повторяем слова и выполняем действия с шариком в соответствии с текстом)</a:t>
            </a:r>
          </a:p>
          <a:p>
            <a:br>
              <a:rPr lang="ru-RU" dirty="0">
                <a:solidFill>
                  <a:srgbClr val="222222"/>
                </a:solidFill>
                <a:ea typeface="Times New Roman"/>
                <a:cs typeface="Times New Roman"/>
              </a:rPr>
            </a:br>
            <a:r>
              <a:rPr lang="ru-RU" sz="2000" i="1" dirty="0">
                <a:solidFill>
                  <a:srgbClr val="222222"/>
                </a:solidFill>
                <a:latin typeface="Bookman Old Style"/>
                <a:ea typeface="Times New Roman"/>
                <a:cs typeface="Times New Roman"/>
              </a:rPr>
              <a:t>Я мячом круги катаю, </a:t>
            </a:r>
            <a:br>
              <a:rPr lang="ru-RU" sz="2000" i="1" dirty="0">
                <a:solidFill>
                  <a:srgbClr val="222222"/>
                </a:solidFill>
                <a:latin typeface="Bookman Old Style"/>
                <a:ea typeface="Times New Roman"/>
                <a:cs typeface="Times New Roman"/>
              </a:rPr>
            </a:br>
            <a:r>
              <a:rPr lang="ru-RU" sz="2000" i="1" dirty="0">
                <a:solidFill>
                  <a:srgbClr val="222222"/>
                </a:solidFill>
                <a:latin typeface="Bookman Old Style"/>
                <a:ea typeface="Times New Roman"/>
                <a:cs typeface="Times New Roman"/>
              </a:rPr>
              <a:t>Взад - вперед его гоняю. </a:t>
            </a:r>
            <a:br>
              <a:rPr lang="ru-RU" sz="2000" i="1" dirty="0">
                <a:solidFill>
                  <a:srgbClr val="222222"/>
                </a:solidFill>
                <a:latin typeface="Bookman Old Style"/>
                <a:ea typeface="Times New Roman"/>
                <a:cs typeface="Times New Roman"/>
              </a:rPr>
            </a:br>
            <a:r>
              <a:rPr lang="ru-RU" sz="2000" i="1" dirty="0">
                <a:solidFill>
                  <a:srgbClr val="222222"/>
                </a:solidFill>
                <a:latin typeface="Bookman Old Style"/>
                <a:ea typeface="Times New Roman"/>
                <a:cs typeface="Times New Roman"/>
              </a:rPr>
              <a:t>Им поглажу я ладошку. </a:t>
            </a:r>
            <a:br>
              <a:rPr lang="ru-RU" sz="2000" i="1" dirty="0">
                <a:solidFill>
                  <a:srgbClr val="222222"/>
                </a:solidFill>
                <a:latin typeface="Bookman Old Style"/>
                <a:ea typeface="Times New Roman"/>
                <a:cs typeface="Times New Roman"/>
              </a:rPr>
            </a:br>
            <a:r>
              <a:rPr lang="ru-RU" sz="2000" i="1" dirty="0">
                <a:solidFill>
                  <a:srgbClr val="222222"/>
                </a:solidFill>
                <a:latin typeface="Bookman Old Style"/>
                <a:ea typeface="Times New Roman"/>
                <a:cs typeface="Times New Roman"/>
              </a:rPr>
              <a:t>Будто я сметаю крошку, </a:t>
            </a:r>
            <a:br>
              <a:rPr lang="ru-RU" sz="2000" i="1" dirty="0">
                <a:solidFill>
                  <a:srgbClr val="222222"/>
                </a:solidFill>
                <a:latin typeface="Bookman Old Style"/>
                <a:ea typeface="Times New Roman"/>
                <a:cs typeface="Times New Roman"/>
              </a:rPr>
            </a:br>
            <a:r>
              <a:rPr lang="ru-RU" sz="2000" i="1" dirty="0">
                <a:solidFill>
                  <a:srgbClr val="222222"/>
                </a:solidFill>
                <a:latin typeface="Bookman Old Style"/>
                <a:ea typeface="Times New Roman"/>
                <a:cs typeface="Times New Roman"/>
              </a:rPr>
              <a:t>И сожму его немножко, </a:t>
            </a:r>
            <a:br>
              <a:rPr lang="ru-RU" sz="2000" i="1" dirty="0">
                <a:solidFill>
                  <a:srgbClr val="222222"/>
                </a:solidFill>
                <a:latin typeface="Bookman Old Style"/>
                <a:ea typeface="Times New Roman"/>
                <a:cs typeface="Times New Roman"/>
              </a:rPr>
            </a:br>
            <a:r>
              <a:rPr lang="ru-RU" sz="2000" i="1" dirty="0">
                <a:solidFill>
                  <a:srgbClr val="222222"/>
                </a:solidFill>
                <a:latin typeface="Bookman Old Style"/>
                <a:ea typeface="Times New Roman"/>
                <a:cs typeface="Times New Roman"/>
              </a:rPr>
              <a:t>Как сжимает лапу кошка, </a:t>
            </a:r>
            <a:br>
              <a:rPr lang="ru-RU" sz="2000" i="1" dirty="0">
                <a:solidFill>
                  <a:srgbClr val="222222"/>
                </a:solidFill>
                <a:latin typeface="Bookman Old Style"/>
                <a:ea typeface="Times New Roman"/>
                <a:cs typeface="Times New Roman"/>
              </a:rPr>
            </a:br>
            <a:r>
              <a:rPr lang="ru-RU" sz="2000" i="1" dirty="0">
                <a:solidFill>
                  <a:srgbClr val="222222"/>
                </a:solidFill>
                <a:latin typeface="Bookman Old Style"/>
                <a:ea typeface="Times New Roman"/>
                <a:cs typeface="Times New Roman"/>
              </a:rPr>
              <a:t>Каждым пальцем мяч прижму, </a:t>
            </a:r>
            <a:br>
              <a:rPr lang="ru-RU" sz="2000" i="1" dirty="0">
                <a:solidFill>
                  <a:srgbClr val="222222"/>
                </a:solidFill>
                <a:latin typeface="Bookman Old Style"/>
                <a:ea typeface="Times New Roman"/>
                <a:cs typeface="Times New Roman"/>
              </a:rPr>
            </a:br>
            <a:r>
              <a:rPr lang="ru-RU" sz="2000" i="1" dirty="0">
                <a:solidFill>
                  <a:srgbClr val="222222"/>
                </a:solidFill>
                <a:latin typeface="Bookman Old Style"/>
                <a:ea typeface="Times New Roman"/>
                <a:cs typeface="Times New Roman"/>
              </a:rPr>
              <a:t>И другой рукой начну.</a:t>
            </a:r>
            <a:endParaRPr lang="ru-RU" sz="2000" dirty="0"/>
          </a:p>
        </p:txBody>
      </p:sp>
      <p:pic>
        <p:nvPicPr>
          <p:cNvPr id="3" name="Рисунок 2" descr="C:\Users\Олечка\Desktop\b2ff47d4a03283bed9e5bbbe679546b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981443"/>
            <a:ext cx="3240360" cy="1808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6409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63688" y="68080"/>
            <a:ext cx="7272808" cy="4649784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179705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222222"/>
                </a:solidFill>
                <a:latin typeface="Bookman Old Style"/>
                <a:ea typeface="Times New Roman"/>
                <a:cs typeface="Times New Roman"/>
              </a:rPr>
              <a:t>Массаж пальцев эластичным кольцом. (поочередно надеваем массажные кольца на каждый палец, проговаривая стихотворение)</a:t>
            </a:r>
            <a:br>
              <a:rPr lang="ru-RU" dirty="0">
                <a:solidFill>
                  <a:srgbClr val="222222"/>
                </a:solidFill>
                <a:latin typeface="Bookman Old Style"/>
                <a:ea typeface="Times New Roman"/>
                <a:cs typeface="Times New Roman"/>
              </a:rPr>
            </a:br>
            <a:endParaRPr lang="ru-RU" sz="1400" dirty="0">
              <a:latin typeface="Calibri"/>
              <a:ea typeface="Calibri"/>
              <a:cs typeface="Times New Roman"/>
            </a:endParaRPr>
          </a:p>
          <a:p>
            <a:r>
              <a:rPr lang="ru-RU" i="1" dirty="0">
                <a:solidFill>
                  <a:srgbClr val="222222"/>
                </a:solidFill>
                <a:latin typeface="Bookman Old Style"/>
                <a:ea typeface="Times New Roman"/>
                <a:cs typeface="Times New Roman"/>
              </a:rPr>
              <a:t>Раз – два – три – четыре – пять, </a:t>
            </a:r>
          </a:p>
          <a:p>
            <a:r>
              <a:rPr lang="ru-RU" sz="1600" dirty="0">
                <a:solidFill>
                  <a:srgbClr val="222222"/>
                </a:solidFill>
                <a:latin typeface="Bookman Old Style"/>
                <a:ea typeface="Times New Roman"/>
                <a:cs typeface="Times New Roman"/>
              </a:rPr>
              <a:t>(разгибать пальцы по одному )</a:t>
            </a:r>
            <a:br>
              <a:rPr lang="ru-RU" i="1" dirty="0">
                <a:solidFill>
                  <a:srgbClr val="222222"/>
                </a:solidFill>
                <a:latin typeface="Bookman Old Style"/>
                <a:ea typeface="Times New Roman"/>
                <a:cs typeface="Times New Roman"/>
              </a:rPr>
            </a:br>
            <a:r>
              <a:rPr lang="ru-RU" i="1" dirty="0">
                <a:solidFill>
                  <a:srgbClr val="222222"/>
                </a:solidFill>
                <a:latin typeface="Bookman Old Style"/>
                <a:ea typeface="Times New Roman"/>
                <a:cs typeface="Times New Roman"/>
              </a:rPr>
              <a:t>Вышли пальцы погулять, </a:t>
            </a:r>
            <a:br>
              <a:rPr lang="ru-RU" i="1" dirty="0">
                <a:solidFill>
                  <a:srgbClr val="222222"/>
                </a:solidFill>
                <a:latin typeface="Bookman Old Style"/>
                <a:ea typeface="Times New Roman"/>
                <a:cs typeface="Times New Roman"/>
              </a:rPr>
            </a:br>
            <a:r>
              <a:rPr lang="ru-RU" i="1" dirty="0">
                <a:solidFill>
                  <a:srgbClr val="222222"/>
                </a:solidFill>
                <a:latin typeface="Bookman Old Style"/>
                <a:ea typeface="Times New Roman"/>
                <a:cs typeface="Times New Roman"/>
              </a:rPr>
              <a:t>Этот пальчик самый сильный, самый толстый и большой. </a:t>
            </a:r>
            <a:br>
              <a:rPr lang="ru-RU" i="1" dirty="0">
                <a:solidFill>
                  <a:srgbClr val="222222"/>
                </a:solidFill>
                <a:latin typeface="Bookman Old Style"/>
                <a:ea typeface="Times New Roman"/>
                <a:cs typeface="Times New Roman"/>
              </a:rPr>
            </a:br>
            <a:r>
              <a:rPr lang="ru-RU" i="1" dirty="0">
                <a:solidFill>
                  <a:srgbClr val="222222"/>
                </a:solidFill>
                <a:latin typeface="Bookman Old Style"/>
                <a:ea typeface="Times New Roman"/>
                <a:cs typeface="Times New Roman"/>
              </a:rPr>
              <a:t>Этот пальчик для того, чтоб показывать его. </a:t>
            </a:r>
            <a:br>
              <a:rPr lang="ru-RU" i="1" dirty="0">
                <a:solidFill>
                  <a:srgbClr val="222222"/>
                </a:solidFill>
                <a:latin typeface="Bookman Old Style"/>
                <a:ea typeface="Times New Roman"/>
                <a:cs typeface="Times New Roman"/>
              </a:rPr>
            </a:br>
            <a:r>
              <a:rPr lang="ru-RU" i="1" dirty="0">
                <a:solidFill>
                  <a:srgbClr val="222222"/>
                </a:solidFill>
                <a:latin typeface="Bookman Old Style"/>
                <a:ea typeface="Times New Roman"/>
                <a:cs typeface="Times New Roman"/>
              </a:rPr>
              <a:t>Этот пальчик самый длинный и стоит он в середине. </a:t>
            </a:r>
            <a:br>
              <a:rPr lang="ru-RU" i="1" dirty="0">
                <a:solidFill>
                  <a:srgbClr val="222222"/>
                </a:solidFill>
                <a:latin typeface="Bookman Old Style"/>
                <a:ea typeface="Times New Roman"/>
                <a:cs typeface="Times New Roman"/>
              </a:rPr>
            </a:br>
            <a:r>
              <a:rPr lang="ru-RU" i="1" dirty="0">
                <a:solidFill>
                  <a:srgbClr val="222222"/>
                </a:solidFill>
                <a:latin typeface="Bookman Old Style"/>
                <a:ea typeface="Times New Roman"/>
                <a:cs typeface="Times New Roman"/>
              </a:rPr>
              <a:t>Этот пальчик безымянный, он избалованный самый. </a:t>
            </a:r>
            <a:br>
              <a:rPr lang="ru-RU" i="1" dirty="0">
                <a:solidFill>
                  <a:srgbClr val="222222"/>
                </a:solidFill>
                <a:latin typeface="Bookman Old Style"/>
                <a:ea typeface="Times New Roman"/>
                <a:cs typeface="Times New Roman"/>
              </a:rPr>
            </a:br>
            <a:r>
              <a:rPr lang="ru-RU" i="1" dirty="0">
                <a:solidFill>
                  <a:srgbClr val="222222"/>
                </a:solidFill>
                <a:latin typeface="Bookman Old Style"/>
                <a:ea typeface="Times New Roman"/>
                <a:cs typeface="Times New Roman"/>
              </a:rPr>
              <a:t>А мизинчик, хоть и мал, очень ловок и удал.</a:t>
            </a:r>
            <a:r>
              <a:rPr lang="ru-RU" sz="2000" i="1" dirty="0">
                <a:solidFill>
                  <a:srgbClr val="222222"/>
                </a:solidFill>
                <a:latin typeface="Bookman Old Style"/>
                <a:ea typeface="Times New Roman"/>
                <a:cs typeface="Times New Roman"/>
              </a:rPr>
              <a:t> </a:t>
            </a:r>
            <a:br>
              <a:rPr lang="ru-RU" sz="2000" i="1" dirty="0">
                <a:solidFill>
                  <a:srgbClr val="222222"/>
                </a:solidFill>
                <a:latin typeface="Bookman Old Style"/>
                <a:ea typeface="Times New Roman"/>
                <a:cs typeface="Times New Roman"/>
              </a:rPr>
            </a:br>
            <a:r>
              <a:rPr lang="ru-RU" sz="2000" i="1" dirty="0">
                <a:solidFill>
                  <a:srgbClr val="222222"/>
                </a:solidFill>
                <a:latin typeface="Bookman Old Style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3" name="Рисунок 2" descr="C:\Users\Олечка\Desktop\685717_20141125082508_0765_600x6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900295"/>
            <a:ext cx="3184525" cy="1957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4225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32656"/>
            <a:ext cx="73448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В результате использования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 Су-</a:t>
            </a:r>
            <a:r>
              <a:rPr lang="ru-RU" sz="3200" b="1" dirty="0" err="1">
                <a:solidFill>
                  <a:srgbClr val="FF0000"/>
                </a:solidFill>
              </a:rPr>
              <a:t>джок</a:t>
            </a:r>
            <a:r>
              <a:rPr lang="ru-RU" sz="3200" b="1" dirty="0">
                <a:solidFill>
                  <a:srgbClr val="FF0000"/>
                </a:solidFill>
              </a:rPr>
              <a:t> терапии: </a:t>
            </a: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осуществляется благоприятное воздействие на весь организм;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стимулируются речевые зоны коры головного мозга;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развивается координация движений и мелкая моторика;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развиваются произвольное поведение, внимание, память, речь и другие психические процессы, необходимые для становления полноценной учебной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2656441836"/>
      </p:ext>
    </p:extLst>
  </p:cSld>
  <p:clrMapOvr>
    <a:masterClrMapping/>
  </p:clrMapOvr>
  <p:transition spd="slow" advTm="4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E3D93E-58ED-4E8F-BFDD-4DA15727F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8640"/>
            <a:ext cx="5616624" cy="3723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1C343F-7B5F-4796-8B08-D02F7C7BB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190" y="3428999"/>
            <a:ext cx="4612258" cy="3100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CF3F563B-EBBB-4180-9BC0-9288D80058F3}"/>
              </a:ext>
            </a:extLst>
          </p:cNvPr>
          <p:cNvSpPr/>
          <p:nvPr/>
        </p:nvSpPr>
        <p:spPr>
          <a:xfrm>
            <a:off x="971600" y="4437112"/>
            <a:ext cx="3312368" cy="1562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Центр </a:t>
            </a:r>
          </a:p>
          <a:p>
            <a:pPr algn="ctr"/>
            <a:r>
              <a:rPr lang="ru-RU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Умелые  пальчики</a:t>
            </a:r>
          </a:p>
        </p:txBody>
      </p:sp>
    </p:spTree>
    <p:extLst>
      <p:ext uri="{BB962C8B-B14F-4D97-AF65-F5344CB8AC3E}">
        <p14:creationId xmlns:p14="http://schemas.microsoft.com/office/powerpoint/2010/main" val="43250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13FCBD-6D1E-4257-83CB-62ECB4EDA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85127"/>
            <a:ext cx="2664296" cy="2767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2AEAC3-CD9B-4D18-A40D-157F23981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38267"/>
            <a:ext cx="3096344" cy="2614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897BC5-B243-477C-A7F6-509820040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32" y="4005064"/>
            <a:ext cx="3070530" cy="2009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45C4372-FE29-4DE2-A6A7-B5FCF6E6FA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578156"/>
            <a:ext cx="2499531" cy="2695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6011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31288F-A675-4A23-9527-3384C1DC8C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8399" r="7602" b="13201"/>
          <a:stretch/>
        </p:blipFill>
        <p:spPr>
          <a:xfrm>
            <a:off x="1797588" y="705415"/>
            <a:ext cx="6374812" cy="5099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2705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ADEDE7-7416-41AD-B54A-3F6D626A3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8640"/>
            <a:ext cx="3598912" cy="2699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9167C1-00FD-4ADB-9020-C192E7E8D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92" y="2492896"/>
            <a:ext cx="2952328" cy="2214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917CE8-322C-49B5-9F0E-F9E10E829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05064"/>
            <a:ext cx="3168352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58AD8B59-6103-440B-9DEB-ADD835826885}"/>
              </a:ext>
            </a:extLst>
          </p:cNvPr>
          <p:cNvSpPr/>
          <p:nvPr/>
        </p:nvSpPr>
        <p:spPr>
          <a:xfrm>
            <a:off x="5508104" y="818710"/>
            <a:ext cx="3168352" cy="12924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Лечебный массаж и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самомоссаж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180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>
            <a:extLst>
              <a:ext uri="{FF2B5EF4-FFF2-40B4-BE49-F238E27FC236}">
                <a16:creationId xmlns:a16="http://schemas.microsoft.com/office/drawing/2014/main" id="{58AD8B59-6103-440B-9DEB-ADD835826885}"/>
              </a:ext>
            </a:extLst>
          </p:cNvPr>
          <p:cNvSpPr/>
          <p:nvPr/>
        </p:nvSpPr>
        <p:spPr>
          <a:xfrm>
            <a:off x="5478793" y="1126595"/>
            <a:ext cx="3168352" cy="12924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 – ДЖОК в </a:t>
            </a:r>
            <a:r>
              <a:rPr lang="ru-RU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математике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A95910-718E-4208-9469-5C2E5AEB7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12" y="3093449"/>
            <a:ext cx="2495713" cy="2691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24F40F-3430-447A-BB8C-25C939DC2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746702"/>
            <a:ext cx="2806824" cy="2105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B31DDC-1631-4555-A1D9-6ABB398B40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335" y="3679361"/>
            <a:ext cx="2806824" cy="2105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1427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>
            <a:extLst>
              <a:ext uri="{FF2B5EF4-FFF2-40B4-BE49-F238E27FC236}">
                <a16:creationId xmlns:a16="http://schemas.microsoft.com/office/drawing/2014/main" id="{58AD8B59-6103-440B-9DEB-ADD835826885}"/>
              </a:ext>
            </a:extLst>
          </p:cNvPr>
          <p:cNvSpPr/>
          <p:nvPr/>
        </p:nvSpPr>
        <p:spPr>
          <a:xfrm>
            <a:off x="5005166" y="332657"/>
            <a:ext cx="3641979" cy="14838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Упражнение «</a:t>
            </a:r>
            <a:r>
              <a:rPr lang="ru-RU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Ёжик»</a:t>
            </a:r>
            <a:endParaRPr lang="ru-RU" sz="2000" b="1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688085-FB88-40C3-B56A-790941471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4375"/>
            <a:ext cx="1943100" cy="25908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1871FE0-AD1D-44F7-A022-6FA772FAD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740" y="1468297"/>
            <a:ext cx="1943100" cy="25908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E3B903D-C684-42D4-953D-448CA2791D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653" y="2047346"/>
            <a:ext cx="1943100" cy="25908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9276B55-4A68-4CA4-9B69-0E8724525A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797" y="3356992"/>
            <a:ext cx="1943100" cy="25908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FD0EA2C-7963-4CC7-A1F5-2CD2A34F30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426" y="3918487"/>
            <a:ext cx="19431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7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892480" cy="864096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Развиваем пальчики – развиваем речь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331640" y="3212976"/>
            <a:ext cx="7488832" cy="2520280"/>
          </a:xfrm>
        </p:spPr>
        <p:txBody>
          <a:bodyPr>
            <a:noAutofit/>
            <a:scene3d>
              <a:camera prst="orthographicFront"/>
              <a:lightRig rig="threePt" dir="t"/>
            </a:scene3d>
            <a:flatTx/>
          </a:bodyPr>
          <a:lstStyle/>
          <a:p>
            <a:pPr lvl="0" algn="r"/>
            <a:r>
              <a:rPr lang="ru-RU" sz="3200" b="1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«Ум ребенка находится на кончиках его пальцев». </a:t>
            </a:r>
            <a:br>
              <a:rPr lang="ru-RU" sz="3200" b="1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</a:br>
            <a:endParaRPr lang="ru-RU" sz="3200" b="1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ea typeface="+mj-ea"/>
              <a:cs typeface="+mj-cs"/>
            </a:endParaRPr>
          </a:p>
          <a:p>
            <a:pPr marL="45720" lvl="0" indent="0" algn="r">
              <a:buNone/>
            </a:pPr>
            <a:r>
              <a:rPr lang="ru-RU" sz="3200" b="1" dirty="0" err="1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В.А.Сухомлинский</a:t>
            </a:r>
            <a:r>
              <a:rPr lang="ru-RU" sz="3200" b="1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.</a:t>
            </a:r>
          </a:p>
          <a:p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6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6000">
        <p14:prism isInverted="1"/>
      </p:transition>
    </mc:Choice>
    <mc:Fallback xmlns="">
      <p:transition spd="slow" advTm="2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>
            <a:extLst>
              <a:ext uri="{FF2B5EF4-FFF2-40B4-BE49-F238E27FC236}">
                <a16:creationId xmlns:a16="http://schemas.microsoft.com/office/drawing/2014/main" id="{58AD8B59-6103-440B-9DEB-ADD835826885}"/>
              </a:ext>
            </a:extLst>
          </p:cNvPr>
          <p:cNvSpPr/>
          <p:nvPr/>
        </p:nvSpPr>
        <p:spPr>
          <a:xfrm>
            <a:off x="5005166" y="332657"/>
            <a:ext cx="3641979" cy="14838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Работа с группой детей</a:t>
            </a:r>
            <a:endParaRPr lang="ru-RU" sz="2000" b="1" dirty="0">
              <a:ln w="0">
                <a:solidFill>
                  <a:srgbClr val="FF0000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3BD7F8-EAA7-420B-A624-EDAE33391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68760"/>
            <a:ext cx="2590800" cy="194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2C2D56-5EC7-4BB4-A78F-53D142C3D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74591"/>
            <a:ext cx="2590800" cy="194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7C3BDB9-C19E-4911-896C-DF3016DDB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365104"/>
            <a:ext cx="2590800" cy="194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221C949-E538-4814-8C2C-06CAF9B040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365104"/>
            <a:ext cx="2590800" cy="194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1859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>
            <a:extLst>
              <a:ext uri="{FF2B5EF4-FFF2-40B4-BE49-F238E27FC236}">
                <a16:creationId xmlns:a16="http://schemas.microsoft.com/office/drawing/2014/main" id="{58AD8B59-6103-440B-9DEB-ADD835826885}"/>
              </a:ext>
            </a:extLst>
          </p:cNvPr>
          <p:cNvSpPr/>
          <p:nvPr/>
        </p:nvSpPr>
        <p:spPr>
          <a:xfrm>
            <a:off x="5005166" y="332657"/>
            <a:ext cx="3641979" cy="14838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>
                  <a:solidFill>
                    <a:srgbClr val="FF000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Массажный аптечный шарик»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1BCA72-9F8C-4011-8E8E-98B385D9F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237478"/>
            <a:ext cx="5040560" cy="3797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6379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87953123"/>
              </p:ext>
            </p:extLst>
          </p:nvPr>
        </p:nvGraphicFramePr>
        <p:xfrm>
          <a:off x="1835696" y="188640"/>
          <a:ext cx="691276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8084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0"/>
            <a:ext cx="4802714" cy="322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01008"/>
            <a:ext cx="4802530" cy="3015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605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88640"/>
            <a:ext cx="54726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</a:rPr>
              <a:t>Что такое Су-Джок терапия?</a:t>
            </a:r>
          </a:p>
          <a:p>
            <a:pPr lvl="0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196752"/>
            <a:ext cx="3816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Су-Джок терапия – это одно из направлений восточной медицины, разработанное южно-корейским профессором Пак </a:t>
            </a:r>
            <a:r>
              <a:rPr lang="ru-RU" sz="2400" dirty="0" err="1"/>
              <a:t>Чже</a:t>
            </a:r>
            <a:r>
              <a:rPr lang="ru-RU" sz="2400" dirty="0"/>
              <a:t> ВУ.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64704"/>
            <a:ext cx="2236093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3861048"/>
            <a:ext cx="73803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dirty="0"/>
              <a:t>Метод терапии Су-Джок основан на том, что каждому органу человеческого тела соответствуют биоактивные точки, расположенные на кистях и стопах. Воздействуя на эти точки, можно избавиться от многих болезней или предотвратить их развитие.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/>
              <a:t>Су-Джок - это метод, проверенный исследованиями и доказавший свою эффективность и безопасность. Эта система настолько проста и доступна, что освоить ее может даже  ребенок. </a:t>
            </a:r>
          </a:p>
        </p:txBody>
      </p:sp>
    </p:spTree>
    <p:extLst>
      <p:ext uri="{BB962C8B-B14F-4D97-AF65-F5344CB8AC3E}">
        <p14:creationId xmlns:p14="http://schemas.microsoft.com/office/powerpoint/2010/main" val="3938095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кис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636576"/>
            <a:ext cx="3897433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su_dzhok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5119" y="1636576"/>
            <a:ext cx="4191000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31640" y="908720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3200" b="1" i="1" dirty="0">
                <a:ln>
                  <a:solidFill>
                    <a:srgbClr val="00B05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Су (кисть)</a:t>
            </a:r>
            <a:r>
              <a:rPr lang="ru-RU" sz="2400" b="1" i="1" dirty="0">
                <a:ln>
                  <a:solidFill>
                    <a:srgbClr val="00B05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                                   </a:t>
            </a:r>
            <a:r>
              <a:rPr lang="ru-RU" sz="3200" b="1" i="1" dirty="0">
                <a:ln>
                  <a:solidFill>
                    <a:srgbClr val="00B05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Джок (стопа)</a:t>
            </a:r>
            <a:br>
              <a:rPr lang="ru-RU" sz="3200" b="1" i="1" dirty="0">
                <a:ln>
                  <a:solidFill>
                    <a:srgbClr val="00B05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</a:br>
            <a:endParaRPr lang="ru-RU" sz="3200" b="1" i="1" dirty="0">
              <a:ln>
                <a:solidFill>
                  <a:srgbClr val="00B050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47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7000">
        <p:checker/>
      </p:transition>
    </mc:Choice>
    <mc:Fallback xmlns="">
      <p:transition spd="slow" advTm="37000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16632"/>
            <a:ext cx="8055129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Существует несколько приемов 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 – Джок терапии: </a:t>
            </a:r>
          </a:p>
          <a:p>
            <a:pPr algn="just"/>
            <a:r>
              <a:rPr lang="ru-RU" sz="2200" b="1" i="1" dirty="0">
                <a:solidFill>
                  <a:srgbClr val="0E9F03"/>
                </a:solidFill>
                <a:latin typeface="Times New Roman" pitchFamily="18" charset="0"/>
                <a:cs typeface="Times New Roman" pitchFamily="18" charset="0"/>
              </a:rPr>
              <a:t>Массаж специальным шариком. 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Поскольку на ладони находится                                      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множество биологически активных точек.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Прокатывая шарик между ладошками, 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дети массируют мышцы рук.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каждом шарике 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есть «волшебное» колечко. </a:t>
            </a:r>
          </a:p>
          <a:p>
            <a:endParaRPr lang="ru-RU" sz="2200" b="1" i="1" dirty="0">
              <a:solidFill>
                <a:srgbClr val="0E9F0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i="1" dirty="0">
                <a:solidFill>
                  <a:srgbClr val="0E9F03"/>
                </a:solidFill>
                <a:latin typeface="Times New Roman" pitchFamily="18" charset="0"/>
                <a:cs typeface="Times New Roman" pitchFamily="18" charset="0"/>
              </a:rPr>
              <a:t>Массаж эластичным кольцом.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Помогает стимулировать работу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внутренних органов.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Кольцо нужно надеть на палец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провести массаж зоны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соответствующей пораженной части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тела. Особенно важно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воздействовать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большой палец, отвечающий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за голову  человека. </a:t>
            </a:r>
          </a:p>
        </p:txBody>
      </p:sp>
      <p:pic>
        <p:nvPicPr>
          <p:cNvPr id="6" name="Picture 10" descr="SDC172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11250" y="548681"/>
            <a:ext cx="3078878" cy="31950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172" y="3639887"/>
            <a:ext cx="325556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470255"/>
      </p:ext>
    </p:extLst>
  </p:cSld>
  <p:clrMapOvr>
    <a:masterClrMapping/>
  </p:clrMapOvr>
  <p:transition spd="slow" advTm="2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476672"/>
            <a:ext cx="6463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Пути реализации су-</a:t>
            </a:r>
            <a:r>
              <a:rPr lang="ru-RU" sz="2400" b="1" dirty="0" err="1">
                <a:solidFill>
                  <a:srgbClr val="FF0000"/>
                </a:solidFill>
              </a:rPr>
              <a:t>джок</a:t>
            </a:r>
            <a:r>
              <a:rPr lang="ru-RU" sz="2400" b="1" dirty="0">
                <a:solidFill>
                  <a:srgbClr val="FF0000"/>
                </a:solidFill>
              </a:rPr>
              <a:t> терапии в ДОУ:</a:t>
            </a:r>
          </a:p>
        </p:txBody>
      </p:sp>
      <p:sp>
        <p:nvSpPr>
          <p:cNvPr id="5" name="Овал 4"/>
          <p:cNvSpPr/>
          <p:nvPr/>
        </p:nvSpPr>
        <p:spPr>
          <a:xfrm>
            <a:off x="3712605" y="2833883"/>
            <a:ext cx="2232248" cy="9559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6747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2000">
        <p14:doors dir="vert"/>
      </p:transition>
    </mc:Choice>
    <mc:Fallback xmlns="">
      <p:transition spd="slow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04664"/>
            <a:ext cx="6984776" cy="6161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lnSpc>
                <a:spcPct val="80000"/>
              </a:lnSpc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4000" b="1" dirty="0">
                <a:solidFill>
                  <a:srgbClr val="C00000"/>
                </a:solidFill>
                <a:latin typeface="Calibri" pitchFamily="34" charset="0"/>
              </a:rPr>
              <a:t>Неоспоримыми достоинствами Су-Джок терапии являются:</a:t>
            </a:r>
          </a:p>
          <a:p>
            <a:pPr lvl="0" defTabSz="449263" fontAlgn="base">
              <a:lnSpc>
                <a:spcPct val="80000"/>
              </a:lnSpc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ru-RU" sz="4000" b="1" dirty="0">
                <a:latin typeface="Calibri" pitchFamily="34" charset="0"/>
              </a:rPr>
              <a:t> </a:t>
            </a:r>
            <a:r>
              <a:rPr lang="ru-RU" sz="2800" b="1" dirty="0">
                <a:latin typeface="Calibri" pitchFamily="34" charset="0"/>
              </a:rPr>
              <a:t>Высокая эффективность </a:t>
            </a:r>
            <a:r>
              <a:rPr lang="ru-RU" sz="2800" dirty="0">
                <a:latin typeface="Calibri" pitchFamily="34" charset="0"/>
              </a:rPr>
              <a:t>– при правильном применении наступает выраженный эффект.</a:t>
            </a:r>
          </a:p>
          <a:p>
            <a:pPr lvl="0" defTabSz="449263" fontAlgn="base">
              <a:lnSpc>
                <a:spcPct val="80000"/>
              </a:lnSpc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ru-RU" sz="2800" b="1" dirty="0">
                <a:latin typeface="Calibri" pitchFamily="34" charset="0"/>
              </a:rPr>
              <a:t> Абсолютная безопасность – </a:t>
            </a:r>
            <a:r>
              <a:rPr lang="ru-RU" sz="2800" dirty="0">
                <a:latin typeface="Calibri" pitchFamily="34" charset="0"/>
              </a:rPr>
              <a:t>отсутствует побочные эффекты.</a:t>
            </a:r>
          </a:p>
          <a:p>
            <a:pPr lvl="0" defTabSz="449263" fontAlgn="base">
              <a:lnSpc>
                <a:spcPct val="80000"/>
              </a:lnSpc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ru-RU" sz="2800" b="1" dirty="0">
                <a:latin typeface="Calibri" pitchFamily="34" charset="0"/>
              </a:rPr>
              <a:t> Универсальность</a:t>
            </a:r>
            <a:r>
              <a:rPr lang="ru-RU" sz="2800" dirty="0">
                <a:latin typeface="Calibri" pitchFamily="34" charset="0"/>
              </a:rPr>
              <a:t> – Су-Джок терапию могут использовать и педагоги в своей работе, и родители в домашних условиях.</a:t>
            </a:r>
          </a:p>
          <a:p>
            <a:pPr lvl="0" defTabSz="449263" fontAlgn="base">
              <a:lnSpc>
                <a:spcPct val="80000"/>
              </a:lnSpc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b="1" dirty="0">
                <a:latin typeface="Calibri" pitchFamily="34" charset="0"/>
              </a:rPr>
              <a:t>Простота применения </a:t>
            </a:r>
            <a:r>
              <a:rPr lang="ru-RU" sz="2800" dirty="0">
                <a:latin typeface="Calibri" pitchFamily="34" charset="0"/>
              </a:rPr>
              <a:t>– для получения результата проводить стимуляцию биологически активных точек с помощью Су-Джок шариков.</a:t>
            </a:r>
          </a:p>
        </p:txBody>
      </p:sp>
    </p:spTree>
    <p:extLst>
      <p:ext uri="{BB962C8B-B14F-4D97-AF65-F5344CB8AC3E}">
        <p14:creationId xmlns:p14="http://schemas.microsoft.com/office/powerpoint/2010/main" val="68880145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Другая 1">
      <a:dk1>
        <a:sysClr val="windowText" lastClr="000000"/>
      </a:dk1>
      <a:lt1>
        <a:sysClr val="window" lastClr="FFFFFF"/>
      </a:lt1>
      <a:dk2>
        <a:srgbClr val="212745"/>
      </a:dk2>
      <a:lt2>
        <a:srgbClr val="FFFFFF"/>
      </a:lt2>
      <a:accent1>
        <a:srgbClr val="81D319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2240</TotalTime>
  <Words>675</Words>
  <Application>Microsoft Office PowerPoint</Application>
  <PresentationFormat>Экран (4:3)</PresentationFormat>
  <Paragraphs>74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Bookman Old Style</vt:lpstr>
      <vt:lpstr>Calibri</vt:lpstr>
      <vt:lpstr>Georgia</vt:lpstr>
      <vt:lpstr>Times New Roman</vt:lpstr>
      <vt:lpstr>Trebuchet MS</vt:lpstr>
      <vt:lpstr>Wingdings</vt:lpstr>
      <vt:lpstr>Воздушный поток</vt:lpstr>
      <vt:lpstr>Муниципальное автономное дошкольное образовательное учреждение МАДОУ «Детский  сад № 92»  Презентация опыта работы  Развитие  мелкой моторики как средство развития детей дошкольного возраста с использованием  Су-ДЖОК терапии.                            Подготовили: воспитатели                            Журавлёва Елена Александровна                             Корепанова  Любовь Геннадьевна  Березники 2022 г.</vt:lpstr>
      <vt:lpstr>Развиваем пальчики – развиваем речь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Тема:« Су – Джок терапия в коррекции речевых нарушений у детей»</dc:title>
  <dc:creator>7505</dc:creator>
  <cp:lastModifiedBy>User</cp:lastModifiedBy>
  <cp:revision>65</cp:revision>
  <dcterms:modified xsi:type="dcterms:W3CDTF">2022-03-31T06:09:34Z</dcterms:modified>
</cp:coreProperties>
</file>