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3F1B52-2B3A-452F-8128-F2B4AE2B317C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298A37-5F03-4230-A240-4F85BC5C962E}">
      <dgm:prSet phldrT="[Текст]"/>
      <dgm:spPr/>
      <dgm:t>
        <a:bodyPr/>
        <a:lstStyle/>
        <a:p>
          <a:r>
            <a:rPr lang="ru-RU" dirty="0" smtClean="0"/>
            <a:t>Формы СД</a:t>
          </a:r>
          <a:endParaRPr lang="ru-RU" dirty="0"/>
        </a:p>
      </dgm:t>
    </dgm:pt>
    <dgm:pt modelId="{8D79D03B-F01F-4EAF-B3E0-CD0E2BCB97BD}" type="parTrans" cxnId="{F2506AF6-6F05-42CB-BBB7-CE1605BF0D22}">
      <dgm:prSet/>
      <dgm:spPr/>
      <dgm:t>
        <a:bodyPr/>
        <a:lstStyle/>
        <a:p>
          <a:endParaRPr lang="ru-RU"/>
        </a:p>
      </dgm:t>
    </dgm:pt>
    <dgm:pt modelId="{ED7FFAE8-130E-46CE-B9DD-80A8CCC50D77}" type="sibTrans" cxnId="{F2506AF6-6F05-42CB-BBB7-CE1605BF0D22}">
      <dgm:prSet/>
      <dgm:spPr/>
      <dgm:t>
        <a:bodyPr/>
        <a:lstStyle/>
        <a:p>
          <a:endParaRPr lang="ru-RU"/>
        </a:p>
      </dgm:t>
    </dgm:pt>
    <dgm:pt modelId="{E0D63F38-0BA5-4A5F-B8F3-1F3C576CE25F}">
      <dgm:prSet phldrT="[Текст]"/>
      <dgm:spPr/>
      <dgm:t>
        <a:bodyPr/>
        <a:lstStyle/>
        <a:p>
          <a:r>
            <a:rPr lang="ru-RU" dirty="0" smtClean="0"/>
            <a:t>Игры с правилами; </a:t>
          </a:r>
        </a:p>
        <a:p>
          <a:r>
            <a:rPr lang="ru-RU" dirty="0" smtClean="0"/>
            <a:t>Сюжетная игра</a:t>
          </a:r>
          <a:endParaRPr lang="ru-RU" dirty="0"/>
        </a:p>
      </dgm:t>
    </dgm:pt>
    <dgm:pt modelId="{4988B9D9-99EB-4320-A4C6-E2B661B64456}" type="parTrans" cxnId="{5F5E8C2D-05A8-4C09-B430-C0A262091E15}">
      <dgm:prSet/>
      <dgm:spPr/>
      <dgm:t>
        <a:bodyPr/>
        <a:lstStyle/>
        <a:p>
          <a:endParaRPr lang="ru-RU"/>
        </a:p>
      </dgm:t>
    </dgm:pt>
    <dgm:pt modelId="{291BE2FE-0B47-432E-80CB-13878430715C}" type="sibTrans" cxnId="{5F5E8C2D-05A8-4C09-B430-C0A262091E15}">
      <dgm:prSet/>
      <dgm:spPr/>
      <dgm:t>
        <a:bodyPr/>
        <a:lstStyle/>
        <a:p>
          <a:endParaRPr lang="ru-RU"/>
        </a:p>
      </dgm:t>
    </dgm:pt>
    <dgm:pt modelId="{CAB0703C-5D36-4A34-96B5-E8EEDAEE6FDF}">
      <dgm:prSet phldrT="[Текст]"/>
      <dgm:spPr/>
      <dgm:t>
        <a:bodyPr/>
        <a:lstStyle/>
        <a:p>
          <a:r>
            <a:rPr lang="ru-RU" dirty="0" smtClean="0"/>
            <a:t>коллекционирование</a:t>
          </a:r>
          <a:endParaRPr lang="ru-RU" dirty="0"/>
        </a:p>
      </dgm:t>
    </dgm:pt>
    <dgm:pt modelId="{3A7AE068-2BC6-47DD-9B24-DD889623EBF5}" type="parTrans" cxnId="{26257335-B34B-4DEC-814E-71275A5A9E22}">
      <dgm:prSet/>
      <dgm:spPr/>
      <dgm:t>
        <a:bodyPr/>
        <a:lstStyle/>
        <a:p>
          <a:endParaRPr lang="ru-RU"/>
        </a:p>
      </dgm:t>
    </dgm:pt>
    <dgm:pt modelId="{9961F464-8C53-42B9-B7BF-B11F8D32FDC6}" type="sibTrans" cxnId="{26257335-B34B-4DEC-814E-71275A5A9E22}">
      <dgm:prSet/>
      <dgm:spPr/>
      <dgm:t>
        <a:bodyPr/>
        <a:lstStyle/>
        <a:p>
          <a:endParaRPr lang="ru-RU"/>
        </a:p>
      </dgm:t>
    </dgm:pt>
    <dgm:pt modelId="{32FDFDB9-C7CA-4FA0-B128-D7A703F185F5}">
      <dgm:prSet phldrT="[Текст]"/>
      <dgm:spPr/>
      <dgm:t>
        <a:bodyPr/>
        <a:lstStyle/>
        <a:p>
          <a:r>
            <a:rPr lang="ru-RU" dirty="0" smtClean="0"/>
            <a:t>Моделирование</a:t>
          </a:r>
          <a:endParaRPr lang="ru-RU" dirty="0"/>
        </a:p>
      </dgm:t>
    </dgm:pt>
    <dgm:pt modelId="{8F5056FB-C93C-44D2-918D-84BBE2347518}" type="parTrans" cxnId="{49A49EDE-E4E3-4C45-9289-C9BDCF52B205}">
      <dgm:prSet/>
      <dgm:spPr/>
      <dgm:t>
        <a:bodyPr/>
        <a:lstStyle/>
        <a:p>
          <a:endParaRPr lang="ru-RU"/>
        </a:p>
      </dgm:t>
    </dgm:pt>
    <dgm:pt modelId="{18A573C5-CCAB-4B13-A872-B6A67C16ED36}" type="sibTrans" cxnId="{49A49EDE-E4E3-4C45-9289-C9BDCF52B205}">
      <dgm:prSet/>
      <dgm:spPr/>
      <dgm:t>
        <a:bodyPr/>
        <a:lstStyle/>
        <a:p>
          <a:endParaRPr lang="ru-RU"/>
        </a:p>
      </dgm:t>
    </dgm:pt>
    <dgm:pt modelId="{4C19D566-1031-4F4A-9881-70627397E24A}">
      <dgm:prSet phldrT="[Текст]"/>
      <dgm:spPr/>
      <dgm:t>
        <a:bodyPr/>
        <a:lstStyle/>
        <a:p>
          <a:r>
            <a:rPr lang="ru-RU" dirty="0" err="1" smtClean="0"/>
            <a:t>Исслед.деятельность</a:t>
          </a:r>
          <a:r>
            <a:rPr lang="ru-RU" dirty="0" smtClean="0"/>
            <a:t> и экспериментирование</a:t>
          </a:r>
          <a:endParaRPr lang="ru-RU" dirty="0"/>
        </a:p>
      </dgm:t>
    </dgm:pt>
    <dgm:pt modelId="{6F34D4D7-8BB6-400C-BD3E-9649E7BE4316}" type="parTrans" cxnId="{4709DDB4-42B7-4652-A88C-BDEBD8302E15}">
      <dgm:prSet/>
      <dgm:spPr/>
      <dgm:t>
        <a:bodyPr/>
        <a:lstStyle/>
        <a:p>
          <a:endParaRPr lang="ru-RU"/>
        </a:p>
      </dgm:t>
    </dgm:pt>
    <dgm:pt modelId="{AB5D6D71-EE28-423C-84A4-EC15388C1A50}" type="sibTrans" cxnId="{4709DDB4-42B7-4652-A88C-BDEBD8302E15}">
      <dgm:prSet/>
      <dgm:spPr/>
      <dgm:t>
        <a:bodyPr/>
        <a:lstStyle/>
        <a:p>
          <a:endParaRPr lang="ru-RU"/>
        </a:p>
      </dgm:t>
    </dgm:pt>
    <dgm:pt modelId="{339642ED-4251-491D-ABC9-6E3066DBE654}">
      <dgm:prSet phldrT="[Текст]" custScaleX="174806" custRadScaleRad="136236" custRadScaleInc="-343"/>
      <dgm:spPr/>
      <dgm:t>
        <a:bodyPr/>
        <a:lstStyle/>
        <a:p>
          <a:endParaRPr lang="ru-RU"/>
        </a:p>
      </dgm:t>
    </dgm:pt>
    <dgm:pt modelId="{A370DDA7-7DA9-4263-8BD2-4DDD1EE31340}" type="parTrans" cxnId="{11A5FFB4-162E-4A06-A535-FE79AC2700E2}">
      <dgm:prSet/>
      <dgm:spPr/>
      <dgm:t>
        <a:bodyPr/>
        <a:lstStyle/>
        <a:p>
          <a:endParaRPr lang="ru-RU"/>
        </a:p>
      </dgm:t>
    </dgm:pt>
    <dgm:pt modelId="{9B907FCE-A046-4767-B530-C31A5F10FF7E}" type="sibTrans" cxnId="{11A5FFB4-162E-4A06-A535-FE79AC2700E2}">
      <dgm:prSet/>
      <dgm:spPr/>
      <dgm:t>
        <a:bodyPr/>
        <a:lstStyle/>
        <a:p>
          <a:endParaRPr lang="ru-RU"/>
        </a:p>
      </dgm:t>
    </dgm:pt>
    <dgm:pt modelId="{6A3A45F2-7AE6-476E-A5A7-F160E8E0FB7C}">
      <dgm:prSet/>
      <dgm:spPr/>
      <dgm:t>
        <a:bodyPr/>
        <a:lstStyle/>
        <a:p>
          <a:r>
            <a:rPr lang="ru-RU" dirty="0" smtClean="0"/>
            <a:t>Проектная деятельность</a:t>
          </a:r>
          <a:endParaRPr lang="ru-RU" dirty="0"/>
        </a:p>
      </dgm:t>
    </dgm:pt>
    <dgm:pt modelId="{A890DC8B-3485-43C6-A51C-303B2C48175B}" type="parTrans" cxnId="{F72EFB05-4D8C-44D5-BD49-394F6A5DD586}">
      <dgm:prSet/>
      <dgm:spPr/>
      <dgm:t>
        <a:bodyPr/>
        <a:lstStyle/>
        <a:p>
          <a:endParaRPr lang="ru-RU"/>
        </a:p>
      </dgm:t>
    </dgm:pt>
    <dgm:pt modelId="{A2FC7F4A-7FAB-4EDE-8AFE-74F163500E7E}" type="sibTrans" cxnId="{F72EFB05-4D8C-44D5-BD49-394F6A5DD586}">
      <dgm:prSet/>
      <dgm:spPr/>
      <dgm:t>
        <a:bodyPr/>
        <a:lstStyle/>
        <a:p>
          <a:endParaRPr lang="ru-RU"/>
        </a:p>
      </dgm:t>
    </dgm:pt>
    <dgm:pt modelId="{097C4BB4-0B10-4AF9-B591-985CA642F470}" type="pres">
      <dgm:prSet presAssocID="{003F1B52-2B3A-452F-8128-F2B4AE2B317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BDDA9F-F609-4AE0-895B-31159A1E880E}" type="pres">
      <dgm:prSet presAssocID="{A3298A37-5F03-4230-A240-4F85BC5C962E}" presName="centerShape" presStyleLbl="node0" presStyleIdx="0" presStyleCnt="1" custScaleX="144661" custScaleY="132573" custLinFactNeighborX="-1963" custLinFactNeighborY="-9549"/>
      <dgm:spPr/>
      <dgm:t>
        <a:bodyPr/>
        <a:lstStyle/>
        <a:p>
          <a:endParaRPr lang="ru-RU"/>
        </a:p>
      </dgm:t>
    </dgm:pt>
    <dgm:pt modelId="{113EC90E-FE19-4710-BD54-A46EDD244EE7}" type="pres">
      <dgm:prSet presAssocID="{4988B9D9-99EB-4320-A4C6-E2B661B64456}" presName="parTrans" presStyleLbl="sibTrans2D1" presStyleIdx="0" presStyleCnt="5"/>
      <dgm:spPr/>
      <dgm:t>
        <a:bodyPr/>
        <a:lstStyle/>
        <a:p>
          <a:endParaRPr lang="ru-RU"/>
        </a:p>
      </dgm:t>
    </dgm:pt>
    <dgm:pt modelId="{4647096F-A26E-4928-BE24-27055B5B6069}" type="pres">
      <dgm:prSet presAssocID="{4988B9D9-99EB-4320-A4C6-E2B661B64456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296C18B2-BC9C-469E-96BE-24DB01F5A50B}" type="pres">
      <dgm:prSet presAssocID="{E0D63F38-0BA5-4A5F-B8F3-1F3C576CE25F}" presName="node" presStyleLbl="node1" presStyleIdx="0" presStyleCnt="5" custScaleX="153754" custRadScaleRad="140265" custRadScaleInc="-1235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735118-14D0-4E44-9E55-F2173AE605C9}" type="pres">
      <dgm:prSet presAssocID="{3A7AE068-2BC6-47DD-9B24-DD889623EBF5}" presName="parTrans" presStyleLbl="sibTrans2D1" presStyleIdx="1" presStyleCnt="5"/>
      <dgm:spPr/>
      <dgm:t>
        <a:bodyPr/>
        <a:lstStyle/>
        <a:p>
          <a:endParaRPr lang="ru-RU"/>
        </a:p>
      </dgm:t>
    </dgm:pt>
    <dgm:pt modelId="{7ECD1F77-1014-4FA3-ADF2-0CBE1D8BAF54}" type="pres">
      <dgm:prSet presAssocID="{3A7AE068-2BC6-47DD-9B24-DD889623EBF5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2669E6A9-0A47-4470-8A1A-349FCA45F00B}" type="pres">
      <dgm:prSet presAssocID="{CAB0703C-5D36-4A34-96B5-E8EEDAEE6FDF}" presName="node" presStyleLbl="node1" presStyleIdx="1" presStyleCnt="5" custScaleX="174806" custRadScaleRad="173801" custRadScaleInc="-283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49D5F1-261B-4239-AE3F-0D5BF30ACDDE}" type="pres">
      <dgm:prSet presAssocID="{8F5056FB-C93C-44D2-918D-84BBE2347518}" presName="parTrans" presStyleLbl="sibTrans2D1" presStyleIdx="2" presStyleCnt="5"/>
      <dgm:spPr/>
      <dgm:t>
        <a:bodyPr/>
        <a:lstStyle/>
        <a:p>
          <a:endParaRPr lang="ru-RU"/>
        </a:p>
      </dgm:t>
    </dgm:pt>
    <dgm:pt modelId="{14641532-32A9-4F5D-B8CC-8058817ACC06}" type="pres">
      <dgm:prSet presAssocID="{8F5056FB-C93C-44D2-918D-84BBE2347518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BE0FA612-2E1D-45EE-BD40-CA1B5D86DDD2}" type="pres">
      <dgm:prSet presAssocID="{32FDFDB9-C7CA-4FA0-B128-D7A703F185F5}" presName="node" presStyleLbl="node1" presStyleIdx="2" presStyleCnt="5" custScaleX="189428" custRadScaleRad="154233" custRadScaleInc="-1055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231A39-C195-4A3F-9B53-49B9ECC23AB3}" type="pres">
      <dgm:prSet presAssocID="{6F34D4D7-8BB6-400C-BD3E-9649E7BE4316}" presName="parTrans" presStyleLbl="sibTrans2D1" presStyleIdx="3" presStyleCnt="5"/>
      <dgm:spPr/>
      <dgm:t>
        <a:bodyPr/>
        <a:lstStyle/>
        <a:p>
          <a:endParaRPr lang="ru-RU"/>
        </a:p>
      </dgm:t>
    </dgm:pt>
    <dgm:pt modelId="{C714BC7F-F8D9-4A3C-837F-9B568D0514CE}" type="pres">
      <dgm:prSet presAssocID="{6F34D4D7-8BB6-400C-BD3E-9649E7BE4316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A3363BA7-FEE1-431F-BA55-3E3366011420}" type="pres">
      <dgm:prSet presAssocID="{4C19D566-1031-4F4A-9881-70627397E24A}" presName="node" presStyleLbl="node1" presStyleIdx="3" presStyleCnt="5" custScaleX="207457" custRadScaleRad="135228" custRadScaleInc="400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B48D34-FBEA-4BC8-BB7B-9BE58140ADB0}" type="pres">
      <dgm:prSet presAssocID="{A890DC8B-3485-43C6-A51C-303B2C48175B}" presName="parTrans" presStyleLbl="sibTrans2D1" presStyleIdx="4" presStyleCnt="5"/>
      <dgm:spPr/>
      <dgm:t>
        <a:bodyPr/>
        <a:lstStyle/>
        <a:p>
          <a:endParaRPr lang="ru-RU"/>
        </a:p>
      </dgm:t>
    </dgm:pt>
    <dgm:pt modelId="{03727981-9647-4CBC-A3BD-626E16E58046}" type="pres">
      <dgm:prSet presAssocID="{A890DC8B-3485-43C6-A51C-303B2C48175B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4A4FFFC7-E204-412A-94AA-4C1BDA18BF60}" type="pres">
      <dgm:prSet presAssocID="{6A3A45F2-7AE6-476E-A5A7-F160E8E0FB7C}" presName="node" presStyleLbl="node1" presStyleIdx="4" presStyleCnt="5" custRadScaleRad="192737" custRadScaleInc="-512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ABE69F-F933-4376-A369-3E2D26B29E3C}" type="presOf" srcId="{6F34D4D7-8BB6-400C-BD3E-9649E7BE4316}" destId="{C714BC7F-F8D9-4A3C-837F-9B568D0514CE}" srcOrd="1" destOrd="0" presId="urn:microsoft.com/office/officeart/2005/8/layout/radial5"/>
    <dgm:cxn modelId="{958EC41E-126B-4A2A-97EA-FDCCA642EC24}" type="presOf" srcId="{3A7AE068-2BC6-47DD-9B24-DD889623EBF5}" destId="{7ECD1F77-1014-4FA3-ADF2-0CBE1D8BAF54}" srcOrd="1" destOrd="0" presId="urn:microsoft.com/office/officeart/2005/8/layout/radial5"/>
    <dgm:cxn modelId="{32051FC0-82B3-48E8-9CFE-3D4A62AFDDA0}" type="presOf" srcId="{4C19D566-1031-4F4A-9881-70627397E24A}" destId="{A3363BA7-FEE1-431F-BA55-3E3366011420}" srcOrd="0" destOrd="0" presId="urn:microsoft.com/office/officeart/2005/8/layout/radial5"/>
    <dgm:cxn modelId="{F2506AF6-6F05-42CB-BBB7-CE1605BF0D22}" srcId="{003F1B52-2B3A-452F-8128-F2B4AE2B317C}" destId="{A3298A37-5F03-4230-A240-4F85BC5C962E}" srcOrd="0" destOrd="0" parTransId="{8D79D03B-F01F-4EAF-B3E0-CD0E2BCB97BD}" sibTransId="{ED7FFAE8-130E-46CE-B9DD-80A8CCC50D77}"/>
    <dgm:cxn modelId="{1A485C46-EA0E-4811-AB3C-39ACA0A093AB}" type="presOf" srcId="{CAB0703C-5D36-4A34-96B5-E8EEDAEE6FDF}" destId="{2669E6A9-0A47-4470-8A1A-349FCA45F00B}" srcOrd="0" destOrd="0" presId="urn:microsoft.com/office/officeart/2005/8/layout/radial5"/>
    <dgm:cxn modelId="{26257335-B34B-4DEC-814E-71275A5A9E22}" srcId="{A3298A37-5F03-4230-A240-4F85BC5C962E}" destId="{CAB0703C-5D36-4A34-96B5-E8EEDAEE6FDF}" srcOrd="1" destOrd="0" parTransId="{3A7AE068-2BC6-47DD-9B24-DD889623EBF5}" sibTransId="{9961F464-8C53-42B9-B7BF-B11F8D32FDC6}"/>
    <dgm:cxn modelId="{E74D6CB0-CF35-473D-B3D2-A27FDC5526B0}" type="presOf" srcId="{E0D63F38-0BA5-4A5F-B8F3-1F3C576CE25F}" destId="{296C18B2-BC9C-469E-96BE-24DB01F5A50B}" srcOrd="0" destOrd="0" presId="urn:microsoft.com/office/officeart/2005/8/layout/radial5"/>
    <dgm:cxn modelId="{30FB4B65-20FE-4841-B3AE-EF997D611274}" type="presOf" srcId="{3A7AE068-2BC6-47DD-9B24-DD889623EBF5}" destId="{58735118-14D0-4E44-9E55-F2173AE605C9}" srcOrd="0" destOrd="0" presId="urn:microsoft.com/office/officeart/2005/8/layout/radial5"/>
    <dgm:cxn modelId="{36E188A2-E946-4D0C-9D5B-946DFB664BCF}" type="presOf" srcId="{6A3A45F2-7AE6-476E-A5A7-F160E8E0FB7C}" destId="{4A4FFFC7-E204-412A-94AA-4C1BDA18BF60}" srcOrd="0" destOrd="0" presId="urn:microsoft.com/office/officeart/2005/8/layout/radial5"/>
    <dgm:cxn modelId="{35A19359-9985-46F7-A551-2B7F34B3D7EA}" type="presOf" srcId="{8F5056FB-C93C-44D2-918D-84BBE2347518}" destId="{14641532-32A9-4F5D-B8CC-8058817ACC06}" srcOrd="1" destOrd="0" presId="urn:microsoft.com/office/officeart/2005/8/layout/radial5"/>
    <dgm:cxn modelId="{4DDC82E3-E267-43D1-8F40-616BF9471129}" type="presOf" srcId="{003F1B52-2B3A-452F-8128-F2B4AE2B317C}" destId="{097C4BB4-0B10-4AF9-B591-985CA642F470}" srcOrd="0" destOrd="0" presId="urn:microsoft.com/office/officeart/2005/8/layout/radial5"/>
    <dgm:cxn modelId="{0E335C18-DCCD-4253-87DF-874EFCBA82E9}" type="presOf" srcId="{A3298A37-5F03-4230-A240-4F85BC5C962E}" destId="{21BDDA9F-F609-4AE0-895B-31159A1E880E}" srcOrd="0" destOrd="0" presId="urn:microsoft.com/office/officeart/2005/8/layout/radial5"/>
    <dgm:cxn modelId="{49A49EDE-E4E3-4C45-9289-C9BDCF52B205}" srcId="{A3298A37-5F03-4230-A240-4F85BC5C962E}" destId="{32FDFDB9-C7CA-4FA0-B128-D7A703F185F5}" srcOrd="2" destOrd="0" parTransId="{8F5056FB-C93C-44D2-918D-84BBE2347518}" sibTransId="{18A573C5-CCAB-4B13-A872-B6A67C16ED36}"/>
    <dgm:cxn modelId="{11A5FFB4-162E-4A06-A535-FE79AC2700E2}" srcId="{003F1B52-2B3A-452F-8128-F2B4AE2B317C}" destId="{339642ED-4251-491D-ABC9-6E3066DBE654}" srcOrd="1" destOrd="0" parTransId="{A370DDA7-7DA9-4263-8BD2-4DDD1EE31340}" sibTransId="{9B907FCE-A046-4767-B530-C31A5F10FF7E}"/>
    <dgm:cxn modelId="{69610FCC-4F63-4270-B1BE-E2DD6BA1F4EA}" type="presOf" srcId="{32FDFDB9-C7CA-4FA0-B128-D7A703F185F5}" destId="{BE0FA612-2E1D-45EE-BD40-CA1B5D86DDD2}" srcOrd="0" destOrd="0" presId="urn:microsoft.com/office/officeart/2005/8/layout/radial5"/>
    <dgm:cxn modelId="{4709DDB4-42B7-4652-A88C-BDEBD8302E15}" srcId="{A3298A37-5F03-4230-A240-4F85BC5C962E}" destId="{4C19D566-1031-4F4A-9881-70627397E24A}" srcOrd="3" destOrd="0" parTransId="{6F34D4D7-8BB6-400C-BD3E-9649E7BE4316}" sibTransId="{AB5D6D71-EE28-423C-84A4-EC15388C1A50}"/>
    <dgm:cxn modelId="{0764F72D-30FE-4DB2-8097-1D74D2209D41}" type="presOf" srcId="{A890DC8B-3485-43C6-A51C-303B2C48175B}" destId="{99B48D34-FBEA-4BC8-BB7B-9BE58140ADB0}" srcOrd="0" destOrd="0" presId="urn:microsoft.com/office/officeart/2005/8/layout/radial5"/>
    <dgm:cxn modelId="{3498A64F-393A-47D2-B388-300B8802E13F}" type="presOf" srcId="{8F5056FB-C93C-44D2-918D-84BBE2347518}" destId="{DF49D5F1-261B-4239-AE3F-0D5BF30ACDDE}" srcOrd="0" destOrd="0" presId="urn:microsoft.com/office/officeart/2005/8/layout/radial5"/>
    <dgm:cxn modelId="{3CC420AC-AB33-40B1-9F93-7D71ACF81DAA}" type="presOf" srcId="{A890DC8B-3485-43C6-A51C-303B2C48175B}" destId="{03727981-9647-4CBC-A3BD-626E16E58046}" srcOrd="1" destOrd="0" presId="urn:microsoft.com/office/officeart/2005/8/layout/radial5"/>
    <dgm:cxn modelId="{5F5E8C2D-05A8-4C09-B430-C0A262091E15}" srcId="{A3298A37-5F03-4230-A240-4F85BC5C962E}" destId="{E0D63F38-0BA5-4A5F-B8F3-1F3C576CE25F}" srcOrd="0" destOrd="0" parTransId="{4988B9D9-99EB-4320-A4C6-E2B661B64456}" sibTransId="{291BE2FE-0B47-432E-80CB-13878430715C}"/>
    <dgm:cxn modelId="{57245A9E-1D75-47C3-943F-016F972B6C0D}" type="presOf" srcId="{6F34D4D7-8BB6-400C-BD3E-9649E7BE4316}" destId="{28231A39-C195-4A3F-9B53-49B9ECC23AB3}" srcOrd="0" destOrd="0" presId="urn:microsoft.com/office/officeart/2005/8/layout/radial5"/>
    <dgm:cxn modelId="{D82A527A-10F7-46E0-8B97-E16BBC0B7E24}" type="presOf" srcId="{4988B9D9-99EB-4320-A4C6-E2B661B64456}" destId="{4647096F-A26E-4928-BE24-27055B5B6069}" srcOrd="1" destOrd="0" presId="urn:microsoft.com/office/officeart/2005/8/layout/radial5"/>
    <dgm:cxn modelId="{F72EFB05-4D8C-44D5-BD49-394F6A5DD586}" srcId="{A3298A37-5F03-4230-A240-4F85BC5C962E}" destId="{6A3A45F2-7AE6-476E-A5A7-F160E8E0FB7C}" srcOrd="4" destOrd="0" parTransId="{A890DC8B-3485-43C6-A51C-303B2C48175B}" sibTransId="{A2FC7F4A-7FAB-4EDE-8AFE-74F163500E7E}"/>
    <dgm:cxn modelId="{5BE194A2-D95E-4ADD-BAF5-BC20AE4B62FA}" type="presOf" srcId="{4988B9D9-99EB-4320-A4C6-E2B661B64456}" destId="{113EC90E-FE19-4710-BD54-A46EDD244EE7}" srcOrd="0" destOrd="0" presId="urn:microsoft.com/office/officeart/2005/8/layout/radial5"/>
    <dgm:cxn modelId="{7C06D0D6-31C8-4BF2-A6B4-1CC3F97E4EB2}" type="presParOf" srcId="{097C4BB4-0B10-4AF9-B591-985CA642F470}" destId="{21BDDA9F-F609-4AE0-895B-31159A1E880E}" srcOrd="0" destOrd="0" presId="urn:microsoft.com/office/officeart/2005/8/layout/radial5"/>
    <dgm:cxn modelId="{8E9B94A3-629C-479D-A55B-E5549FBAAE26}" type="presParOf" srcId="{097C4BB4-0B10-4AF9-B591-985CA642F470}" destId="{113EC90E-FE19-4710-BD54-A46EDD244EE7}" srcOrd="1" destOrd="0" presId="urn:microsoft.com/office/officeart/2005/8/layout/radial5"/>
    <dgm:cxn modelId="{F0F72C4D-2732-452D-A731-E142867B7891}" type="presParOf" srcId="{113EC90E-FE19-4710-BD54-A46EDD244EE7}" destId="{4647096F-A26E-4928-BE24-27055B5B6069}" srcOrd="0" destOrd="0" presId="urn:microsoft.com/office/officeart/2005/8/layout/radial5"/>
    <dgm:cxn modelId="{C992A537-5969-48D1-9955-AE3AD868B9DF}" type="presParOf" srcId="{097C4BB4-0B10-4AF9-B591-985CA642F470}" destId="{296C18B2-BC9C-469E-96BE-24DB01F5A50B}" srcOrd="2" destOrd="0" presId="urn:microsoft.com/office/officeart/2005/8/layout/radial5"/>
    <dgm:cxn modelId="{EDE2348B-D3FB-4AE4-967E-8CDF6D404901}" type="presParOf" srcId="{097C4BB4-0B10-4AF9-B591-985CA642F470}" destId="{58735118-14D0-4E44-9E55-F2173AE605C9}" srcOrd="3" destOrd="0" presId="urn:microsoft.com/office/officeart/2005/8/layout/radial5"/>
    <dgm:cxn modelId="{6B0F8021-44AE-4EBD-B68A-B8BF31FE9901}" type="presParOf" srcId="{58735118-14D0-4E44-9E55-F2173AE605C9}" destId="{7ECD1F77-1014-4FA3-ADF2-0CBE1D8BAF54}" srcOrd="0" destOrd="0" presId="urn:microsoft.com/office/officeart/2005/8/layout/radial5"/>
    <dgm:cxn modelId="{352526EB-1E7D-4918-8E1E-EA69778786B0}" type="presParOf" srcId="{097C4BB4-0B10-4AF9-B591-985CA642F470}" destId="{2669E6A9-0A47-4470-8A1A-349FCA45F00B}" srcOrd="4" destOrd="0" presId="urn:microsoft.com/office/officeart/2005/8/layout/radial5"/>
    <dgm:cxn modelId="{D29A6677-C34E-43C2-9C57-5D2B288FD4C0}" type="presParOf" srcId="{097C4BB4-0B10-4AF9-B591-985CA642F470}" destId="{DF49D5F1-261B-4239-AE3F-0D5BF30ACDDE}" srcOrd="5" destOrd="0" presId="urn:microsoft.com/office/officeart/2005/8/layout/radial5"/>
    <dgm:cxn modelId="{245A97D3-DCC3-474E-8885-459BA6DCB4C3}" type="presParOf" srcId="{DF49D5F1-261B-4239-AE3F-0D5BF30ACDDE}" destId="{14641532-32A9-4F5D-B8CC-8058817ACC06}" srcOrd="0" destOrd="0" presId="urn:microsoft.com/office/officeart/2005/8/layout/radial5"/>
    <dgm:cxn modelId="{B1D7C8E8-8353-41D3-A079-5796BE404366}" type="presParOf" srcId="{097C4BB4-0B10-4AF9-B591-985CA642F470}" destId="{BE0FA612-2E1D-45EE-BD40-CA1B5D86DDD2}" srcOrd="6" destOrd="0" presId="urn:microsoft.com/office/officeart/2005/8/layout/radial5"/>
    <dgm:cxn modelId="{56FA5493-D317-405A-A6C4-2E8073784B53}" type="presParOf" srcId="{097C4BB4-0B10-4AF9-B591-985CA642F470}" destId="{28231A39-C195-4A3F-9B53-49B9ECC23AB3}" srcOrd="7" destOrd="0" presId="urn:microsoft.com/office/officeart/2005/8/layout/radial5"/>
    <dgm:cxn modelId="{58964A0A-D819-4958-A7D0-CD9399797226}" type="presParOf" srcId="{28231A39-C195-4A3F-9B53-49B9ECC23AB3}" destId="{C714BC7F-F8D9-4A3C-837F-9B568D0514CE}" srcOrd="0" destOrd="0" presId="urn:microsoft.com/office/officeart/2005/8/layout/radial5"/>
    <dgm:cxn modelId="{BD416798-3F19-4095-9A9C-000505CE88ED}" type="presParOf" srcId="{097C4BB4-0B10-4AF9-B591-985CA642F470}" destId="{A3363BA7-FEE1-431F-BA55-3E3366011420}" srcOrd="8" destOrd="0" presId="urn:microsoft.com/office/officeart/2005/8/layout/radial5"/>
    <dgm:cxn modelId="{32B1439A-E793-49AA-8D64-1F762D8F7B41}" type="presParOf" srcId="{097C4BB4-0B10-4AF9-B591-985CA642F470}" destId="{99B48D34-FBEA-4BC8-BB7B-9BE58140ADB0}" srcOrd="9" destOrd="0" presId="urn:microsoft.com/office/officeart/2005/8/layout/radial5"/>
    <dgm:cxn modelId="{8DA084FD-3660-45E7-8907-F011788E68F3}" type="presParOf" srcId="{99B48D34-FBEA-4BC8-BB7B-9BE58140ADB0}" destId="{03727981-9647-4CBC-A3BD-626E16E58046}" srcOrd="0" destOrd="0" presId="urn:microsoft.com/office/officeart/2005/8/layout/radial5"/>
    <dgm:cxn modelId="{5F479368-B78F-4B84-8864-8E45D9BFDA08}" type="presParOf" srcId="{097C4BB4-0B10-4AF9-B591-985CA642F470}" destId="{4A4FFFC7-E204-412A-94AA-4C1BDA18BF60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11/13/2024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11/13/2024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latin typeface="Monotype Corsiva" pitchFamily="66" charset="0"/>
              </a:rPr>
              <a:t>Организация совместной деятельности взрослого и детей</a:t>
            </a:r>
            <a:endParaRPr lang="ru-RU" b="1" i="1" dirty="0">
              <a:latin typeface="Monotype Corsiva" pitchFamily="66" charset="0"/>
            </a:endParaRPr>
          </a:p>
        </p:txBody>
      </p:sp>
      <p:pic>
        <p:nvPicPr>
          <p:cNvPr id="6" name="Содержимое 5" descr="дети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1966528"/>
            <a:ext cx="4038600" cy="4342581"/>
          </a:xfrm>
        </p:spPr>
      </p:pic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А.Н. Леонтьев, Р.С. </a:t>
            </a:r>
            <a:r>
              <a:rPr lang="ru-RU" dirty="0" err="1" smtClean="0"/>
              <a:t>Немов</a:t>
            </a:r>
            <a:r>
              <a:rPr lang="ru-RU" dirty="0" smtClean="0"/>
              <a:t>, Д.Б. </a:t>
            </a:r>
            <a:r>
              <a:rPr lang="ru-RU" dirty="0" err="1" smtClean="0"/>
              <a:t>Эльконин</a:t>
            </a:r>
            <a:r>
              <a:rPr lang="ru-RU" dirty="0" smtClean="0"/>
              <a:t> и др. – движущая сила развития ребенка – не просто присвоение человеческого опыта, а накопление и расширение его индивидуального жизненного опыта в процессе особого взаимодействия и сотрудничества с взрослым как носителем такого опыта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Monotype Corsiva" pitchFamily="66" charset="0"/>
              </a:rPr>
              <a:t>Эффективные формы СД</a:t>
            </a:r>
            <a:endParaRPr lang="ru-RU" b="1" i="1" dirty="0">
              <a:latin typeface="Monotype Corsiva" pitchFamily="66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52400" y="1600200"/>
          <a:ext cx="89916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11162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latin typeface="Monotype Corsiva" pitchFamily="66" charset="0"/>
              </a:rPr>
              <a:t>Инновационные формы и методы организации СД</a:t>
            </a:r>
            <a:endParaRPr lang="ru-RU" sz="3200" b="1" i="1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943600"/>
          </a:xfrm>
        </p:spPr>
        <p:txBody>
          <a:bodyPr>
            <a:normAutofit fontScale="40000" lnSpcReduction="20000"/>
          </a:bodyPr>
          <a:lstStyle/>
          <a:p>
            <a:r>
              <a:rPr lang="ru-RU" sz="4500" dirty="0" smtClean="0"/>
              <a:t>Игровые методы: игры с блоками </a:t>
            </a:r>
            <a:r>
              <a:rPr lang="ru-RU" sz="4500" dirty="0" err="1" smtClean="0"/>
              <a:t>Дьенеша</a:t>
            </a:r>
            <a:r>
              <a:rPr lang="ru-RU" sz="4500" dirty="0" smtClean="0"/>
              <a:t>, палочки </a:t>
            </a:r>
            <a:r>
              <a:rPr lang="ru-RU" sz="4500" dirty="0" err="1" smtClean="0"/>
              <a:t>Кюизенера</a:t>
            </a:r>
            <a:r>
              <a:rPr lang="ru-RU" sz="4500" dirty="0" smtClean="0"/>
              <a:t>, подвижные игры с движениями под музыку (методика Железновых); игры – забавы и песенки – инсценировки, маленькие сказки с использованием игрушек и простых жестов. </a:t>
            </a:r>
          </a:p>
          <a:p>
            <a:r>
              <a:rPr lang="ru-RU" sz="4500" dirty="0" smtClean="0"/>
              <a:t>Словесные методы: чтение и рассказывание стихов, </a:t>
            </a:r>
            <a:r>
              <a:rPr lang="ru-RU" sz="4500" dirty="0" err="1" smtClean="0"/>
              <a:t>потешек</a:t>
            </a:r>
            <a:r>
              <a:rPr lang="ru-RU" sz="4500" dirty="0" smtClean="0"/>
              <a:t>, сказок, разговор, беседа, рассматривание картинки, инсценировки с использованием мнемотехники.</a:t>
            </a:r>
          </a:p>
          <a:p>
            <a:r>
              <a:rPr lang="ru-RU" sz="4500" dirty="0" smtClean="0"/>
              <a:t>Использование </a:t>
            </a:r>
            <a:r>
              <a:rPr lang="ru-RU" sz="4500" dirty="0" err="1" smtClean="0"/>
              <a:t>ковролинографа</a:t>
            </a:r>
            <a:r>
              <a:rPr lang="ru-RU" sz="4500" dirty="0" smtClean="0"/>
              <a:t>: возможности для решения разнообразных задач неограниченны. Звукоподражание для малышей, знакомство с предметным миром, ориентировка в пространстве, соотнесение по цвету, форме, величине, рассказывание сказок, моделирование из геометрических фигур. (можно продолжать бесконечно). </a:t>
            </a:r>
          </a:p>
          <a:p>
            <a:r>
              <a:rPr lang="ru-RU" sz="4500" dirty="0" err="1" smtClean="0"/>
              <a:t>Хеппенинг</a:t>
            </a:r>
            <a:r>
              <a:rPr lang="ru-RU" sz="4500" dirty="0" smtClean="0"/>
              <a:t> (нетрадиционный метод рисования) - рисование пальчиками на подносе с песком, манкой, солью и любой крупе. </a:t>
            </a:r>
          </a:p>
          <a:p>
            <a:r>
              <a:rPr lang="ru-RU" sz="4500" dirty="0" smtClean="0"/>
              <a:t>Экспериментирования- мы знакомимся с различными свойствами предметов: мягкость, твердость, плавучесть, растворимость и т. д. Используя доступные для детей раннего возраста предметы детского экспериментирования, играем с песком, водой, бумагой, резиновыми и пластиковыми предметами, магнитами и т. д. </a:t>
            </a:r>
          </a:p>
          <a:p>
            <a:r>
              <a:rPr lang="ru-RU" sz="4500" dirty="0" smtClean="0"/>
              <a:t>Метод моделирования с игрушками: «Ферма», «Птичий двор» </a:t>
            </a:r>
          </a:p>
          <a:p>
            <a:r>
              <a:rPr lang="ru-RU" sz="4500" dirty="0" smtClean="0"/>
              <a:t>Повысить активность детей в поиске и получении знаний помогают компьютерные технологии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latin typeface="Monotype Corsiva" pitchFamily="66" charset="0"/>
              </a:rPr>
              <a:t>Методы СД </a:t>
            </a:r>
            <a:br>
              <a:rPr lang="ru-RU" b="1" i="1" dirty="0" smtClean="0">
                <a:latin typeface="Monotype Corsiva" pitchFamily="66" charset="0"/>
              </a:rPr>
            </a:br>
            <a:r>
              <a:rPr lang="ru-RU" b="1" i="1" dirty="0" smtClean="0">
                <a:latin typeface="Monotype Corsiva" pitchFamily="66" charset="0"/>
              </a:rPr>
              <a:t>(младший дошкольный возраст)</a:t>
            </a:r>
            <a:endParaRPr lang="ru-RU" b="1" i="1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Вариативная организация игр-экспериментов и игр-путешествий предметного характера с детьми;</a:t>
            </a:r>
          </a:p>
          <a:p>
            <a:r>
              <a:rPr lang="ru-RU" dirty="0" smtClean="0"/>
              <a:t>Организация сюжетных игр;</a:t>
            </a:r>
          </a:p>
          <a:p>
            <a:r>
              <a:rPr lang="ru-RU" dirty="0" smtClean="0"/>
              <a:t>Организация моментов радости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latin typeface="Monotype Corsiva" pitchFamily="66" charset="0"/>
              </a:rPr>
              <a:t>Методы СД</a:t>
            </a:r>
            <a:br>
              <a:rPr lang="ru-RU" b="1" i="1" dirty="0" smtClean="0">
                <a:latin typeface="Monotype Corsiva" pitchFamily="66" charset="0"/>
              </a:rPr>
            </a:br>
            <a:r>
              <a:rPr lang="ru-RU" b="1" i="1" dirty="0" smtClean="0">
                <a:latin typeface="Monotype Corsiva" pitchFamily="66" charset="0"/>
              </a:rPr>
              <a:t>(средний дошкольный возраст)</a:t>
            </a:r>
            <a:endParaRPr lang="ru-RU" b="1" i="1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Организация </a:t>
            </a:r>
            <a:r>
              <a:rPr lang="ru-RU" dirty="0" err="1" smtClean="0"/>
              <a:t>чюжетно-ролевых</a:t>
            </a:r>
            <a:r>
              <a:rPr lang="ru-RU" dirty="0" smtClean="0"/>
              <a:t> игр;</a:t>
            </a:r>
          </a:p>
          <a:p>
            <a:r>
              <a:rPr lang="ru-RU" dirty="0" smtClean="0"/>
              <a:t>Вариативная организация игровых проблемных ситуаций, </a:t>
            </a:r>
            <a:r>
              <a:rPr lang="ru-RU" dirty="0" err="1" smtClean="0"/>
              <a:t>игрвоых</a:t>
            </a:r>
            <a:r>
              <a:rPr lang="ru-RU" dirty="0" smtClean="0"/>
              <a:t> поисковых ситуаций, усложняющихся игр-экспериментирований и игр-путешествий, игр-этюдов;</a:t>
            </a:r>
          </a:p>
          <a:p>
            <a:r>
              <a:rPr lang="ru-RU" dirty="0" smtClean="0"/>
              <a:t>Введение в процесс воспитателя простейших ситуационных задач;</a:t>
            </a:r>
          </a:p>
          <a:p>
            <a:r>
              <a:rPr lang="ru-RU" dirty="0" smtClean="0"/>
              <a:t>Беседы и совместная познавательная деятельность с элементами игры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Сотрудничество взрослых и детей на фоне совместной деятельности, их содружество в реальных и живых контактах друг с другом - это та среда, где возникают качества развивающейся личности ребенка.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В соответствии с федеральным государственным образовательным стандартом дошкольного образования (Приказ МО и НРФ от 17.10.2013г. № 1155) одним из основных принципов дошкольного образования является </a:t>
            </a:r>
            <a:r>
              <a:rPr lang="ru-RU" b="1" dirty="0" smtClean="0">
                <a:solidFill>
                  <a:srgbClr val="FF0000"/>
                </a:solidFill>
              </a:rPr>
              <a:t>принцип содействия и сотрудничества детей и взрослых, признание ребенка полноценным участником (субъектом) образовательных отношений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Monotype Corsiva" pitchFamily="66" charset="0"/>
              </a:rPr>
              <a:t>Совместная деятельность </a:t>
            </a:r>
            <a:br>
              <a:rPr lang="ru-RU" b="1" i="1" dirty="0" smtClean="0">
                <a:latin typeface="Monotype Corsiva" pitchFamily="66" charset="0"/>
              </a:rPr>
            </a:br>
            <a:r>
              <a:rPr lang="ru-RU" b="1" i="1" dirty="0" smtClean="0">
                <a:latin typeface="Monotype Corsiva" pitchFamily="66" charset="0"/>
              </a:rPr>
              <a:t>взрослых и детей</a:t>
            </a:r>
            <a:endParaRPr lang="ru-RU" b="1" i="1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основная модель организации образовательного процесса;</a:t>
            </a:r>
          </a:p>
          <a:p>
            <a:r>
              <a:rPr lang="ru-RU" dirty="0" smtClean="0"/>
              <a:t>деятельность двух и более участников образовательного процесса (взрослых и воспитанников) по решению образовательных задач на одном пространстве и в одно и то же время. </a:t>
            </a:r>
          </a:p>
          <a:p>
            <a:r>
              <a:rPr lang="ru-RU" dirty="0" smtClean="0"/>
              <a:t>Предполагает: индивидуальную, подгрупповую, фронтальную формы организации работы с воспитанниками.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Monotype Corsiva" pitchFamily="66" charset="0"/>
              </a:rPr>
              <a:t>Характерные особенности совместной деятельности </a:t>
            </a:r>
            <a:endParaRPr lang="ru-RU" b="1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Контакт между ее участниками, обеспечивающий обмен действиями и информацией; </a:t>
            </a:r>
          </a:p>
          <a:p>
            <a:r>
              <a:rPr lang="ru-RU" dirty="0" smtClean="0"/>
              <a:t>Понимание всеми участниками смысла деятельности, ее конечного результата; </a:t>
            </a:r>
          </a:p>
          <a:p>
            <a:r>
              <a:rPr lang="ru-RU" dirty="0" smtClean="0"/>
              <a:t>Наличие руководителя, который организует совместную деятельность, распределяет обязанности в соответствии с возможностями ее участников; </a:t>
            </a:r>
          </a:p>
          <a:p>
            <a:r>
              <a:rPr lang="ru-RU" dirty="0" smtClean="0"/>
              <a:t>Возникновение и проявление в процессе деятельности межличностных отношений, характер и окраска которых влияют на достижение конечного результата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Monotype Corsiva" pitchFamily="66" charset="0"/>
              </a:rPr>
              <a:t>Совместная деятельность </a:t>
            </a:r>
            <a:br>
              <a:rPr lang="ru-RU" b="1" dirty="0" smtClean="0">
                <a:latin typeface="Monotype Corsiva" pitchFamily="66" charset="0"/>
              </a:rPr>
            </a:br>
            <a:r>
              <a:rPr lang="ru-RU" b="1" dirty="0" smtClean="0">
                <a:latin typeface="Monotype Corsiva" pitchFamily="66" charset="0"/>
              </a:rPr>
              <a:t>(по Коротковой Н.А.)</a:t>
            </a:r>
            <a:endParaRPr lang="ru-RU" b="1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включенность воспитателя в деятельность наравне с детьми; </a:t>
            </a:r>
          </a:p>
          <a:p>
            <a:r>
              <a:rPr lang="ru-RU" dirty="0" smtClean="0"/>
              <a:t>добровольное присоединение дошкольников к деятельности (без психического и дисциплинарного принуждения); </a:t>
            </a:r>
          </a:p>
          <a:p>
            <a:r>
              <a:rPr lang="ru-RU" dirty="0" smtClean="0"/>
              <a:t>свободное общение и перемещение детей во время деятельности (при соответствии организации рабочего пространства); </a:t>
            </a:r>
          </a:p>
          <a:p>
            <a:r>
              <a:rPr lang="ru-RU" dirty="0" smtClean="0"/>
              <a:t>открытый временной конец деятельности (каждый работает в своем темпе).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latin typeface="Monotype Corsiva" pitchFamily="66" charset="0"/>
              </a:rPr>
              <a:t>Компоненты совместной деятельности</a:t>
            </a:r>
            <a:endParaRPr lang="ru-RU" b="1" i="1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1. Общая цель. Совместное выполнение задания, игра или проект. </a:t>
            </a:r>
          </a:p>
          <a:p>
            <a:pPr>
              <a:buNone/>
            </a:pPr>
            <a:r>
              <a:rPr lang="ru-RU" dirty="0" smtClean="0"/>
              <a:t>2. Общий мотив. Всегда объединяет усилия партнеров, приводит их к сотрудничеству. </a:t>
            </a:r>
          </a:p>
          <a:p>
            <a:pPr>
              <a:buNone/>
            </a:pPr>
            <a:r>
              <a:rPr lang="ru-RU" dirty="0" smtClean="0"/>
              <a:t>3. Совместные действия. Направлены на то, чтобы достичь общую цель. </a:t>
            </a:r>
          </a:p>
          <a:p>
            <a:pPr>
              <a:buNone/>
            </a:pPr>
            <a:r>
              <a:rPr lang="ru-RU" dirty="0" smtClean="0"/>
              <a:t>4. Общий результат. Завершающий этап, объединяющий всех участников.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Monotype Corsiva" pitchFamily="66" charset="0"/>
              </a:rPr>
              <a:t>Разделяют СД</a:t>
            </a:r>
            <a:endParaRPr lang="ru-RU" b="1" i="1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*непосредственно образовательная деятельность, реализуемая в ходе совместной деятельности взрослого и детей; </a:t>
            </a:r>
          </a:p>
          <a:p>
            <a:pPr>
              <a:buNone/>
            </a:pPr>
            <a:r>
              <a:rPr lang="ru-RU" dirty="0" smtClean="0"/>
              <a:t>*совместная деятельность взрослого и детей, в ходе режимных моментов, направлена на решение образовательных задач;</a:t>
            </a:r>
          </a:p>
          <a:p>
            <a:pPr>
              <a:buNone/>
            </a:pPr>
            <a:r>
              <a:rPr lang="ru-RU" dirty="0" smtClean="0"/>
              <a:t>*совместная деятельность взрослого и детей, осуществляемая в ходе режимных моментов и направленная на осуществление функций присмотра и ухода;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latin typeface="Monotype Corsiva" pitchFamily="66" charset="0"/>
              </a:rPr>
              <a:t>Виды детской деятельности в раннем возрасте</a:t>
            </a:r>
            <a:endParaRPr lang="ru-RU" b="1" i="1" dirty="0">
              <a:latin typeface="Monotype Corsiva" pitchFamily="66" charset="0"/>
            </a:endParaRPr>
          </a:p>
        </p:txBody>
      </p:sp>
      <p:pic>
        <p:nvPicPr>
          <p:cNvPr id="7" name="Содержимое 6" descr="дети 2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r="22641" b="45846"/>
          <a:stretch>
            <a:fillRect/>
          </a:stretch>
        </p:blipFill>
        <p:spPr>
          <a:xfrm>
            <a:off x="457200" y="1828800"/>
            <a:ext cx="3124200" cy="2133600"/>
          </a:xfrm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предметная деятельность и игры с составными и динамическими игрушками; </a:t>
            </a:r>
          </a:p>
          <a:p>
            <a:r>
              <a:rPr lang="ru-RU" dirty="0" smtClean="0"/>
              <a:t>экспериментирование с материалами и веществами (песок, вода, тесто и пр.); </a:t>
            </a:r>
          </a:p>
          <a:p>
            <a:r>
              <a:rPr lang="ru-RU" dirty="0" smtClean="0"/>
              <a:t>общение с взрослым; </a:t>
            </a:r>
          </a:p>
          <a:p>
            <a:r>
              <a:rPr lang="ru-RU" dirty="0" smtClean="0"/>
              <a:t> совместные игры со сверстниками под руководством взрослого; </a:t>
            </a:r>
          </a:p>
          <a:p>
            <a:r>
              <a:rPr lang="ru-RU" dirty="0" smtClean="0"/>
              <a:t> самообслуживание и действия с бытовыми предметами-орудиями (ложка, совок, лопатка и пр.); </a:t>
            </a:r>
          </a:p>
          <a:p>
            <a:r>
              <a:rPr lang="ru-RU" dirty="0" smtClean="0"/>
              <a:t> восприятие смысла музыки, сказок, стихов, рассматривание картинок; </a:t>
            </a:r>
          </a:p>
          <a:p>
            <a:r>
              <a:rPr lang="ru-RU" dirty="0" smtClean="0"/>
              <a:t> двигательная активность.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Monotype Corsiva" pitchFamily="66" charset="0"/>
              </a:rPr>
              <a:t>Формы СД</a:t>
            </a:r>
            <a:endParaRPr lang="ru-RU" b="1" dirty="0">
              <a:latin typeface="Monotype Corsiva" pitchFamily="66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игровая, </a:t>
            </a:r>
          </a:p>
          <a:p>
            <a:r>
              <a:rPr lang="ru-RU" dirty="0" smtClean="0"/>
              <a:t>изобразительная, </a:t>
            </a:r>
          </a:p>
          <a:p>
            <a:r>
              <a:rPr lang="ru-RU" dirty="0" smtClean="0"/>
              <a:t>познавательно-исследовательская деятельность, </a:t>
            </a:r>
          </a:p>
          <a:p>
            <a:r>
              <a:rPr lang="ru-RU" dirty="0" smtClean="0"/>
              <a:t>коммуникативная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119</TotalTime>
  <Words>588</Words>
  <Application>Microsoft Office PowerPoint</Application>
  <PresentationFormat>Экран (4:3)</PresentationFormat>
  <Paragraphs>65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Организация совместной деятельности взрослого и детей</vt:lpstr>
      <vt:lpstr>Презентация PowerPoint</vt:lpstr>
      <vt:lpstr>Совместная деятельность  взрослых и детей</vt:lpstr>
      <vt:lpstr>Характерные особенности совместной деятельности </vt:lpstr>
      <vt:lpstr>Совместная деятельность  (по Коротковой Н.А.)</vt:lpstr>
      <vt:lpstr>Компоненты совместной деятельности</vt:lpstr>
      <vt:lpstr>Разделяют СД</vt:lpstr>
      <vt:lpstr>Виды детской деятельности в раннем возрасте</vt:lpstr>
      <vt:lpstr>Формы СД</vt:lpstr>
      <vt:lpstr>Эффективные формы СД</vt:lpstr>
      <vt:lpstr>Инновационные формы и методы организации СД</vt:lpstr>
      <vt:lpstr>Методы СД  (младший дошкольный возраст)</vt:lpstr>
      <vt:lpstr>Методы СД (средний дошкольный возраст)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совместной деятельности взрослого и детей</dc:title>
  <dc:creator>Детский сад</dc:creator>
  <cp:lastModifiedBy>Admin</cp:lastModifiedBy>
  <cp:revision>14</cp:revision>
  <dcterms:created xsi:type="dcterms:W3CDTF">2020-02-11T05:17:39Z</dcterms:created>
  <dcterms:modified xsi:type="dcterms:W3CDTF">2024-11-13T03:07:33Z</dcterms:modified>
</cp:coreProperties>
</file>