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60000"/>
    <a:srgbClr val="FF0000"/>
    <a:srgbClr val="33CC33"/>
    <a:srgbClr val="006600"/>
    <a:srgbClr val="FFFF00"/>
    <a:srgbClr val="990033"/>
    <a:srgbClr val="E6E6E6"/>
    <a:srgbClr val="FFBDBD"/>
    <a:srgbClr val="FFCCCC"/>
    <a:srgbClr val="FFA7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401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19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87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804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444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907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37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473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0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3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849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1C6D8-9143-4BAD-8D0B-34C4E7BAEEB4}" type="datetimeFigureOut">
              <a:rPr lang="ru-RU" smtClean="0"/>
              <a:pPr/>
              <a:t>28.09.2021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7805F-5AF1-4F8B-8263-C2B1CC7EFC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78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10" Type="http://schemas.microsoft.com/office/2007/relationships/hdphoto" Target="../media/hdphoto11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5854" y="191850"/>
            <a:ext cx="106602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Муниципальное автономное дошкольное образовательное  учреждение «Детский сад № 92»</a:t>
            </a:r>
            <a:endParaRPr lang="ru-RU" b="1" cap="none" spc="0" dirty="0">
              <a:ln w="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5771" y="908824"/>
            <a:ext cx="5235728" cy="56015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Фотоотчет</a:t>
            </a:r>
          </a:p>
          <a:p>
            <a:pPr algn="ctr"/>
            <a:r>
              <a:rPr lang="ru-RU" sz="3200" b="1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о проведении месячника</a:t>
            </a:r>
          </a:p>
          <a:p>
            <a:pPr algn="ctr"/>
            <a:r>
              <a:rPr lang="ru-RU" sz="3200" b="1" cap="none" spc="0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безопасности</a:t>
            </a:r>
          </a:p>
          <a:p>
            <a:pPr algn="ctr"/>
            <a:r>
              <a:rPr lang="ru-RU" sz="3200" b="1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в старшей группе № 10</a:t>
            </a:r>
          </a:p>
          <a:p>
            <a:pPr algn="ctr"/>
            <a:r>
              <a:rPr lang="ru-RU" sz="3200" b="1" cap="none" spc="0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</a:rPr>
              <a:t>(второй корпус)</a:t>
            </a:r>
          </a:p>
          <a:p>
            <a:pPr algn="ctr"/>
            <a:endParaRPr lang="ru-RU" sz="3200" b="1" dirty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endParaRPr lang="ru-RU" sz="3200" b="1" cap="none" spc="0" dirty="0" smtClean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effectLst/>
              <a:latin typeface="Book Antiqua" panose="02040602050305030304" pitchFamily="18" charset="0"/>
            </a:endParaRPr>
          </a:p>
          <a:p>
            <a:pPr algn="ctr"/>
            <a:endParaRPr lang="ru-RU" sz="3200" b="1" dirty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endParaRPr lang="ru-RU" sz="3200" b="1" cap="none" spc="0" dirty="0" smtClean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effectLst/>
              <a:latin typeface="Book Antiqua" panose="02040602050305030304" pitchFamily="18" charset="0"/>
            </a:endParaRPr>
          </a:p>
          <a:p>
            <a:pPr algn="ctr"/>
            <a:endParaRPr lang="ru-RU" sz="1600" b="1" dirty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algn="ctr"/>
            <a:endParaRPr lang="ru-RU" sz="1600" b="1" cap="none" spc="0" dirty="0" smtClean="0">
              <a:ln w="22225">
                <a:solidFill>
                  <a:srgbClr val="990033"/>
                </a:solidFill>
                <a:prstDash val="solid"/>
              </a:ln>
              <a:solidFill>
                <a:srgbClr val="FF0000"/>
              </a:solidFill>
              <a:effectLst/>
              <a:latin typeface="Book Antiqua" panose="02040602050305030304" pitchFamily="18" charset="0"/>
            </a:endParaRPr>
          </a:p>
          <a:p>
            <a:pPr algn="ctr"/>
            <a:r>
              <a:rPr lang="ru-RU" sz="1600" b="1" dirty="0" smtClean="0">
                <a:ln w="22225">
                  <a:solidFill>
                    <a:srgbClr val="990033"/>
                  </a:solidFill>
                  <a:prstDash val="solid"/>
                </a:ln>
                <a:solidFill>
                  <a:srgbClr val="FF0000"/>
                </a:solidFill>
                <a:latin typeface="Book Antiqua" panose="02040602050305030304" pitchFamily="18" charset="0"/>
              </a:rPr>
              <a:t>г. Березники, 2021г.</a:t>
            </a:r>
            <a:endParaRPr lang="ru-RU" sz="1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33351" y="4018892"/>
            <a:ext cx="510115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Подготовили: </a:t>
            </a:r>
          </a:p>
          <a:p>
            <a:r>
              <a:rPr lang="ru-RU" sz="2400" b="1" dirty="0" err="1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Симанова</a:t>
            </a:r>
            <a:r>
              <a:rPr lang="ru-RU" sz="2400" b="1" dirty="0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 Т.Н., воспитатель,</a:t>
            </a:r>
          </a:p>
          <a:p>
            <a:r>
              <a:rPr lang="ru-RU" sz="2400" b="1" dirty="0" err="1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Лапаева</a:t>
            </a:r>
            <a:r>
              <a:rPr lang="ru-RU" sz="2400" b="1" dirty="0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 Е.С</a:t>
            </a:r>
            <a:r>
              <a:rPr lang="ru-RU" sz="2400" b="1" smtClean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9900"/>
                </a:solidFill>
                <a:latin typeface="Book Antiqua" panose="02040602050305030304" pitchFamily="18" charset="0"/>
              </a:rPr>
              <a:t>., воспитатель</a:t>
            </a:r>
            <a:endParaRPr lang="ru-RU" sz="2400" b="1" dirty="0">
              <a:ln w="22225">
                <a:solidFill>
                  <a:srgbClr val="006600"/>
                </a:solidFill>
                <a:prstDash val="solid"/>
              </a:ln>
              <a:solidFill>
                <a:srgbClr val="00990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941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343701" y="341194"/>
            <a:ext cx="7192371" cy="915453"/>
          </a:xfrm>
          <a:prstGeom prst="wedgeRoundRectCallout">
            <a:avLst>
              <a:gd name="adj1" fmla="val -49106"/>
              <a:gd name="adj2" fmla="val 85035"/>
              <a:gd name="adj3" fmla="val 16667"/>
            </a:avLst>
          </a:prstGeom>
          <a:solidFill>
            <a:srgbClr val="FFBDB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FF0000"/>
                </a:solidFill>
              </a:ln>
              <a:solidFill>
                <a:srgbClr val="FF99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6990" y="333317"/>
            <a:ext cx="6930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  <a:latin typeface="Monotype Corsiva" panose="03010101010201010101" pitchFamily="66" charset="0"/>
              </a:rPr>
              <a:t>Цели  и задачи месячника</a:t>
            </a:r>
            <a:endParaRPr lang="ru-RU" sz="5400" b="1" cap="none" spc="0" dirty="0">
              <a:ln/>
              <a:solidFill>
                <a:srgbClr val="C0000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6031" y="1721513"/>
            <a:ext cx="7560860" cy="4783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понятие «Пожарная безопасность», «Дорожная безопасность».</a:t>
            </a:r>
            <a:endParaRPr lang="ru-RU" sz="2000" b="1" dirty="0" smtClean="0">
              <a:solidFill>
                <a:srgbClr val="FF00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0066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 о причинах возникновения пожара. Формировать элементарные умения и навыки в поведении при возникновении пожара.</a:t>
            </a:r>
            <a:endParaRPr lang="ru-RU" sz="2000" b="1" dirty="0" smtClean="0">
              <a:solidFill>
                <a:srgbClr val="006600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990033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знания по правилам дорожного движения. Воспитывать грамотного культурного участника дорожного движения.</a:t>
            </a:r>
            <a:endParaRPr lang="ru-RU" sz="2000" b="1" dirty="0" smtClean="0">
              <a:solidFill>
                <a:srgbClr val="9900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>
                <a:solidFill>
                  <a:srgbClr val="33CC33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безопасностью собственной жизнедеятельности (одни дома, личная безопасность, безопасное общение с животными, безопасное нахождение на природе</a:t>
            </a:r>
            <a:r>
              <a:rPr lang="ru-RU" sz="2000" b="1" dirty="0" smtClean="0">
                <a:solidFill>
                  <a:srgbClr val="33CC33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ru-RU" sz="2000" b="1" dirty="0" smtClean="0">
                <a:solidFill>
                  <a:srgbClr val="990033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Участники: воспитатели, дети, родители</a:t>
            </a:r>
            <a:endParaRPr lang="ru-RU" sz="2000" b="1" dirty="0">
              <a:solidFill>
                <a:srgbClr val="990033"/>
              </a:solidFill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93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892490" y="2353739"/>
            <a:ext cx="4648280" cy="3358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6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14389" r="7691"/>
          <a:stretch/>
        </p:blipFill>
        <p:spPr>
          <a:xfrm>
            <a:off x="7034127" y="620507"/>
            <a:ext cx="4664516" cy="3244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6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407911" y="4085097"/>
            <a:ext cx="39141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>
                  <a:solidFill>
                    <a:srgbClr val="C00000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Игра – викторина </a:t>
            </a:r>
          </a:p>
          <a:p>
            <a:pPr algn="ctr"/>
            <a:r>
              <a:rPr lang="ru-RU" sz="3200" dirty="0" smtClean="0">
                <a:ln w="0">
                  <a:solidFill>
                    <a:srgbClr val="C00000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«Изучаем правила </a:t>
            </a:r>
          </a:p>
          <a:p>
            <a:pPr algn="ctr"/>
            <a:r>
              <a:rPr lang="ru-RU" sz="3200" dirty="0" smtClean="0">
                <a:ln w="0">
                  <a:solidFill>
                    <a:srgbClr val="C00000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дорожного движения»!</a:t>
            </a:r>
            <a:endParaRPr lang="ru-RU" sz="3200" dirty="0">
              <a:ln w="0">
                <a:solidFill>
                  <a:srgbClr val="C00000"/>
                </a:solidFill>
              </a:ln>
              <a:solidFill>
                <a:srgbClr val="F6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51384" y="547998"/>
            <a:ext cx="25683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75">
                  <a:solidFill>
                    <a:srgbClr val="006600"/>
                  </a:solidFill>
                  <a:prstDash val="solid"/>
                </a:ln>
                <a:solidFill>
                  <a:srgbClr val="33CC33"/>
                </a:solidFill>
                <a:effectLst/>
                <a:latin typeface="Book Antiqua" panose="02040602050305030304" pitchFamily="18" charset="0"/>
              </a:rPr>
              <a:t>Работа </a:t>
            </a:r>
          </a:p>
          <a:p>
            <a:pPr algn="ctr"/>
            <a:r>
              <a:rPr lang="ru-RU" sz="4400" b="1" cap="none" spc="0" dirty="0" smtClean="0">
                <a:ln w="3175">
                  <a:solidFill>
                    <a:srgbClr val="006600"/>
                  </a:solidFill>
                  <a:prstDash val="solid"/>
                </a:ln>
                <a:solidFill>
                  <a:srgbClr val="33CC33"/>
                </a:solidFill>
                <a:effectLst/>
                <a:latin typeface="Book Antiqua" panose="02040602050305030304" pitchFamily="18" charset="0"/>
              </a:rPr>
              <a:t>с детьми</a:t>
            </a:r>
            <a:endParaRPr lang="ru-RU" sz="4400" b="1" cap="none" spc="0" dirty="0">
              <a:ln w="3175">
                <a:solidFill>
                  <a:srgbClr val="006600"/>
                </a:solidFill>
                <a:prstDash val="solid"/>
              </a:ln>
              <a:solidFill>
                <a:srgbClr val="33CC33"/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95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19450" y="456539"/>
            <a:ext cx="3239070" cy="431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6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60100" y="456540"/>
            <a:ext cx="3239068" cy="4318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6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70313" y="4942075"/>
            <a:ext cx="5436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Рассматривание </a:t>
            </a:r>
          </a:p>
          <a:p>
            <a:pPr algn="ctr"/>
            <a:r>
              <a:rPr lang="ru-RU" sz="3200" b="1" cap="none" spc="0" dirty="0" smtClean="0">
                <a:ln w="0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тематических альбомов по ПДД,</a:t>
            </a:r>
          </a:p>
          <a:p>
            <a:pPr algn="ctr"/>
            <a:r>
              <a:rPr lang="ru-RU" sz="3200" b="1" dirty="0" smtClean="0">
                <a:ln w="0">
                  <a:solidFill>
                    <a:srgbClr val="990033"/>
                  </a:solidFill>
                </a:ln>
                <a:solidFill>
                  <a:srgbClr val="9900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пожарной безопасности</a:t>
            </a:r>
            <a:endParaRPr lang="ru-RU" sz="3200" b="1" cap="none" spc="0" dirty="0">
              <a:ln w="0">
                <a:solidFill>
                  <a:srgbClr val="990033"/>
                </a:solidFill>
              </a:ln>
              <a:solidFill>
                <a:srgbClr val="99003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24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5231"/>
          <a:stretch/>
        </p:blipFill>
        <p:spPr>
          <a:xfrm>
            <a:off x="6276645" y="1801012"/>
            <a:ext cx="3692574" cy="461772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6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9512"/>
          <a:stretch/>
        </p:blipFill>
        <p:spPr>
          <a:xfrm>
            <a:off x="2228643" y="563141"/>
            <a:ext cx="3654472" cy="44091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6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834378" y="361897"/>
            <a:ext cx="39709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Развивающая игра </a:t>
            </a:r>
          </a:p>
          <a:p>
            <a:pPr algn="ctr"/>
            <a:r>
              <a:rPr lang="ru-RU" sz="3200" b="1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«Учим дорожные знаки»</a:t>
            </a:r>
            <a:endParaRPr lang="ru-RU" sz="3200" b="1" cap="none" spc="0" dirty="0">
              <a:ln w="0">
                <a:solidFill>
                  <a:srgbClr val="990033"/>
                </a:solidFill>
              </a:ln>
              <a:solidFill>
                <a:srgbClr val="F6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947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26140" y="3424488"/>
            <a:ext cx="2875355" cy="30956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6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29411" y="249290"/>
            <a:ext cx="2789871" cy="308312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6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725495" y="3424488"/>
            <a:ext cx="3098852" cy="321292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6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26140" y="250680"/>
            <a:ext cx="2990382" cy="297261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6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59827" y="752274"/>
            <a:ext cx="28712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Рисование </a:t>
            </a:r>
          </a:p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 раскрашивание </a:t>
            </a:r>
          </a:p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раскрасок</a:t>
            </a:r>
            <a:endParaRPr lang="ru-RU" sz="3200" b="0" cap="none" spc="0" dirty="0">
              <a:ln w="0">
                <a:solidFill>
                  <a:srgbClr val="990033"/>
                </a:solidFill>
              </a:ln>
              <a:solidFill>
                <a:srgbClr val="F6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5839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89428" y="4972298"/>
            <a:ext cx="1509215" cy="1509215"/>
          </a:xfrm>
          <a:prstGeom prst="ellipse">
            <a:avLst/>
          </a:prstGeom>
          <a:ln w="127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00868" y="1239073"/>
            <a:ext cx="2927388" cy="3903184"/>
          </a:xfrm>
          <a:prstGeom prst="roundRect">
            <a:avLst>
              <a:gd name="adj" fmla="val 16667"/>
            </a:avLst>
          </a:prstGeom>
          <a:ln>
            <a:solidFill>
              <a:srgbClr val="F6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28023" y="2316163"/>
            <a:ext cx="2964029" cy="3952039"/>
          </a:xfrm>
          <a:prstGeom prst="roundRect">
            <a:avLst>
              <a:gd name="adj" fmla="val 16667"/>
            </a:avLst>
          </a:prstGeom>
          <a:ln>
            <a:solidFill>
              <a:srgbClr val="F6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37072" y="442657"/>
            <a:ext cx="2922582" cy="3896776"/>
          </a:xfrm>
          <a:prstGeom prst="roundRect">
            <a:avLst>
              <a:gd name="adj" fmla="val 16667"/>
            </a:avLst>
          </a:prstGeom>
          <a:ln>
            <a:solidFill>
              <a:srgbClr val="F6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922032" y="208022"/>
            <a:ext cx="347883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Аппликация </a:t>
            </a:r>
          </a:p>
          <a:p>
            <a:pPr algn="ctr"/>
            <a:r>
              <a:rPr lang="ru-RU" sz="320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«Украсим одежду</a:t>
            </a:r>
          </a:p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светоотражающими </a:t>
            </a:r>
          </a:p>
          <a:p>
            <a:pPr algn="ctr"/>
            <a:r>
              <a:rPr lang="ru-RU" sz="3200" b="0" cap="none" spc="0" dirty="0" smtClean="0">
                <a:ln w="0">
                  <a:solidFill>
                    <a:srgbClr val="990033"/>
                  </a:solidFill>
                </a:ln>
                <a:solidFill>
                  <a:srgbClr val="F6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элементами»</a:t>
            </a:r>
            <a:endParaRPr lang="ru-RU" sz="3200" b="0" cap="none" spc="0" dirty="0">
              <a:ln w="0">
                <a:solidFill>
                  <a:srgbClr val="990033"/>
                </a:solidFill>
              </a:ln>
              <a:solidFill>
                <a:srgbClr val="F6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77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158</Words>
  <Application>Microsoft Office PowerPoint</Application>
  <PresentationFormat>Произвольный</PresentationFormat>
  <Paragraphs>39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ASRock</dc:creator>
  <cp:lastModifiedBy>Nout</cp:lastModifiedBy>
  <cp:revision>19</cp:revision>
  <dcterms:created xsi:type="dcterms:W3CDTF">2021-09-21T02:42:04Z</dcterms:created>
  <dcterms:modified xsi:type="dcterms:W3CDTF">2021-09-28T01:55:43Z</dcterms:modified>
</cp:coreProperties>
</file>