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77" r:id="rId3"/>
    <p:sldId id="315" r:id="rId4"/>
    <p:sldId id="306" r:id="rId5"/>
    <p:sldId id="307" r:id="rId6"/>
    <p:sldId id="308" r:id="rId7"/>
    <p:sldId id="321" r:id="rId8"/>
    <p:sldId id="311" r:id="rId9"/>
    <p:sldId id="269" r:id="rId10"/>
    <p:sldId id="317" r:id="rId11"/>
    <p:sldId id="270" r:id="rId12"/>
    <p:sldId id="274" r:id="rId13"/>
    <p:sldId id="316" r:id="rId14"/>
    <p:sldId id="310" r:id="rId15"/>
    <p:sldId id="322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53" autoAdjust="0"/>
  </p:normalViewPr>
  <p:slideViewPr>
    <p:cSldViewPr>
      <p:cViewPr>
        <p:scale>
          <a:sx n="77" d="100"/>
          <a:sy n="77" d="100"/>
        </p:scale>
        <p:origin x="-94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BBB544-E66F-47DA-982F-9A0ACADB070C}" type="datetimeFigureOut">
              <a:rPr lang="ru-RU"/>
              <a:pPr>
                <a:defRPr/>
              </a:pPr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555A9-0FA9-4C74-9833-1CEE4FAF80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474B2-AEF9-454A-A732-41BC407DC290}" type="datetimeFigureOut">
              <a:rPr lang="ru-RU"/>
              <a:pPr>
                <a:defRPr/>
              </a:pPr>
              <a:t>12.10.2023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51C74-CDA8-4B43-914B-9558888395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963C9-CADA-4847-8006-1AB43F137FDB}" type="datetimeFigureOut">
              <a:rPr lang="ru-RU"/>
              <a:pPr>
                <a:defRPr/>
              </a:pPr>
              <a:t>12.10.2023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B9F8F-B128-4F22-AFE3-55580AE06A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A4E2B-DDDD-448A-810A-AE58CBDE5905}" type="datetimeFigureOut">
              <a:rPr lang="ru-RU"/>
              <a:pPr>
                <a:defRPr/>
              </a:pPr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32FEB-EAA0-4468-BD2A-1107589104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9E360-BEA2-4994-8D07-63AF9D48C7D8}" type="datetimeFigureOut">
              <a:rPr lang="ru-RU"/>
              <a:pPr>
                <a:defRPr/>
              </a:pPr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DA7F8-6C37-436C-86AB-FFEF07812C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BC641-726F-4E01-A60F-426BEB17FB03}" type="datetimeFigureOut">
              <a:rPr lang="ru-RU"/>
              <a:pPr>
                <a:defRPr/>
              </a:pPr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D705F-6929-40F4-BDF1-7E17EBB2C1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84861-EAA5-48B9-A1B6-C0DF494FD439}" type="datetimeFigureOut">
              <a:rPr lang="ru-RU"/>
              <a:pPr>
                <a:defRPr/>
              </a:pPr>
              <a:t>12.10.2023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12866-81B6-46D6-8F3B-586C0F5705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4B229-C140-4B66-A127-C92CCDE88B39}" type="datetimeFigureOut">
              <a:rPr lang="ru-RU"/>
              <a:pPr>
                <a:defRPr/>
              </a:pPr>
              <a:t>12.10.2023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4FC95-7864-4DC0-A0D7-6688A05D61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78D1B-EBDD-4198-AF73-C3427B4450D5}" type="datetimeFigureOut">
              <a:rPr lang="ru-RU"/>
              <a:pPr>
                <a:defRPr/>
              </a:pPr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A00EA-C115-4B72-8EBA-543DDAF1CA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EAFB4-AB6F-4C31-8A61-CAF42F014AD8}" type="datetimeFigureOut">
              <a:rPr lang="ru-RU"/>
              <a:pPr>
                <a:defRPr/>
              </a:pPr>
              <a:t>12.10.2023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CB55D-FC6C-487B-955D-57D46AFA7F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0C56C-8349-4055-A74A-8300974C73E4}" type="datetimeFigureOut">
              <a:rPr lang="ru-RU"/>
              <a:pPr>
                <a:defRPr/>
              </a:pPr>
              <a:t>12.10.2023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CAA1C-4969-4175-B10D-14B2B3179C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80F87-D3CC-4FF6-B907-807C3A6DE8C1}" type="datetimeFigureOut">
              <a:rPr lang="ru-RU"/>
              <a:pPr>
                <a:defRPr/>
              </a:pPr>
              <a:t>12.10.2023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25013-E476-40A8-B8DB-D78580C82D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22D8F-F2B6-433F-9E31-9559249E74DC}" type="datetimeFigureOut">
              <a:rPr lang="ru-RU"/>
              <a:pPr>
                <a:defRPr/>
              </a:pPr>
              <a:t>12.10.2023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AE263-186B-4992-9F2D-02342082F1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5BF3788-0081-4156-A57D-17AE5ACA850B}" type="datetimeFigureOut">
              <a:rPr lang="ru-RU"/>
              <a:pPr>
                <a:defRPr/>
              </a:pPr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6A4B032-4E63-40E5-888B-06E2371B6B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5" r:id="rId2"/>
    <p:sldLayoutId id="2147483676" r:id="rId3"/>
    <p:sldLayoutId id="2147483677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475656" y="-243408"/>
            <a:ext cx="7344816" cy="5400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+mj-ea"/>
                <a:cs typeface="+mj-cs"/>
              </a:rPr>
              <a:t>Экологическое </a:t>
            </a:r>
            <a:r>
              <a:rPr lang="ru-RU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+mj-ea"/>
                <a:cs typeface="+mj-cs"/>
              </a:rPr>
              <a:t>воспитание </a:t>
            </a:r>
            <a:r>
              <a:rPr lang="ru-RU" sz="3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+mj-ea"/>
                <a:cs typeface="+mj-cs"/>
              </a:rPr>
              <a:t>дошкольников в рамках ФГОС в ДОУ</a:t>
            </a:r>
          </a:p>
          <a:p>
            <a:pPr algn="ctr" fontAlgn="auto">
              <a:spcAft>
                <a:spcPts val="0"/>
              </a:spcAft>
              <a:defRPr/>
            </a:pPr>
            <a:endParaRPr lang="ru-RU" sz="36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endParaRPr lang="ru-RU" sz="36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ea typeface="+mj-ea"/>
              <a:cs typeface="+mj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6248" y="5300783"/>
            <a:ext cx="428628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ru-RU" sz="2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r"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 rot="10800000" flipV="1">
            <a:off x="4214810" y="4625515"/>
            <a:ext cx="4214842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ru-RU" sz="2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r" fontAlgn="auto">
              <a:spcAft>
                <a:spcPts val="0"/>
              </a:spcAft>
              <a:defRPr/>
            </a:pPr>
            <a:r>
              <a:rPr lang="ru-RU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МАДОУ «Детский сад № 92»</a:t>
            </a:r>
            <a:endParaRPr lang="ru-RU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75" y="764704"/>
            <a:ext cx="7715250" cy="5112568"/>
          </a:xfrm>
        </p:spPr>
        <p:txBody>
          <a:bodyPr rtlCol="0">
            <a:noAutofit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800" dirty="0" smtClean="0">
                <a:latin typeface="+mn-lt"/>
              </a:rPr>
              <a:t>Все эти методы способствуют развитию познавательных процессов у детей, формированию ценности к окружающей их действительности, воспитывают бережное отношение к природе, ко всему, что их окружает.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Очень важно, чтобы сами взрослые любили природу и эту любовь старались привить детям своим личным примером.</a:t>
            </a:r>
            <a:r>
              <a:rPr lang="ru-RU" sz="3600" dirty="0" smtClean="0">
                <a:latin typeface="+mn-lt"/>
              </a:rPr>
              <a:t/>
            </a:r>
            <a:br>
              <a:rPr lang="ru-RU" sz="3600" dirty="0" smtClean="0">
                <a:latin typeface="+mn-lt"/>
              </a:rPr>
            </a:br>
            <a:r>
              <a:rPr lang="ru-RU" sz="3600" dirty="0" smtClean="0">
                <a:latin typeface="+mn-lt"/>
              </a:rPr>
              <a:t> 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b="1" i="1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28596" y="1285861"/>
            <a:ext cx="4000529" cy="221457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2">
                    <a:lumMod val="50000"/>
                  </a:schemeClr>
                </a:solidFill>
              </a:rPr>
              <a:t>Познавательный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•Окружающая среда и здоровье ребенка 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•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Состояние окружающей среды в собственном микрорайоне, городе 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•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Пути решения этих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проблем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•Развитие ребенка через знакомство с окружающим миром 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•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Методики ознакомления ребенка с окружающим миром</a:t>
            </a:r>
            <a:endParaRPr lang="ru-RU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714876" y="1285875"/>
            <a:ext cx="4000528" cy="214312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Деятельностный</a:t>
            </a: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Участие в природоохранных акциях совместно с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детьми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•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Участие в экологических праздниках, экскурсиях, походах 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•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Выращивание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растений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•Чтение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литературы совместно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с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детьми</a:t>
            </a: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8625" y="3571876"/>
            <a:ext cx="4000500" cy="292895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Ценностный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•Природа как универсальная ценность для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человека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•Значение природы в жизни человека </a:t>
            </a:r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•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Здоровье ребенка и природа •Человек – часть природы •Формирование разумных потребностей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43438" y="3571874"/>
            <a:ext cx="4071937" cy="300039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Нормативный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•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Знание правил поведения во время отдыха на природе.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•Выбор экологически безопасных участков для прогулок с детьми.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•Экологическая безопасность жилища, экологически чистая продукция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•Знание психологических особенностей  ребенка, соответствующих его возрасту, потребностей, в том числе в общении с природой.</a:t>
            </a: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28662" y="428604"/>
            <a:ext cx="7143800" cy="785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 smtClean="0">
                <a:solidFill>
                  <a:schemeClr val="tx2">
                    <a:lumMod val="50000"/>
                  </a:schemeClr>
                </a:solidFill>
              </a:rPr>
              <a:t>«Экологическое просвещение родителей»</a:t>
            </a:r>
            <a:endParaRPr lang="ru-RU" sz="28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Прямоугольник 1"/>
          <p:cNvSpPr>
            <a:spLocks noChangeArrowheads="1"/>
          </p:cNvSpPr>
          <p:nvPr/>
        </p:nvSpPr>
        <p:spPr bwMode="auto">
          <a:xfrm>
            <a:off x="571500" y="404665"/>
            <a:ext cx="8001000" cy="6120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itchFamily="18" charset="0"/>
              </a:rPr>
              <a:t>В.А.Сухомлинский </a:t>
            </a:r>
            <a:r>
              <a:rPr lang="ru-RU" sz="2800" dirty="0">
                <a:latin typeface="Times New Roman" pitchFamily="18" charset="0"/>
              </a:rPr>
              <a:t>считал природу главным источником </a:t>
            </a:r>
            <a:r>
              <a:rPr lang="ru-RU" sz="2800" dirty="0" smtClean="0">
                <a:latin typeface="Times New Roman" pitchFamily="18" charset="0"/>
              </a:rPr>
              <a:t>всестороннего развития ребенка.</a:t>
            </a:r>
          </a:p>
          <a:p>
            <a:endParaRPr lang="ru-RU" sz="2800" dirty="0">
              <a:latin typeface="Times New Roman" pitchFamily="18" charset="0"/>
            </a:endParaRPr>
          </a:p>
          <a:p>
            <a:pPr algn="just"/>
            <a:r>
              <a:rPr lang="ru-RU" sz="2800" dirty="0">
                <a:latin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</a:rPr>
              <a:t>К.Д.Ушинский </a:t>
            </a:r>
            <a:r>
              <a:rPr lang="ru-RU" sz="2800" dirty="0">
                <a:latin typeface="Times New Roman" pitchFamily="18" charset="0"/>
              </a:rPr>
              <a:t>называл природу великой воспитательницей: «Побудить в детях живое чувство природы – значит возбудить одно из самых благодетельных, воспитывающих душу влияний</a:t>
            </a:r>
            <a:r>
              <a:rPr lang="ru-RU" sz="2800" dirty="0" smtClean="0">
                <a:latin typeface="Times New Roman" pitchFamily="18" charset="0"/>
              </a:rPr>
              <a:t>».</a:t>
            </a:r>
          </a:p>
          <a:p>
            <a:pPr algn="just"/>
            <a:endParaRPr lang="ru-RU" sz="2800" dirty="0" smtClean="0">
              <a:latin typeface="Times New Roman" pitchFamily="18" charset="0"/>
            </a:endParaRPr>
          </a:p>
          <a:p>
            <a:pPr algn="just"/>
            <a:r>
              <a:rPr lang="ru-RU" sz="2800" dirty="0" smtClean="0">
                <a:latin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</a:rPr>
              <a:t>Великий писатель Михаил Пришвин </a:t>
            </a:r>
            <a:r>
              <a:rPr lang="ru-RU" sz="2800" dirty="0">
                <a:latin typeface="Times New Roman" pitchFamily="18" charset="0"/>
              </a:rPr>
              <a:t>сказал: “Все прекрасное на Земле – от Солнца, и все хорошее от человека”. “Рыбе – вода, птице – воздух, зверю – лес, степь, горы. А человеку нужна Родина. Охранять природу – значит охранять Родину”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75" y="142852"/>
            <a:ext cx="7715250" cy="5734420"/>
          </a:xfrm>
        </p:spPr>
        <p:txBody>
          <a:bodyPr rtlCol="0">
            <a:noAutofit/>
          </a:bodyPr>
          <a:lstStyle/>
          <a:p>
            <a:pPr algn="l"/>
            <a:r>
              <a:rPr lang="ru-RU" sz="3200" b="1" dirty="0" smtClean="0">
                <a:latin typeface="+mn-lt"/>
              </a:rPr>
              <a:t>      </a:t>
            </a:r>
            <a:r>
              <a:rPr lang="ru-RU" sz="2800" b="1" dirty="0" smtClean="0">
                <a:latin typeface="+mn-lt"/>
              </a:rPr>
              <a:t>Поэтому</a:t>
            </a:r>
            <a:r>
              <a:rPr lang="ru-RU" sz="2800" dirty="0" smtClean="0">
                <a:latin typeface="+mn-lt"/>
              </a:rPr>
              <a:t> </a:t>
            </a:r>
            <a:r>
              <a:rPr lang="ru-RU" sz="2800" b="1" dirty="0" smtClean="0">
                <a:latin typeface="+mn-lt"/>
              </a:rPr>
              <a:t>самое главное в процессе экологического воспитания привить ребенку главные     принципы его</a:t>
            </a:r>
            <a:r>
              <a:rPr lang="ru-RU" sz="2800" b="1" dirty="0" smtClean="0"/>
              <a:t> </a:t>
            </a:r>
            <a:r>
              <a:rPr lang="ru-RU" sz="2800" b="1" dirty="0" smtClean="0">
                <a:latin typeface="+mn-lt"/>
              </a:rPr>
              <a:t>жизни в гармонии с природой:</a:t>
            </a:r>
            <a:r>
              <a:rPr lang="ru-RU" sz="2800" dirty="0" smtClean="0">
                <a:latin typeface="+mn-lt"/>
              </a:rPr>
              <a:t/>
            </a:r>
            <a:br>
              <a:rPr lang="ru-RU" sz="28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>1. «Не навреди»</a:t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>2. «Познавая, не разрушай»</a:t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>3. «Не бери у природы больше, чем тебе необходимо»</a:t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>4. «Прежде чем сделать, ответь себе на три вопроса:</a:t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> -  Что я хочу сделать?</a:t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> -  Зачем мне это нужно?</a:t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> -  Кто и что при этом приобретает, а кто и что теряет?</a:t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>5. «Подумай о последствиях!»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b="1" i="1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75" y="764704"/>
            <a:ext cx="7715250" cy="5112568"/>
          </a:xfrm>
        </p:spPr>
        <p:txBody>
          <a:bodyPr rtlCol="0">
            <a:noAutofit/>
          </a:bodyPr>
          <a:lstStyle/>
          <a:p>
            <a:r>
              <a:rPr lang="ru-RU" sz="3200" b="1" i="1" dirty="0" smtClean="0">
                <a:latin typeface="+mn-lt"/>
              </a:rPr>
              <a:t>Всё хорошее в детях из детства!</a:t>
            </a:r>
            <a:br>
              <a:rPr lang="ru-RU" sz="3200" b="1" i="1" dirty="0" smtClean="0">
                <a:latin typeface="+mn-lt"/>
              </a:rPr>
            </a:br>
            <a:r>
              <a:rPr lang="ru-RU" sz="3200" b="1" i="1" dirty="0" smtClean="0">
                <a:latin typeface="+mn-lt"/>
              </a:rPr>
              <a:t> Как истоки добра пробудить? Прикоснуться к природе всем сердцем: Удивиться, узнать, полюбить!</a:t>
            </a:r>
            <a:br>
              <a:rPr lang="ru-RU" sz="3200" b="1" i="1" dirty="0" smtClean="0">
                <a:latin typeface="+mn-lt"/>
              </a:rPr>
            </a:br>
            <a:r>
              <a:rPr lang="ru-RU" sz="3200" b="1" i="1" dirty="0" smtClean="0">
                <a:latin typeface="+mn-lt"/>
              </a:rPr>
              <a:t> Мы хотим, чтоб земля расцветала. Росли как цветы, малыши </a:t>
            </a:r>
            <a:br>
              <a:rPr lang="ru-RU" sz="3200" b="1" i="1" dirty="0" smtClean="0">
                <a:latin typeface="+mn-lt"/>
              </a:rPr>
            </a:br>
            <a:r>
              <a:rPr lang="ru-RU" sz="3200" b="1" i="1" dirty="0" smtClean="0">
                <a:latin typeface="+mn-lt"/>
              </a:rPr>
              <a:t>Чтоб для них экология стала </a:t>
            </a:r>
            <a:br>
              <a:rPr lang="ru-RU" sz="3200" b="1" i="1" dirty="0" smtClean="0">
                <a:latin typeface="+mn-lt"/>
              </a:rPr>
            </a:br>
            <a:r>
              <a:rPr lang="ru-RU" sz="3200" b="1" i="1" dirty="0" smtClean="0">
                <a:latin typeface="+mn-lt"/>
              </a:rPr>
              <a:t>Не наукой, а частью души! </a:t>
            </a:r>
            <a:br>
              <a:rPr lang="ru-RU" sz="3200" b="1" i="1" dirty="0" smtClean="0">
                <a:latin typeface="+mn-lt"/>
              </a:rPr>
            </a:br>
            <a:endParaRPr lang="ru-RU" sz="3200" b="1" i="1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699792" y="620688"/>
            <a:ext cx="5976664" cy="5400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endParaRPr lang="ru-RU" sz="6600" b="1" i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ru-RU" sz="6600" b="1" i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+mj-ea"/>
                <a:cs typeface="+mj-cs"/>
              </a:rPr>
              <a:t>Спасибо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6600" b="1" i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+mj-ea"/>
                <a:cs typeface="+mj-cs"/>
              </a:rPr>
              <a:t>за внимание!</a:t>
            </a:r>
            <a:r>
              <a:rPr lang="ru-RU" sz="6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+mj-ea"/>
                <a:cs typeface="+mj-cs"/>
              </a:rPr>
              <a:t> </a:t>
            </a:r>
          </a:p>
          <a:p>
            <a:pPr algn="ctr" fontAlgn="auto">
              <a:spcAft>
                <a:spcPts val="0"/>
              </a:spcAft>
              <a:defRPr/>
            </a:pPr>
            <a:endParaRPr lang="ru-RU" sz="36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endParaRPr lang="ru-RU" sz="36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ea typeface="+mj-ea"/>
              <a:cs typeface="+mj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6248" y="5300783"/>
            <a:ext cx="428628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ru-RU" sz="2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r"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 rot="10800000" flipV="1">
            <a:off x="4214810" y="4625515"/>
            <a:ext cx="4214842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ru-RU" sz="2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r" fontAlgn="auto">
              <a:spcAft>
                <a:spcPts val="0"/>
              </a:spcAft>
              <a:defRPr/>
            </a:pPr>
            <a:r>
              <a:rPr lang="ru-RU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6175"/>
          </a:xfrm>
        </p:spPr>
        <p:txBody>
          <a:bodyPr rtlCol="0">
            <a:norm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ru-RU" sz="3600" dirty="0" smtClean="0">
                <a:latin typeface="+mn-lt"/>
              </a:rPr>
              <a:t>«</a:t>
            </a:r>
            <a:r>
              <a:rPr lang="ru-RU" sz="3100" dirty="0" smtClean="0">
                <a:latin typeface="+mn-lt"/>
              </a:rPr>
              <a:t>Человек стал человеком, когда услышал шепот листьев и песню кузнечика, журчание весеннего ручья и звон серебряных колокольчиков в бездонном летнем небе, шорох снежинок и завывание вьюги за окном, ласковый плеск волны и торжественную тишину ночи, – услышал, и, затаив дыхание, слушает сотни и тысячи лет чудесную</a:t>
            </a:r>
            <a:br>
              <a:rPr lang="ru-RU" sz="3100" dirty="0" smtClean="0">
                <a:latin typeface="+mn-lt"/>
              </a:rPr>
            </a:br>
            <a:r>
              <a:rPr lang="ru-RU" sz="3100" dirty="0" smtClean="0">
                <a:latin typeface="+mn-lt"/>
              </a:rPr>
              <a:t>музыку жизни».</a:t>
            </a:r>
            <a:r>
              <a:rPr lang="ru-RU" sz="3100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ru-RU" sz="3100" dirty="0" smtClean="0">
                <a:solidFill>
                  <a:srgbClr val="0070C0"/>
                </a:solidFill>
                <a:latin typeface="+mn-lt"/>
              </a:rPr>
            </a:br>
            <a:r>
              <a:rPr lang="ru-RU" sz="3100" b="1" dirty="0" smtClean="0">
                <a:latin typeface="+mn-lt"/>
              </a:rPr>
              <a:t>В. А. Сухомлинский</a:t>
            </a:r>
            <a:endParaRPr lang="ru-RU" sz="31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97568"/>
          </a:xfrm>
        </p:spPr>
        <p:txBody>
          <a:bodyPr/>
          <a:lstStyle/>
          <a:p>
            <a:pPr indent="361950" algn="l"/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      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        </a:t>
            </a:r>
            <a:r>
              <a:rPr lang="ru-RU" sz="2400" dirty="0" smtClean="0">
                <a:latin typeface="+mn-lt"/>
              </a:rPr>
              <a:t>Слово </a:t>
            </a:r>
            <a:r>
              <a:rPr lang="ru-RU" sz="2400" dirty="0" smtClean="0">
                <a:solidFill>
                  <a:srgbClr val="C00000"/>
                </a:solidFill>
                <a:latin typeface="+mn-lt"/>
              </a:rPr>
              <a:t>«экология» </a:t>
            </a:r>
            <a:r>
              <a:rPr lang="ru-RU" sz="2400" dirty="0" smtClean="0">
                <a:latin typeface="+mn-lt"/>
              </a:rPr>
              <a:t>древнегреческое: </a:t>
            </a:r>
            <a:r>
              <a:rPr lang="ru-RU" sz="2400" dirty="0" smtClean="0">
                <a:solidFill>
                  <a:srgbClr val="C00000"/>
                </a:solidFill>
                <a:latin typeface="+mn-lt"/>
              </a:rPr>
              <a:t>«эко» </a:t>
            </a:r>
            <a:r>
              <a:rPr lang="ru-RU" sz="2400" dirty="0" smtClean="0">
                <a:latin typeface="+mn-lt"/>
              </a:rPr>
              <a:t>– жилище, </a:t>
            </a:r>
            <a:r>
              <a:rPr lang="ru-RU" sz="2400" dirty="0" smtClean="0">
                <a:solidFill>
                  <a:srgbClr val="C00000"/>
                </a:solidFill>
                <a:latin typeface="+mn-lt"/>
              </a:rPr>
              <a:t>«логос» </a:t>
            </a:r>
            <a:r>
              <a:rPr lang="ru-RU" sz="2400" dirty="0" smtClean="0">
                <a:latin typeface="+mn-lt"/>
              </a:rPr>
              <a:t>– понятие, наука.</a:t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>      Термин впервые предложил немецкий биолог Эрнст Геккель в 1866 году в книге </a:t>
            </a:r>
            <a:r>
              <a:rPr lang="ru-RU" sz="2400" dirty="0" smtClean="0">
                <a:solidFill>
                  <a:srgbClr val="00B050"/>
                </a:solidFill>
                <a:latin typeface="+mn-lt"/>
              </a:rPr>
              <a:t>«Общая морфология организмов».</a:t>
            </a:r>
            <a:br>
              <a:rPr lang="ru-RU" sz="2400" dirty="0" smtClean="0">
                <a:solidFill>
                  <a:srgbClr val="00B050"/>
                </a:solidFill>
                <a:latin typeface="+mn-lt"/>
              </a:rPr>
            </a:br>
            <a:r>
              <a:rPr lang="ru-RU" sz="2400" dirty="0" smtClean="0">
                <a:latin typeface="+mn-lt"/>
              </a:rPr>
              <a:t>     Таким образом,  экология – это наука о взаимодействиях живых организмов и их сообществ между собой и с                                                          окружающей средой. </a:t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>     Современная трактовка понятия «экология» намного шире. В настоящее время под экологическими вопросами ошибочно понимают проблемы охраны окружающей среды. Во многом это связано с теми последствиями, которые возникают из-за пагубного влияния деятельности человека на окружающую среду.</a:t>
            </a:r>
            <a:br>
              <a:rPr lang="ru-RU" sz="2400" dirty="0" smtClean="0">
                <a:latin typeface="+mn-lt"/>
              </a:rPr>
            </a:br>
            <a:endParaRPr lang="ru-RU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26130"/>
          </a:xfrm>
        </p:spPr>
        <p:txBody>
          <a:bodyPr/>
          <a:lstStyle/>
          <a:p>
            <a:pPr marL="85725" indent="628650" algn="l"/>
            <a:r>
              <a:rPr lang="ru-RU" sz="1800" dirty="0" smtClean="0">
                <a:latin typeface="+mn-lt"/>
              </a:rPr>
              <a:t>Поэтому сегодня можно с уверенностью сказать, что </a:t>
            </a:r>
            <a:r>
              <a:rPr lang="ru-RU" sz="2000" b="1" dirty="0" smtClean="0">
                <a:solidFill>
                  <a:srgbClr val="0070C0"/>
                </a:solidFill>
                <a:latin typeface="+mn-lt"/>
              </a:rPr>
              <a:t>экологическое воспитание детей </a:t>
            </a:r>
            <a:r>
              <a:rPr lang="ru-RU" sz="2000" dirty="0" smtClean="0">
                <a:latin typeface="+mn-lt"/>
              </a:rPr>
              <a:t>— это забота о будущем планеты.</a:t>
            </a:r>
            <a:br>
              <a:rPr lang="ru-RU" sz="2000" dirty="0" smtClean="0">
                <a:latin typeface="+mn-lt"/>
              </a:rPr>
            </a:br>
            <a:r>
              <a:rPr lang="ru-RU" sz="2000" dirty="0" smtClean="0">
                <a:latin typeface="+mn-lt"/>
              </a:rPr>
              <a:t>        Столь раннее формирование экологической направленности объясняется тем, что до 7 лет у ребёнка создаётся фундамент для закладывания осознанного отношения к окружающей природе; идёт накопление ярких эмоций; непосредственное восприятие информации позволяет запомнить её прочно и легко, потому что это интересно. </a:t>
            </a:r>
            <a:br>
              <a:rPr lang="ru-RU" sz="2000" dirty="0" smtClean="0">
                <a:latin typeface="+mn-lt"/>
              </a:rPr>
            </a:br>
            <a:r>
              <a:rPr lang="ru-RU" sz="2000" dirty="0" smtClean="0">
                <a:latin typeface="+mn-lt"/>
              </a:rPr>
              <a:t>      Современные исследования показали, что на психологическом уровне восприятие окружающего мира у ребёнка до 7 лет формируется на 70%. А вот после достижения этой черты оставшиеся 30% накапливаются уже до конца дней. </a:t>
            </a:r>
            <a:br>
              <a:rPr lang="ru-RU" sz="2000" dirty="0" smtClean="0">
                <a:latin typeface="+mn-lt"/>
              </a:rPr>
            </a:br>
            <a:r>
              <a:rPr lang="ru-RU" sz="2000" dirty="0" smtClean="0">
                <a:latin typeface="+mn-lt"/>
              </a:rPr>
              <a:t>       Поэтому  работа с детьми дошкольного возраста так  важна для формирования экологической культуры личности.</a:t>
            </a:r>
            <a:br>
              <a:rPr lang="ru-RU" sz="2000" dirty="0" smtClean="0">
                <a:latin typeface="+mn-lt"/>
              </a:rPr>
            </a:br>
            <a:endParaRPr lang="ru-RU" sz="2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5429264"/>
          </a:xfrm>
        </p:spPr>
        <p:txBody>
          <a:bodyPr/>
          <a:lstStyle/>
          <a:p>
            <a:pPr marL="84138" indent="717550" algn="l"/>
            <a:r>
              <a:rPr lang="ru-RU" sz="2000" dirty="0" smtClean="0">
                <a:latin typeface="+mn-lt"/>
              </a:rPr>
              <a:t/>
            </a:r>
            <a:br>
              <a:rPr lang="ru-RU" sz="20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 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/>
            </a:r>
            <a:br>
              <a:rPr lang="ru-RU" sz="2800" dirty="0" smtClean="0">
                <a:latin typeface="+mn-lt"/>
              </a:rPr>
            </a:b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Нормативные документы, в которых отражены аспекты экологического воспитания, образования, просвещения:</a:t>
            </a:r>
            <a:r>
              <a:rPr lang="ru-RU" sz="2400" b="1" dirty="0" smtClean="0">
                <a:latin typeface="+mn-lt"/>
              </a:rPr>
              <a:t/>
            </a:r>
            <a:br>
              <a:rPr lang="ru-RU" sz="2400" b="1" dirty="0" smtClean="0">
                <a:latin typeface="+mn-lt"/>
              </a:rPr>
            </a:br>
            <a:r>
              <a:rPr lang="ru-RU" sz="2000" dirty="0" smtClean="0">
                <a:latin typeface="+mn-lt"/>
              </a:rPr>
              <a:t/>
            </a:r>
            <a:br>
              <a:rPr lang="ru-RU" sz="2000" dirty="0" smtClean="0">
                <a:latin typeface="+mn-lt"/>
              </a:rPr>
            </a:br>
            <a:r>
              <a:rPr lang="ru-RU" sz="2000" dirty="0" smtClean="0">
                <a:latin typeface="+mn-lt"/>
              </a:rPr>
              <a:t>- Конвенция о правах ребёнка от 20.11.1989.</a:t>
            </a:r>
            <a:br>
              <a:rPr lang="ru-RU" sz="2000" dirty="0" smtClean="0">
                <a:latin typeface="+mn-lt"/>
              </a:rPr>
            </a:br>
            <a:r>
              <a:rPr lang="ru-RU" sz="2000" dirty="0" smtClean="0">
                <a:latin typeface="+mn-lt"/>
              </a:rPr>
              <a:t/>
            </a:r>
            <a:br>
              <a:rPr lang="ru-RU" sz="2000" dirty="0" smtClean="0">
                <a:latin typeface="+mn-lt"/>
              </a:rPr>
            </a:br>
            <a:r>
              <a:rPr lang="ru-RU" sz="2000" dirty="0" smtClean="0">
                <a:latin typeface="+mn-lt"/>
              </a:rPr>
              <a:t>- Конституция Российской Федерации от 12.121.1993.</a:t>
            </a:r>
            <a:br>
              <a:rPr lang="ru-RU" sz="2000" dirty="0" smtClean="0">
                <a:latin typeface="+mn-lt"/>
              </a:rPr>
            </a:br>
            <a:r>
              <a:rPr lang="ru-RU" sz="2000" dirty="0" smtClean="0">
                <a:latin typeface="+mn-lt"/>
              </a:rPr>
              <a:t/>
            </a:r>
            <a:br>
              <a:rPr lang="ru-RU" sz="2000" dirty="0" smtClean="0">
                <a:latin typeface="+mn-lt"/>
              </a:rPr>
            </a:br>
            <a:r>
              <a:rPr lang="ru-RU" sz="2000" dirty="0" smtClean="0">
                <a:latin typeface="+mn-lt"/>
              </a:rPr>
              <a:t>- Федеральный закон от 10.01.2002 №7-ФЗ «Об охране окружающей среды».</a:t>
            </a:r>
            <a:br>
              <a:rPr lang="ru-RU" sz="2000" dirty="0" smtClean="0">
                <a:latin typeface="+mn-lt"/>
              </a:rPr>
            </a:br>
            <a:r>
              <a:rPr lang="ru-RU" sz="2000" dirty="0" smtClean="0">
                <a:latin typeface="+mn-lt"/>
              </a:rPr>
              <a:t/>
            </a:r>
            <a:br>
              <a:rPr lang="ru-RU" sz="2000" dirty="0" smtClean="0">
                <a:latin typeface="+mn-lt"/>
              </a:rPr>
            </a:br>
            <a:r>
              <a:rPr lang="ru-RU" sz="2000" dirty="0" smtClean="0">
                <a:latin typeface="+mn-lt"/>
              </a:rPr>
              <a:t>- Федеральный государственный образовательный стандарт дошкольного образования, утверждённый приказом </a:t>
            </a:r>
            <a:r>
              <a:rPr lang="ru-RU" sz="2000" dirty="0" err="1" smtClean="0">
                <a:latin typeface="+mn-lt"/>
              </a:rPr>
              <a:t>Минобрнауки</a:t>
            </a:r>
            <a:r>
              <a:rPr lang="ru-RU" sz="2000" dirty="0" smtClean="0">
                <a:latin typeface="+mn-lt"/>
              </a:rPr>
              <a:t> России от 17.10.2013 № 1155.</a:t>
            </a:r>
            <a:br>
              <a:rPr lang="ru-RU" sz="2000" dirty="0" smtClean="0">
                <a:latin typeface="+mn-lt"/>
              </a:rPr>
            </a:br>
            <a:r>
              <a:rPr lang="ru-RU" sz="2000" dirty="0" smtClean="0">
                <a:latin typeface="+mn-lt"/>
              </a:rPr>
              <a:t/>
            </a:r>
            <a:br>
              <a:rPr lang="ru-RU" sz="2000" dirty="0" smtClean="0">
                <a:latin typeface="+mn-lt"/>
              </a:rPr>
            </a:br>
            <a:r>
              <a:rPr lang="ru-RU" sz="2000" dirty="0" smtClean="0">
                <a:latin typeface="+mn-lt"/>
              </a:rPr>
              <a:t>- Стратегия развития воспитания в Российской Федерации на период до 2025 года, утверждённая распоряжением Правительства РФ от 29.05.2015 № 996-р.</a:t>
            </a:r>
            <a:br>
              <a:rPr lang="ru-RU" sz="2000" dirty="0" smtClean="0">
                <a:latin typeface="+mn-lt"/>
              </a:rPr>
            </a:br>
            <a:endParaRPr lang="ru-RU" sz="1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5429264"/>
          </a:xfrm>
        </p:spPr>
        <p:txBody>
          <a:bodyPr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 smtClean="0">
                <a:latin typeface="+mn-lt"/>
              </a:rPr>
              <a:t/>
            </a:r>
            <a:br>
              <a:rPr lang="ru-RU" sz="28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>       </a:t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/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/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/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>  </a:t>
            </a:r>
            <a:r>
              <a:rPr lang="ru-RU" sz="2400" b="1" dirty="0" smtClean="0">
                <a:latin typeface="+mn-lt"/>
              </a:rPr>
              <a:t>Согласно Стратегии развития воспитания в РФ, </a:t>
            </a:r>
            <a:r>
              <a:rPr lang="ru-RU" sz="2400" b="1" dirty="0" smtClean="0">
                <a:solidFill>
                  <a:srgbClr val="0070C0"/>
                </a:solidFill>
                <a:latin typeface="+mn-lt"/>
              </a:rPr>
              <a:t>экологическое воспитание </a:t>
            </a:r>
            <a:r>
              <a:rPr lang="ru-RU" sz="2400" b="1" dirty="0" smtClean="0">
                <a:latin typeface="+mn-lt"/>
              </a:rPr>
              <a:t>предполагает:</a:t>
            </a:r>
            <a:br>
              <a:rPr lang="ru-RU" sz="2400" b="1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/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>- развитие у воспитанников представлений и  элементарных понятий о взаимосвязях и  взаимоотношениях человека и природы; </a:t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/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>- становление и развитие у ребёнка экологической культуры, бережного отношения к родной земле;</a:t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/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>- воспитание чувства ответственности за состояние природных ресурсов и разумное взаимодействие с ними; </a:t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/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> - осознание своего собственного «Я» как части природы.</a:t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/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/>
            </a:r>
            <a:br>
              <a:rPr lang="ru-RU" sz="2400" dirty="0" smtClean="0">
                <a:latin typeface="+mn-lt"/>
              </a:rPr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4786346"/>
          </a:xfrm>
        </p:spPr>
        <p:txBody>
          <a:bodyPr/>
          <a:lstStyle/>
          <a:p>
            <a:pPr algn="l"/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2000" dirty="0" smtClean="0">
                <a:latin typeface="+mn-lt"/>
              </a:rPr>
              <a:t> </a:t>
            </a:r>
            <a:br>
              <a:rPr lang="ru-RU" sz="2000" dirty="0" smtClean="0">
                <a:latin typeface="+mn-lt"/>
              </a:rPr>
            </a:br>
            <a:r>
              <a:rPr lang="ru-RU" sz="2400" b="1" dirty="0" smtClean="0">
                <a:solidFill>
                  <a:schemeClr val="accent1"/>
                </a:solidFill>
                <a:latin typeface="+mn-lt"/>
              </a:rPr>
              <a:t>При характеристике экологической культуры личности выделяют такие элементы, как:</a:t>
            </a:r>
            <a:r>
              <a:rPr lang="ru-RU" sz="2400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ru-RU" sz="2400" dirty="0" smtClean="0">
                <a:solidFill>
                  <a:schemeClr val="accent1"/>
                </a:solidFill>
                <a:latin typeface="+mn-lt"/>
              </a:rPr>
            </a:br>
            <a:r>
              <a:rPr lang="ru-RU" sz="2000" dirty="0" smtClean="0">
                <a:latin typeface="+mn-lt"/>
              </a:rPr>
              <a:t/>
            </a:r>
            <a:br>
              <a:rPr lang="ru-RU" sz="2000" dirty="0" smtClean="0">
                <a:latin typeface="+mn-lt"/>
              </a:rPr>
            </a:br>
            <a:r>
              <a:rPr lang="ru-RU" sz="2000" b="1" dirty="0" smtClean="0">
                <a:solidFill>
                  <a:srgbClr val="FF0000"/>
                </a:solidFill>
                <a:latin typeface="+mn-lt"/>
              </a:rPr>
              <a:t>экологическое восприятие </a:t>
            </a:r>
            <a:r>
              <a:rPr lang="ru-RU" sz="2000" dirty="0" smtClean="0">
                <a:latin typeface="+mn-lt"/>
              </a:rPr>
              <a:t>- видение, </a:t>
            </a:r>
            <a:r>
              <a:rPr lang="ru-RU" sz="2000" dirty="0" err="1" smtClean="0">
                <a:latin typeface="+mn-lt"/>
              </a:rPr>
              <a:t>слышание</a:t>
            </a:r>
            <a:r>
              <a:rPr lang="ru-RU" sz="2000" dirty="0" smtClean="0">
                <a:latin typeface="+mn-lt"/>
              </a:rPr>
              <a:t>, обоняние, осязание природы во всей ее гармонической естественной и эстетической целостности; </a:t>
            </a:r>
            <a:br>
              <a:rPr lang="ru-RU" sz="2000" dirty="0" smtClean="0">
                <a:latin typeface="+mn-lt"/>
              </a:rPr>
            </a:br>
            <a:r>
              <a:rPr lang="ru-RU" sz="2000" b="1" dirty="0" smtClean="0">
                <a:solidFill>
                  <a:srgbClr val="FF0000"/>
                </a:solidFill>
                <a:latin typeface="+mn-lt"/>
              </a:rPr>
              <a:t>экологическое мышление </a:t>
            </a:r>
            <a:r>
              <a:rPr lang="ru-RU" sz="2000" dirty="0" smtClean="0">
                <a:latin typeface="+mn-lt"/>
              </a:rPr>
              <a:t>- отражение существенных связей и отношений, творческое воссоздание и прогнозирование последствий того или иного вмешательства человека в жизнь природы; </a:t>
            </a:r>
            <a:br>
              <a:rPr lang="ru-RU" sz="2000" dirty="0" smtClean="0">
                <a:latin typeface="+mn-lt"/>
              </a:rPr>
            </a:br>
            <a:r>
              <a:rPr lang="ru-RU" sz="2000" b="1" dirty="0" smtClean="0">
                <a:solidFill>
                  <a:srgbClr val="FF0000"/>
                </a:solidFill>
                <a:latin typeface="+mn-lt"/>
              </a:rPr>
              <a:t>экологическое чувствование </a:t>
            </a:r>
            <a:r>
              <a:rPr lang="ru-RU" sz="2000" dirty="0" smtClean="0">
                <a:latin typeface="+mn-lt"/>
              </a:rPr>
              <a:t>– эмоциональный резонанс человека и природы, сопереживание; </a:t>
            </a:r>
            <a:br>
              <a:rPr lang="ru-RU" sz="2000" dirty="0" smtClean="0">
                <a:latin typeface="+mn-lt"/>
              </a:rPr>
            </a:br>
            <a:r>
              <a:rPr lang="ru-RU" sz="2000" b="1" dirty="0" smtClean="0">
                <a:solidFill>
                  <a:srgbClr val="FF0000"/>
                </a:solidFill>
                <a:latin typeface="+mn-lt"/>
              </a:rPr>
              <a:t>экологические знания </a:t>
            </a:r>
            <a:r>
              <a:rPr lang="ru-RU" sz="2000" dirty="0" smtClean="0">
                <a:latin typeface="+mn-lt"/>
              </a:rPr>
              <a:t>– отражение в сознании человека взаимосвязей и взаимозависимостей между человеком и природой в форме экологических представлений, понятий, суждений; </a:t>
            </a:r>
            <a:br>
              <a:rPr lang="ru-RU" sz="2000" dirty="0" smtClean="0">
                <a:latin typeface="+mn-lt"/>
              </a:rPr>
            </a:br>
            <a:r>
              <a:rPr lang="ru-RU" sz="2000" b="1" dirty="0" smtClean="0">
                <a:solidFill>
                  <a:srgbClr val="FF0000"/>
                </a:solidFill>
                <a:latin typeface="+mn-lt"/>
              </a:rPr>
              <a:t>экологическое отношение </a:t>
            </a:r>
            <a:r>
              <a:rPr lang="ru-RU" sz="2000" dirty="0" smtClean="0">
                <a:latin typeface="+mn-lt"/>
              </a:rPr>
              <a:t>– действенно-практическое, волевое, экологически оправданное поведение в природе в соответствии с законами взаимодействия природы и человека, нормами права, морали. </a:t>
            </a:r>
            <a:endParaRPr lang="ru-RU" sz="2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75" y="764704"/>
            <a:ext cx="7715250" cy="5378940"/>
          </a:xfrm>
        </p:spPr>
        <p:txBody>
          <a:bodyPr rtlCol="0">
            <a:noAutofit/>
          </a:bodyPr>
          <a:lstStyle/>
          <a:p>
            <a:r>
              <a:rPr lang="ru-RU" sz="2000" b="1" dirty="0" smtClean="0">
                <a:latin typeface="+mn-lt"/>
              </a:rPr>
              <a:t/>
            </a:r>
            <a:br>
              <a:rPr lang="ru-RU" sz="2000" b="1" dirty="0" smtClean="0">
                <a:latin typeface="+mn-lt"/>
              </a:rPr>
            </a:br>
            <a:r>
              <a:rPr lang="ru-RU" sz="2000" b="1" dirty="0" smtClean="0">
                <a:latin typeface="+mn-lt"/>
              </a:rPr>
              <a:t/>
            </a:r>
            <a:br>
              <a:rPr lang="ru-RU" sz="2000" b="1" dirty="0" smtClean="0">
                <a:latin typeface="+mn-lt"/>
              </a:rPr>
            </a:br>
            <a:r>
              <a:rPr lang="ru-RU" dirty="0" smtClean="0">
                <a:latin typeface="+mn-lt"/>
              </a:rPr>
              <a:t/>
            </a:r>
            <a:br>
              <a:rPr lang="ru-RU" dirty="0" smtClean="0">
                <a:latin typeface="+mn-lt"/>
              </a:rPr>
            </a:br>
            <a:endParaRPr lang="ru-RU" b="1" i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571480"/>
            <a:ext cx="835824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+mn-lt"/>
              </a:rPr>
              <a:t>        </a:t>
            </a:r>
          </a:p>
          <a:p>
            <a:pPr algn="just"/>
            <a:endParaRPr lang="ru-RU" sz="2400" dirty="0" smtClean="0">
              <a:latin typeface="+mn-lt"/>
            </a:endParaRPr>
          </a:p>
          <a:p>
            <a:pPr algn="just"/>
            <a:r>
              <a:rPr lang="ru-RU" sz="2400" dirty="0" smtClean="0">
                <a:latin typeface="+mn-lt"/>
              </a:rPr>
              <a:t>             Воспитатель детского сада – главная, фигура педагогического процесса, в том числе и экологического воспитания. Являясь носителем экологической культуры, владея методикой экологического воспитания, он организует деятельность детей так, чтобы она была содержательной, эмоционально насыщенной, способствовала формированию практических навыков и необходимых представлений о природе и постепенно «переходила» в самостоятельное поведение детей. Ведущей в этом процессе должна стать совместная деятельность взрослого и ребенка.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57166"/>
            <a:ext cx="2000264" cy="105729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Сюжетно -ролевые  и </a:t>
            </a:r>
            <a:r>
              <a:rPr lang="ru-RU" dirty="0" err="1" smtClean="0">
                <a:solidFill>
                  <a:schemeClr val="tx1"/>
                </a:solidFill>
              </a:rPr>
              <a:t>д</a:t>
            </a:r>
            <a:r>
              <a:rPr lang="ru-RU" dirty="0" smtClean="0">
                <a:solidFill>
                  <a:schemeClr val="tx1"/>
                </a:solidFill>
              </a:rPr>
              <a:t>/игры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14612" y="357166"/>
            <a:ext cx="1785938" cy="105727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Игры с природным материалом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86313" y="357166"/>
            <a:ext cx="1714513" cy="105729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Целевые прогулки </a:t>
            </a:r>
            <a:r>
              <a:rPr lang="ru-RU" dirty="0" smtClean="0">
                <a:solidFill>
                  <a:schemeClr val="tx1"/>
                </a:solidFill>
              </a:rPr>
              <a:t>и наблюдение в природе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786578" y="357166"/>
            <a:ext cx="2000279" cy="98585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Просмотр  фильмов  о  природе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4071942"/>
            <a:ext cx="2071702" cy="107157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Создание книг – самоделок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000893" y="2786058"/>
            <a:ext cx="1785950" cy="107157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Чтение детской художественной литературы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86579" y="4000504"/>
            <a:ext cx="2000264" cy="105727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Труд в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мини – центре  природы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643702" y="1500175"/>
            <a:ext cx="2143141" cy="121444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Опытная, экспериментальная, поисковая деятельность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7158" y="5214951"/>
            <a:ext cx="2000280" cy="128588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Беседы  с  детьми  на экологические  темы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43438" y="5357826"/>
            <a:ext cx="1928826" cy="114300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Сбор коллекций семян, камней, оформление гербария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715140" y="5143512"/>
            <a:ext cx="2071702" cy="135732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Работа с календарями природы, дневниками наблюдений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00298" y="5357812"/>
            <a:ext cx="1928826" cy="11430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Изобразительная  деятельность  по экологической  тематике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57158" y="1500174"/>
            <a:ext cx="2143140" cy="135732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Рассматривание  дидактических картинок, иллюстраций  о природе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57158" y="2928934"/>
            <a:ext cx="2000264" cy="10001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Экологические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досуги, проекты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Выноска с четырьмя стрелками 17"/>
          <p:cNvSpPr/>
          <p:nvPr/>
        </p:nvSpPr>
        <p:spPr>
          <a:xfrm>
            <a:off x="2428860" y="1928802"/>
            <a:ext cx="4429125" cy="2428885"/>
          </a:xfrm>
          <a:prstGeom prst="quadArrowCallou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С</a:t>
            </a:r>
            <a:r>
              <a:rPr lang="ru-RU" b="1" dirty="0" smtClean="0">
                <a:solidFill>
                  <a:schemeClr val="tx1"/>
                </a:solidFill>
              </a:rPr>
              <a:t>овместная </a:t>
            </a:r>
            <a:r>
              <a:rPr lang="ru-RU" b="1" dirty="0">
                <a:solidFill>
                  <a:schemeClr val="tx1"/>
                </a:solidFill>
              </a:rPr>
              <a:t>деятельность  воспитателя  и </a:t>
            </a:r>
            <a:r>
              <a:rPr lang="ru-RU" b="1" dirty="0" smtClean="0">
                <a:solidFill>
                  <a:schemeClr val="tx1"/>
                </a:solidFill>
              </a:rPr>
              <a:t>воспитанников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26900"/>
      </a:hlink>
      <a:folHlink>
        <a:srgbClr val="FBD5B5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5062</TotalTime>
  <Words>472</Words>
  <Application>Microsoft Office PowerPoint</Application>
  <PresentationFormat>Экран (4:3)</PresentationFormat>
  <Paragraphs>64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«Человек стал человеком, когда услышал шепот листьев и песню кузнечика, журчание весеннего ручья и звон серебряных колокольчиков в бездонном летнем небе, шорох снежинок и завывание вьюги за окном, ласковый плеск волны и торжественную тишину ночи, – услышал, и, затаив дыхание, слушает сотни и тысячи лет чудесную музыку жизни». В. А. Сухомлинский</vt:lpstr>
      <vt:lpstr>                 Слово «экология» древнегреческое: «эко» – жилище, «логос» – понятие, наука.       Термин впервые предложил немецкий биолог Эрнст Геккель в 1866 году в книге «Общая морфология организмов».      Таким образом,  экология – это наука о взаимодействиях живых организмов и их сообществ между собой и с                                                          окружающей средой.       Современная трактовка понятия «экология» намного шире. В настоящее время под экологическими вопросами ошибочно понимают проблемы охраны окружающей среды. Во многом это связано с теми последствиями, которые возникают из-за пагубного влияния деятельности человека на окружающую среду. </vt:lpstr>
      <vt:lpstr>Поэтому сегодня можно с уверенностью сказать, что экологическое воспитание детей — это забота о будущем планеты.         Столь раннее формирование экологической направленности объясняется тем, что до 7 лет у ребёнка создаётся фундамент для закладывания осознанного отношения к окружающей природе; идёт накопление ярких эмоций; непосредственное восприятие информации позволяет запомнить её прочно и легко, потому что это интересно.        Современные исследования показали, что на психологическом уровне восприятие окружающего мира у ребёнка до 7 лет формируется на 70%. А вот после достижения этой черты оставшиеся 30% накапливаются уже до конца дней.         Поэтому  работа с детьми дошкольного возраста так  важна для формирования экологической культуры личности. </vt:lpstr>
      <vt:lpstr>    Нормативные документы, в которых отражены аспекты экологического воспитания, образования, просвещения:  - Конвенция о правах ребёнка от 20.11.1989.  - Конституция Российской Федерации от 12.121.1993.  - Федеральный закон от 10.01.2002 №7-ФЗ «Об охране окружающей среды».  - Федеральный государственный образовательный стандарт дошкольного образования, утверждённый приказом Минобрнауки России от 17.10.2013 № 1155.  - Стратегия развития воспитания в Российской Федерации на период до 2025 года, утверждённая распоряжением Правительства РФ от 29.05.2015 № 996-р. </vt:lpstr>
      <vt:lpstr>              Согласно Стратегии развития воспитания в РФ, экологическое воспитание предполагает:  - развитие у воспитанников представлений и  элементарных понятий о взаимосвязях и  взаимоотношениях человека и природы;   - становление и развитие у ребёнка экологической культуры, бережного отношения к родной земле;  - воспитание чувства ответственности за состояние природных ресурсов и разумное взаимодействие с ними;    - осознание своего собственного «Я» как части природы.    </vt:lpstr>
      <vt:lpstr>   При характеристике экологической культуры личности выделяют такие элементы, как:  экологическое восприятие - видение, слышание, обоняние, осязание природы во всей ее гармонической естественной и эстетической целостности;  экологическое мышление - отражение существенных связей и отношений, творческое воссоздание и прогнозирование последствий того или иного вмешательства человека в жизнь природы;  экологическое чувствование – эмоциональный резонанс человека и природы, сопереживание;  экологические знания – отражение в сознании человека взаимосвязей и взаимозависимостей между человеком и природой в форме экологических представлений, понятий, суждений;  экологическое отношение – действенно-практическое, волевое, экологически оправданное поведение в природе в соответствии с законами взаимодействия природы и человека, нормами права, морали. </vt:lpstr>
      <vt:lpstr>   </vt:lpstr>
      <vt:lpstr>Презентация PowerPoint</vt:lpstr>
      <vt:lpstr>  Все эти методы способствуют развитию познавательных процессов у детей, формированию ценности к окружающей их действительности, воспитывают бережное отношение к природе, ко всему, что их окружает. Очень важно, чтобы сами взрослые любили природу и эту любовь старались привить детям своим личным примером.   </vt:lpstr>
      <vt:lpstr>Презентация PowerPoint</vt:lpstr>
      <vt:lpstr>Презентация PowerPoint</vt:lpstr>
      <vt:lpstr>      Поэтому самое главное в процессе экологического воспитания привить ребенку главные     принципы его жизни в гармонии с природой: 1. «Не навреди» 2. «Познавая, не разрушай» 3. «Не бери у природы больше, чем тебе необходимо» 4. «Прежде чем сделать, ответь себе на три вопроса:  -  Что я хочу сделать?  -  Зачем мне это нужно?  -  Кто и что при этом приобретает, а кто и что теряет? 5. «Подумай о последствиях!» </vt:lpstr>
      <vt:lpstr>Всё хорошее в детях из детства!  Как истоки добра пробудить? Прикоснуться к природе всем сердцем: Удивиться, узнать, полюбить!  Мы хотим, чтоб земля расцветала. Росли как цветы, малыши  Чтоб для них экология стала  Не наукой, а частью души!  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Admin</cp:lastModifiedBy>
  <cp:revision>154</cp:revision>
  <dcterms:created xsi:type="dcterms:W3CDTF">2013-08-23T08:38:35Z</dcterms:created>
  <dcterms:modified xsi:type="dcterms:W3CDTF">2023-10-12T06:06:47Z</dcterms:modified>
</cp:coreProperties>
</file>