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858000" cy="9144000"/>
  <p:embeddedFontLst>
    <p:embeddedFont>
      <p:font typeface="DM Serif Display" charset="0"/>
      <p:regular r:id="rId5"/>
      <p:italic r:id="rId6"/>
    </p:embeddedFont>
    <p:embeddedFont>
      <p:font typeface="Raleway Medium" charset="-52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1536" y="-79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7" r:id="rId2"/>
    <p:sldLayoutId id="2147483658" r:id="rId3"/>
    <p:sldLayoutId id="2147483664" r:id="rId4"/>
    <p:sldLayoutId id="214748366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6713" y="88911"/>
            <a:ext cx="6883814" cy="8925520"/>
          </a:xfrm>
          <a:prstGeom prst="rect">
            <a:avLst/>
          </a:prstGeom>
          <a:noFill/>
          <a:ln>
            <a:solidFill>
              <a:schemeClr val="accent4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Дискуссия для родителей</a:t>
            </a:r>
          </a:p>
          <a:p>
            <a:pPr algn="ctr"/>
            <a:endParaRPr lang="ru-RU" b="1" dirty="0" smtClean="0"/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Какого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ребенка можно считать здоровым?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1600" b="1" dirty="0" smtClean="0"/>
          </a:p>
          <a:p>
            <a:r>
              <a:rPr lang="ru-RU" sz="2400" b="1" dirty="0" smtClean="0">
                <a:solidFill>
                  <a:srgbClr val="7030A0"/>
                </a:solidFill>
              </a:rPr>
              <a:t>Давайте </a:t>
            </a:r>
            <a:r>
              <a:rPr lang="ru-RU" sz="2400" b="1" dirty="0">
                <a:solidFill>
                  <a:srgbClr val="7030A0"/>
                </a:solidFill>
              </a:rPr>
              <a:t>поговорим!</a:t>
            </a:r>
          </a:p>
          <a:p>
            <a:r>
              <a:rPr lang="ru-RU" sz="1600" dirty="0"/>
              <a:t>Добрый день, уважаемые родители!</a:t>
            </a:r>
          </a:p>
          <a:p>
            <a:r>
              <a:rPr lang="ru-RU" sz="1600" dirty="0"/>
              <a:t>Сегодня мы собрались, чтобы обсудить, пожалуй, самый важный вопрос для каждого из нас: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что значит, чтобы наш ребенок был здоров?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600" dirty="0"/>
              <a:t>Казалось бы, ответ очевиден: здоровый ребенок – это тот, кто не болеет. Но так ли все просто? Ведь здоровье – это гораздо больше, чем просто отсутствие болезней. Это комплексное понятие, включающее в себя физическое, психическое и социальное благополучие.</a:t>
            </a:r>
          </a:p>
          <a:p>
            <a:endParaRPr lang="ru-RU" sz="1600" b="1" dirty="0" smtClean="0"/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Давайте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вместе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подумаем???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lvl="0"/>
            <a:endParaRPr lang="ru-RU" sz="1600" b="1" dirty="0" smtClean="0"/>
          </a:p>
          <a:p>
            <a:pPr lvl="0"/>
            <a:r>
              <a:rPr lang="ru-RU" sz="1600" b="1" dirty="0" smtClean="0"/>
              <a:t>Что </a:t>
            </a:r>
            <a:r>
              <a:rPr lang="ru-RU" sz="1600" b="1" dirty="0"/>
              <a:t>для вас значит "здоровый ребенок"?</a:t>
            </a:r>
            <a:r>
              <a:rPr lang="ru-RU" sz="1600" dirty="0"/>
              <a:t> Какие критерии вы используете, чтобы оценить состояние здоровья своего ребенка?</a:t>
            </a:r>
          </a:p>
          <a:p>
            <a:pPr lvl="0"/>
            <a:r>
              <a:rPr lang="ru-RU" sz="1600" b="1" dirty="0"/>
              <a:t>Как часто болеет ваш ребенок?</a:t>
            </a:r>
            <a:r>
              <a:rPr lang="ru-RU" sz="1600" dirty="0"/>
              <a:t> Считаете ли вы это нормой, или это повод для беспокойства?</a:t>
            </a:r>
          </a:p>
          <a:p>
            <a:pPr lvl="0"/>
            <a:r>
              <a:rPr lang="ru-RU" sz="1600" b="1" dirty="0"/>
              <a:t>Как вы поддерживаете здоровье своего ребенка?</a:t>
            </a:r>
            <a:r>
              <a:rPr lang="ru-RU" sz="1600" dirty="0"/>
              <a:t> Что вы делаете для профилактики заболеваний?</a:t>
            </a:r>
          </a:p>
          <a:p>
            <a:pPr lvl="0"/>
            <a:r>
              <a:rPr lang="ru-RU" sz="1600" b="1" dirty="0"/>
              <a:t>Как вы реагируете, когда ваш ребенок болеет?</a:t>
            </a:r>
            <a:r>
              <a:rPr lang="ru-RU" sz="1600" dirty="0"/>
              <a:t> Какие методы лечения вы предпочитаете?</a:t>
            </a:r>
          </a:p>
          <a:p>
            <a:pPr lvl="0"/>
            <a:r>
              <a:rPr lang="ru-RU" sz="1600" b="1" dirty="0"/>
              <a:t>Как вы думаете, влияет ли эмоциональное состояние ребенка на его физическое здоровье?</a:t>
            </a:r>
            <a:endParaRPr lang="ru-RU" sz="1600" dirty="0"/>
          </a:p>
          <a:p>
            <a:pPr lvl="0"/>
            <a:r>
              <a:rPr lang="ru-RU" sz="1600" b="1" dirty="0"/>
              <a:t>Как вы помогаете ребенку справляться со стрессом и негативными эмоциями?</a:t>
            </a:r>
            <a:endParaRPr lang="ru-RU" sz="1600" dirty="0"/>
          </a:p>
          <a:p>
            <a:pPr lvl="0"/>
            <a:r>
              <a:rPr lang="ru-RU" sz="1600" b="1" dirty="0"/>
              <a:t>Как вы формируете у ребенка здоровые привычки?</a:t>
            </a:r>
            <a:r>
              <a:rPr lang="ru-RU" sz="1600" dirty="0"/>
              <a:t> (например, правильное питание, физическая активность, режим дня)</a:t>
            </a:r>
          </a:p>
          <a:p>
            <a:pPr lvl="0"/>
            <a:r>
              <a:rPr lang="ru-RU" sz="1600" b="1" dirty="0"/>
              <a:t>Как вы считаете, достаточно ли информации о здоровье детей вы получаете?</a:t>
            </a:r>
            <a:endParaRPr lang="ru-RU" sz="1600" dirty="0"/>
          </a:p>
          <a:p>
            <a:endParaRPr lang="ru-RU" sz="1600" b="1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553" y="8579958"/>
            <a:ext cx="2836134" cy="18802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101" y="3751054"/>
            <a:ext cx="1162698" cy="914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861" y="2879952"/>
            <a:ext cx="719592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Психическое здоровье:</a:t>
            </a:r>
            <a:endParaRPr lang="ru-RU" sz="1600" dirty="0" smtClean="0"/>
          </a:p>
          <a:p>
            <a:pPr lvl="1"/>
            <a:r>
              <a:rPr lang="ru-RU" sz="1600" dirty="0" smtClean="0"/>
              <a:t>Как понять, что у ребенка есть проблемы с психическим здоровьем?</a:t>
            </a:r>
          </a:p>
          <a:p>
            <a:pPr lvl="1"/>
            <a:r>
              <a:rPr lang="ru-RU" sz="1600" dirty="0" smtClean="0"/>
              <a:t>Как помочь ребенку справиться со стрессом и тревогой?</a:t>
            </a:r>
          </a:p>
          <a:p>
            <a:pPr lvl="1"/>
            <a:r>
              <a:rPr lang="ru-RU" sz="1600" dirty="0" smtClean="0"/>
              <a:t>Как развить у ребенка эмоциональный интеллект?</a:t>
            </a:r>
          </a:p>
          <a:p>
            <a:pPr lvl="1"/>
            <a:r>
              <a:rPr lang="ru-RU" sz="1600" dirty="0" smtClean="0"/>
              <a:t>Как создать благоприятную атмосферу в семье?</a:t>
            </a:r>
          </a:p>
          <a:p>
            <a:pPr lvl="0"/>
            <a:endParaRPr lang="ru-RU" sz="1600" b="1" dirty="0" smtClean="0"/>
          </a:p>
          <a:p>
            <a:pPr lvl="0"/>
            <a:r>
              <a:rPr lang="ru-RU" sz="1600" b="1" dirty="0" smtClean="0"/>
              <a:t>Социальное здоровье:</a:t>
            </a:r>
            <a:endParaRPr lang="ru-RU" sz="1600" dirty="0" smtClean="0"/>
          </a:p>
          <a:p>
            <a:pPr lvl="1"/>
            <a:r>
              <a:rPr lang="ru-RU" sz="1600" dirty="0" smtClean="0"/>
              <a:t>Как научить ребенка общаться с другими детьми?</a:t>
            </a:r>
          </a:p>
          <a:p>
            <a:pPr lvl="1"/>
            <a:r>
              <a:rPr lang="ru-RU" sz="1600" dirty="0" smtClean="0"/>
              <a:t>Как помочь ребенку адаптироваться в коллективе?</a:t>
            </a:r>
          </a:p>
          <a:p>
            <a:pPr lvl="1"/>
            <a:r>
              <a:rPr lang="ru-RU" sz="1600" dirty="0" smtClean="0"/>
              <a:t>Как защитить ребенка от негативного влияния окружающей среды?</a:t>
            </a:r>
            <a:endParaRPr lang="ru-RU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0861" y="195832"/>
            <a:ext cx="68204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В ходе нашей дискуссии мы постараемся ответить на следующие вопросы</a:t>
            </a:r>
            <a:r>
              <a:rPr lang="ru-RU" sz="1600" b="1" dirty="0" smtClean="0"/>
              <a:t>:</a:t>
            </a:r>
            <a:endParaRPr lang="ru-RU" sz="1600" dirty="0" smtClean="0"/>
          </a:p>
          <a:p>
            <a:pPr lvl="0" algn="just"/>
            <a:endParaRPr lang="ru-RU" sz="1600" b="1" dirty="0"/>
          </a:p>
          <a:p>
            <a:pPr lvl="0" algn="just"/>
            <a:r>
              <a:rPr lang="ru-RU" sz="1600" b="1" dirty="0" smtClean="0"/>
              <a:t>Физическое здоровье:</a:t>
            </a:r>
            <a:endParaRPr lang="ru-RU" sz="1600" dirty="0" smtClean="0"/>
          </a:p>
          <a:p>
            <a:pPr lvl="1" algn="just"/>
            <a:r>
              <a:rPr lang="ru-RU" sz="1600" dirty="0" smtClean="0"/>
              <a:t>Какие показатели физического развития ребенка считаются нормальными?</a:t>
            </a:r>
          </a:p>
          <a:p>
            <a:pPr lvl="1" algn="just"/>
            <a:r>
              <a:rPr lang="ru-RU" sz="1600" dirty="0" smtClean="0"/>
              <a:t>Какие прививки необходимы и почему?</a:t>
            </a:r>
          </a:p>
          <a:p>
            <a:pPr lvl="1" algn="just"/>
            <a:r>
              <a:rPr lang="ru-RU" sz="1600" dirty="0" smtClean="0"/>
              <a:t>Как правильно организовать питание ребенка?</a:t>
            </a:r>
          </a:p>
          <a:p>
            <a:pPr lvl="1" algn="just"/>
            <a:r>
              <a:rPr lang="ru-RU" sz="1600" dirty="0" smtClean="0"/>
              <a:t>Как обеспечить ребенку достаточную физическую активность?</a:t>
            </a:r>
          </a:p>
          <a:p>
            <a:pPr lvl="1" algn="just"/>
            <a:r>
              <a:rPr lang="ru-RU" sz="1600" dirty="0" smtClean="0"/>
              <a:t>Как распознать первые признаки болезни?</a:t>
            </a:r>
            <a:endParaRPr lang="ru-RU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928" y="7985760"/>
            <a:ext cx="5510050" cy="2201560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noFill/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Прямоугольник 2"/>
          <p:cNvSpPr/>
          <p:nvPr/>
        </p:nvSpPr>
        <p:spPr>
          <a:xfrm>
            <a:off x="250860" y="5362533"/>
            <a:ext cx="7044455" cy="230832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Мы надеемся, что наша дискуссия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поможет </a:t>
            </a:r>
            <a:r>
              <a:rPr lang="ru-RU" sz="2400" b="1" dirty="0" smtClean="0">
                <a:solidFill>
                  <a:srgbClr val="002060"/>
                </a:solidFill>
              </a:rPr>
              <a:t>вам:</a:t>
            </a:r>
          </a:p>
          <a:p>
            <a:pPr lvl="0" algn="just"/>
            <a:r>
              <a:rPr lang="ru-RU" sz="1600" dirty="0" smtClean="0"/>
              <a:t>Лучше понять, что значит быть здоровым ребенком.</a:t>
            </a:r>
          </a:p>
          <a:p>
            <a:pPr lvl="0" algn="just"/>
            <a:r>
              <a:rPr lang="ru-RU" sz="1600" dirty="0" smtClean="0"/>
              <a:t>Получить полезные советы и рекомендации по поддержанию здоровья вашего ребенка.</a:t>
            </a:r>
          </a:p>
          <a:p>
            <a:pPr lvl="0" algn="just"/>
            <a:r>
              <a:rPr lang="ru-RU" sz="1600" dirty="0" smtClean="0"/>
              <a:t>Обменяться опытом с другими родителями.</a:t>
            </a:r>
          </a:p>
          <a:p>
            <a:pPr lvl="0" algn="just"/>
            <a:r>
              <a:rPr lang="ru-RU" sz="1600" dirty="0" smtClean="0"/>
              <a:t>Найти ответы на волнующие вас вопросы.</a:t>
            </a:r>
          </a:p>
          <a:p>
            <a:pPr algn="just"/>
            <a:r>
              <a:rPr lang="ru-RU" sz="1600" dirty="0" smtClean="0"/>
              <a:t>Давайте вместе создадим здоровое будущее для наших детей!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67631590"/>
      </p:ext>
    </p:extLst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384</Words>
  <Application>Microsoft Office PowerPoint</Application>
  <PresentationFormat>Произвольный</PresentationFormat>
  <Paragraphs>44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DM Serif Display</vt:lpstr>
      <vt:lpstr>Raleway Medium</vt:lpstr>
      <vt:lpstr>Printable ADHD Supports &amp; Visual Aids for Middle School by Slidesgo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23</cp:revision>
  <dcterms:modified xsi:type="dcterms:W3CDTF">2025-05-23T04:18:15Z</dcterms:modified>
</cp:coreProperties>
</file>