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7" r:id="rId1"/>
  </p:sldMasterIdLst>
  <p:notesMasterIdLst>
    <p:notesMasterId r:id="rId4"/>
  </p:notesMasterIdLst>
  <p:sldIdLst>
    <p:sldId id="256" r:id="rId2"/>
    <p:sldId id="258" r:id="rId3"/>
  </p:sldIdLst>
  <p:sldSz cx="7559675" cy="10691813"/>
  <p:notesSz cx="6858000" cy="9144000"/>
  <p:embeddedFontLst>
    <p:embeddedFont>
      <p:font typeface="DM Serif Display" charset="0"/>
      <p:regular r:id="rId5"/>
      <p:italic r:id="rId6"/>
    </p:embeddedFont>
    <p:embeddedFont>
      <p:font typeface="Raleway Medium" charset="-52"/>
      <p:regular r:id="rId7"/>
      <p:bold r:id="rId8"/>
      <p:italic r:id="rId9"/>
      <p:boldItalic r:id="rId1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2A665A2-E848-4E20-BB91-80F729E4F44B}">
  <a:tblStyle styleId="{52A665A2-E848-4E20-BB91-80F729E4F44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8" d="100"/>
          <a:sy n="78" d="100"/>
        </p:scale>
        <p:origin x="-1536" y="-792"/>
      </p:cViewPr>
      <p:guideLst>
        <p:guide orient="horz" pos="3367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presProps" Target="presProps.xml"/><Relationship Id="rId5" Type="http://schemas.openxmlformats.org/officeDocument/2006/relationships/font" Target="fonts/font1.fntdata"/><Relationship Id="rId10" Type="http://schemas.openxmlformats.org/officeDocument/2006/relationships/font" Target="fonts/font6.fntdata"/><Relationship Id="rId4" Type="http://schemas.openxmlformats.org/officeDocument/2006/relationships/notesMaster" Target="notesMasters/notesMaster1.xml"/><Relationship Id="rId9" Type="http://schemas.openxmlformats.org/officeDocument/2006/relationships/font" Target="fonts/font5.fntdata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217050" y="685800"/>
            <a:ext cx="2424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5440625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41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41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645557" y="9328701"/>
            <a:ext cx="4150875" cy="2473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912775" y="-1472357"/>
            <a:ext cx="4150875" cy="373997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949475" y="2941200"/>
            <a:ext cx="5661600" cy="381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8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949325" y="6953400"/>
            <a:ext cx="56616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pic>
        <p:nvPicPr>
          <p:cNvPr id="13" name="Google Shape;13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54387" y="82200"/>
            <a:ext cx="2458593" cy="21854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35350" y="7638300"/>
            <a:ext cx="4603395" cy="3886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>
            <a:spLocks noGrp="1"/>
          </p:cNvSpPr>
          <p:nvPr>
            <p:ph type="title" hasCustomPrompt="1"/>
          </p:nvPr>
        </p:nvSpPr>
        <p:spPr>
          <a:xfrm>
            <a:off x="1580839" y="2825320"/>
            <a:ext cx="4398300" cy="408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9" name="Google Shape;59;p11"/>
          <p:cNvSpPr txBox="1">
            <a:spLocks noGrp="1"/>
          </p:cNvSpPr>
          <p:nvPr>
            <p:ph type="subTitle" idx="1"/>
          </p:nvPr>
        </p:nvSpPr>
        <p:spPr>
          <a:xfrm>
            <a:off x="1580818" y="6906926"/>
            <a:ext cx="4398300" cy="95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8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5022241" y="-1840723"/>
            <a:ext cx="2537457" cy="2286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504970" y="10246380"/>
            <a:ext cx="3457575" cy="2060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7136675" y="6344200"/>
            <a:ext cx="3213500" cy="2895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-1294351" y="2164776"/>
            <a:ext cx="1769160" cy="1596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8_1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032504" y="-2238575"/>
            <a:ext cx="2923900" cy="2669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204521" y="10230775"/>
            <a:ext cx="2923900" cy="2669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4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08150" y="539400"/>
            <a:ext cx="6144000" cy="7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08150" y="2395704"/>
            <a:ext cx="6144000" cy="71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●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1pPr>
            <a:lvl2pPr marL="914400" lvl="1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○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2pPr>
            <a:lvl3pPr marL="1371600" lvl="2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■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3pPr>
            <a:lvl4pPr marL="1828800" lvl="3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●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4pPr>
            <a:lvl5pPr marL="2286000" lvl="4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○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5pPr>
            <a:lvl6pPr marL="2743200" lvl="5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■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6pPr>
            <a:lvl7pPr marL="3200400" lvl="6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●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7pPr>
            <a:lvl8pPr marL="3657600" lvl="7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○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8pPr>
            <a:lvl9pPr marL="4114800" lvl="8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■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7" r:id="rId2"/>
    <p:sldLayoutId id="2147483658" r:id="rId3"/>
    <p:sldLayoutId id="2147483664" r:id="rId4"/>
    <p:sldLayoutId id="2147483665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6713" y="88911"/>
            <a:ext cx="6883814" cy="8925520"/>
          </a:xfrm>
          <a:prstGeom prst="rect">
            <a:avLst/>
          </a:prstGeom>
          <a:noFill/>
          <a:ln>
            <a:solidFill>
              <a:schemeClr val="accent4">
                <a:lumMod val="85000"/>
              </a:schemeClr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Дискуссия для родителей</a:t>
            </a:r>
          </a:p>
          <a:p>
            <a:pPr algn="ctr"/>
            <a:endParaRPr lang="ru-RU" b="1" dirty="0" smtClean="0"/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Какого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ребенка можно считать здоровым?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ru-RU" sz="16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endParaRPr lang="ru-RU" sz="1600" b="1" dirty="0" smtClean="0"/>
          </a:p>
          <a:p>
            <a:r>
              <a:rPr lang="ru-RU" sz="2400" b="1" dirty="0" smtClean="0">
                <a:solidFill>
                  <a:srgbClr val="7030A0"/>
                </a:solidFill>
              </a:rPr>
              <a:t>Давайте </a:t>
            </a:r>
            <a:r>
              <a:rPr lang="ru-RU" sz="2400" b="1" dirty="0">
                <a:solidFill>
                  <a:srgbClr val="7030A0"/>
                </a:solidFill>
              </a:rPr>
              <a:t>поговорим!</a:t>
            </a:r>
          </a:p>
          <a:p>
            <a:r>
              <a:rPr lang="ru-RU" sz="1600" dirty="0"/>
              <a:t>Добрый день, уважаемые родители!</a:t>
            </a:r>
          </a:p>
          <a:p>
            <a:r>
              <a:rPr lang="ru-RU" sz="1600" dirty="0"/>
              <a:t>Сегодня мы собрались, чтобы обсудить, пожалуй, самый важный вопрос для каждого из нас: 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</a:rPr>
              <a:t>что значит, чтобы наш ребенок был здоров?</a:t>
            </a:r>
            <a:endParaRPr lang="ru-RU" sz="1600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1600" dirty="0"/>
              <a:t>Казалось бы, ответ очевиден: здоровый ребенок – это тот, кто не болеет. Но так ли все просто? Ведь здоровье – это гораздо больше, чем просто отсутствие болезней. Это комплексное понятие, включающее в себя физическое, психическое и социальное благополучие.</a:t>
            </a:r>
          </a:p>
          <a:p>
            <a:endParaRPr lang="ru-RU" sz="1600" b="1" dirty="0" smtClean="0"/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Давайте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вместе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подумаем???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  <a:p>
            <a:pPr lvl="0"/>
            <a:endParaRPr lang="ru-RU" sz="1600" b="1" dirty="0" smtClean="0"/>
          </a:p>
          <a:p>
            <a:pPr lvl="0"/>
            <a:r>
              <a:rPr lang="ru-RU" sz="1600" b="1" dirty="0" smtClean="0"/>
              <a:t>Что </a:t>
            </a:r>
            <a:r>
              <a:rPr lang="ru-RU" sz="1600" b="1" dirty="0"/>
              <a:t>для вас значит "здоровый ребенок"?</a:t>
            </a:r>
            <a:r>
              <a:rPr lang="ru-RU" sz="1600" dirty="0"/>
              <a:t> Какие критерии вы используете, чтобы оценить состояние здоровья своего ребенка?</a:t>
            </a:r>
          </a:p>
          <a:p>
            <a:pPr lvl="0"/>
            <a:r>
              <a:rPr lang="ru-RU" sz="1600" b="1" dirty="0"/>
              <a:t>Как часто болеет ваш ребенок?</a:t>
            </a:r>
            <a:r>
              <a:rPr lang="ru-RU" sz="1600" dirty="0"/>
              <a:t> Считаете ли вы это нормой, или это повод для беспокойства?</a:t>
            </a:r>
          </a:p>
          <a:p>
            <a:pPr lvl="0"/>
            <a:r>
              <a:rPr lang="ru-RU" sz="1600" b="1" dirty="0"/>
              <a:t>Как вы поддерживаете здоровье своего ребенка?</a:t>
            </a:r>
            <a:r>
              <a:rPr lang="ru-RU" sz="1600" dirty="0"/>
              <a:t> Что вы делаете для профилактики заболеваний?</a:t>
            </a:r>
          </a:p>
          <a:p>
            <a:pPr lvl="0"/>
            <a:r>
              <a:rPr lang="ru-RU" sz="1600" b="1" dirty="0"/>
              <a:t>Как вы реагируете, когда ваш ребенок болеет?</a:t>
            </a:r>
            <a:r>
              <a:rPr lang="ru-RU" sz="1600" dirty="0"/>
              <a:t> Какие методы лечения вы предпочитаете?</a:t>
            </a:r>
          </a:p>
          <a:p>
            <a:pPr lvl="0"/>
            <a:r>
              <a:rPr lang="ru-RU" sz="1600" b="1" dirty="0"/>
              <a:t>Как вы думаете, влияет ли эмоциональное состояние ребенка на его физическое здоровье?</a:t>
            </a:r>
            <a:endParaRPr lang="ru-RU" sz="1600" dirty="0"/>
          </a:p>
          <a:p>
            <a:pPr lvl="0"/>
            <a:r>
              <a:rPr lang="ru-RU" sz="1600" b="1" dirty="0"/>
              <a:t>Как вы помогаете ребенку справляться со стрессом и негативными эмоциями?</a:t>
            </a:r>
            <a:endParaRPr lang="ru-RU" sz="1600" dirty="0"/>
          </a:p>
          <a:p>
            <a:pPr lvl="0"/>
            <a:r>
              <a:rPr lang="ru-RU" sz="1600" b="1" dirty="0"/>
              <a:t>Как вы формируете у ребенка здоровые привычки?</a:t>
            </a:r>
            <a:r>
              <a:rPr lang="ru-RU" sz="1600" dirty="0"/>
              <a:t> (например, правильное питание, физическая активность, режим дня)</a:t>
            </a:r>
          </a:p>
          <a:p>
            <a:pPr lvl="0"/>
            <a:r>
              <a:rPr lang="ru-RU" sz="1600" b="1" dirty="0"/>
              <a:t>Как вы считаете, достаточно ли информации о здоровье детей вы получаете?</a:t>
            </a:r>
            <a:endParaRPr lang="ru-RU" sz="1600" dirty="0"/>
          </a:p>
          <a:p>
            <a:endParaRPr lang="ru-RU" sz="1600" b="1" dirty="0" smtClean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0553" y="8579958"/>
            <a:ext cx="2836134" cy="18802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8101" y="3751054"/>
            <a:ext cx="1162698" cy="914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0861" y="2879952"/>
            <a:ext cx="7195928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1600" b="1" dirty="0" smtClean="0"/>
              <a:t>Психическое здоровье:</a:t>
            </a:r>
            <a:endParaRPr lang="ru-RU" sz="1600" dirty="0" smtClean="0"/>
          </a:p>
          <a:p>
            <a:pPr lvl="1"/>
            <a:r>
              <a:rPr lang="ru-RU" sz="1600" dirty="0" smtClean="0"/>
              <a:t>Как понять, что у ребенка есть проблемы с психическим здоровьем?</a:t>
            </a:r>
          </a:p>
          <a:p>
            <a:pPr lvl="1"/>
            <a:r>
              <a:rPr lang="ru-RU" sz="1600" dirty="0" smtClean="0"/>
              <a:t>Как помочь ребенку справиться со стрессом и тревогой?</a:t>
            </a:r>
          </a:p>
          <a:p>
            <a:pPr lvl="1"/>
            <a:r>
              <a:rPr lang="ru-RU" sz="1600" dirty="0" smtClean="0"/>
              <a:t>Как развить у ребенка эмоциональный интеллект?</a:t>
            </a:r>
          </a:p>
          <a:p>
            <a:pPr lvl="1"/>
            <a:r>
              <a:rPr lang="ru-RU" sz="1600" dirty="0" smtClean="0"/>
              <a:t>Как создать благоприятную атмосферу в семье?</a:t>
            </a:r>
          </a:p>
          <a:p>
            <a:pPr lvl="0"/>
            <a:endParaRPr lang="ru-RU" sz="1600" b="1" dirty="0" smtClean="0"/>
          </a:p>
          <a:p>
            <a:pPr lvl="0"/>
            <a:r>
              <a:rPr lang="ru-RU" sz="1600" b="1" dirty="0" smtClean="0"/>
              <a:t>Социальное здоровье:</a:t>
            </a:r>
            <a:endParaRPr lang="ru-RU" sz="1600" dirty="0" smtClean="0"/>
          </a:p>
          <a:p>
            <a:pPr lvl="1"/>
            <a:r>
              <a:rPr lang="ru-RU" sz="1600" dirty="0" smtClean="0"/>
              <a:t>Как научить ребенка общаться с другими детьми?</a:t>
            </a:r>
          </a:p>
          <a:p>
            <a:pPr lvl="1"/>
            <a:r>
              <a:rPr lang="ru-RU" sz="1600" dirty="0" smtClean="0"/>
              <a:t>Как помочь ребенку адаптироваться в коллективе?</a:t>
            </a:r>
          </a:p>
          <a:p>
            <a:pPr lvl="1"/>
            <a:r>
              <a:rPr lang="ru-RU" sz="1600" dirty="0" smtClean="0"/>
              <a:t>Как защитить ребенка от негативного влияния окружающей среды?</a:t>
            </a:r>
            <a:endParaRPr lang="ru-RU" sz="16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50861" y="195832"/>
            <a:ext cx="682049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</a:rPr>
              <a:t>В ходе нашей дискуссии мы постараемся ответить на следующие вопросы</a:t>
            </a:r>
            <a:r>
              <a:rPr lang="ru-RU" sz="1600" b="1" dirty="0" smtClean="0"/>
              <a:t>:</a:t>
            </a:r>
            <a:endParaRPr lang="ru-RU" sz="1600" dirty="0" smtClean="0"/>
          </a:p>
          <a:p>
            <a:pPr lvl="0" algn="just"/>
            <a:endParaRPr lang="ru-RU" sz="1600" b="1" dirty="0"/>
          </a:p>
          <a:p>
            <a:pPr lvl="0" algn="just"/>
            <a:r>
              <a:rPr lang="ru-RU" sz="1600" b="1" dirty="0" smtClean="0"/>
              <a:t>Физическое здоровье:</a:t>
            </a:r>
            <a:endParaRPr lang="ru-RU" sz="1600" dirty="0" smtClean="0"/>
          </a:p>
          <a:p>
            <a:pPr lvl="1" algn="just"/>
            <a:r>
              <a:rPr lang="ru-RU" sz="1600" dirty="0" smtClean="0"/>
              <a:t>Какие показатели физического развития ребенка считаются нормальными?</a:t>
            </a:r>
          </a:p>
          <a:p>
            <a:pPr lvl="1" algn="just"/>
            <a:r>
              <a:rPr lang="ru-RU" sz="1600" dirty="0" smtClean="0"/>
              <a:t>Какие прививки необходимы и почему?</a:t>
            </a:r>
          </a:p>
          <a:p>
            <a:pPr lvl="1" algn="just"/>
            <a:r>
              <a:rPr lang="ru-RU" sz="1600" dirty="0" smtClean="0"/>
              <a:t>Как правильно организовать питание ребенка?</a:t>
            </a:r>
          </a:p>
          <a:p>
            <a:pPr lvl="1" algn="just"/>
            <a:r>
              <a:rPr lang="ru-RU" sz="1600" dirty="0" smtClean="0"/>
              <a:t>Как обеспечить ребенку достаточную физическую активность?</a:t>
            </a:r>
          </a:p>
          <a:p>
            <a:pPr lvl="1" algn="just"/>
            <a:r>
              <a:rPr lang="ru-RU" sz="1600" dirty="0" smtClean="0"/>
              <a:t>Как распознать первые признаки болезни?</a:t>
            </a:r>
            <a:endParaRPr lang="ru-RU" sz="16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928" y="7985760"/>
            <a:ext cx="5510050" cy="2201560"/>
          </a:xfrm>
          <a:prstGeom prst="rect">
            <a:avLst/>
          </a:prstGeom>
          <a:solidFill>
            <a:srgbClr val="FFFFFF">
              <a:shade val="85000"/>
            </a:srgbClr>
          </a:solidFill>
          <a:ln w="9525">
            <a:noFill/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250860" y="5362533"/>
            <a:ext cx="7044455" cy="230832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Мы надеемся, что наша дискуссия </a:t>
            </a:r>
            <a:endParaRPr lang="ru-RU" sz="24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поможет </a:t>
            </a:r>
            <a:r>
              <a:rPr lang="ru-RU" sz="2400" b="1" dirty="0" smtClean="0">
                <a:solidFill>
                  <a:srgbClr val="002060"/>
                </a:solidFill>
              </a:rPr>
              <a:t>вам:</a:t>
            </a:r>
          </a:p>
          <a:p>
            <a:pPr lvl="0" algn="just"/>
            <a:r>
              <a:rPr lang="ru-RU" sz="1600" dirty="0" smtClean="0"/>
              <a:t>Лучше понять, что значит быть здоровым ребенком.</a:t>
            </a:r>
          </a:p>
          <a:p>
            <a:pPr lvl="0" algn="just"/>
            <a:r>
              <a:rPr lang="ru-RU" sz="1600" dirty="0" smtClean="0"/>
              <a:t>Получить полезные советы и рекомендации по поддержанию здоровья вашего ребенка.</a:t>
            </a:r>
          </a:p>
          <a:p>
            <a:pPr lvl="0" algn="just"/>
            <a:r>
              <a:rPr lang="ru-RU" sz="1600" dirty="0" smtClean="0"/>
              <a:t>Обменяться опытом с другими родителями.</a:t>
            </a:r>
          </a:p>
          <a:p>
            <a:pPr lvl="0" algn="just"/>
            <a:r>
              <a:rPr lang="ru-RU" sz="1600" dirty="0" smtClean="0"/>
              <a:t>Найти ответы на волнующие вас вопросы.</a:t>
            </a:r>
          </a:p>
          <a:p>
            <a:pPr algn="just"/>
            <a:r>
              <a:rPr lang="ru-RU" sz="1600" dirty="0" smtClean="0"/>
              <a:t>Давайте вместе создадим здоровое будущее для наших детей!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967631590"/>
      </p:ext>
    </p:extLst>
  </p:cSld>
  <p:clrMapOvr>
    <a:masterClrMapping/>
  </p:clrMapOvr>
</p:sld>
</file>

<file path=ppt/theme/theme1.xml><?xml version="1.0" encoding="utf-8"?>
<a:theme xmlns:a="http://schemas.openxmlformats.org/drawingml/2006/main" name="Printable ADHD Supports &amp; Visual Aids for Middle School by Slidesgo">
  <a:themeElements>
    <a:clrScheme name="Simple Light">
      <a:dk1>
        <a:srgbClr val="4F382E"/>
      </a:dk1>
      <a:lt1>
        <a:srgbClr val="F7F1EE"/>
      </a:lt1>
      <a:dk2>
        <a:srgbClr val="F9B191"/>
      </a:dk2>
      <a:lt2>
        <a:srgbClr val="FFD3D1"/>
      </a:lt2>
      <a:accent1>
        <a:srgbClr val="D9E6B6"/>
      </a:accent1>
      <a:accent2>
        <a:srgbClr val="D2CBE0"/>
      </a:accent2>
      <a:accent3>
        <a:srgbClr val="CCDBF6"/>
      </a:accent3>
      <a:accent4>
        <a:srgbClr val="FFFFFF"/>
      </a:accent4>
      <a:accent5>
        <a:srgbClr val="FFFFFF"/>
      </a:accent5>
      <a:accent6>
        <a:srgbClr val="FFFFFF"/>
      </a:accent6>
      <a:hlink>
        <a:srgbClr val="4F382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193</TotalTime>
  <Words>384</Words>
  <Application>Microsoft Office PowerPoint</Application>
  <PresentationFormat>Произвольный</PresentationFormat>
  <Paragraphs>44</Paragraphs>
  <Slides>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DM Serif Display</vt:lpstr>
      <vt:lpstr>Raleway Medium</vt:lpstr>
      <vt:lpstr>Printable ADHD Supports &amp; Visual Aids for Middle School by Slidesgo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ADHD Supports &amp; Visual Aids for Middle School</dc:title>
  <cp:lastModifiedBy>User</cp:lastModifiedBy>
  <cp:revision>23</cp:revision>
  <dcterms:modified xsi:type="dcterms:W3CDTF">2025-05-23T04:18:15Z</dcterms:modified>
</cp:coreProperties>
</file>