
<file path=[Content_Types].xml><?xml version="1.0" encoding="utf-8"?>
<Types xmlns="http://schemas.openxmlformats.org/package/2006/content-types"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7" r:id="rId1"/>
  </p:sldMasterIdLst>
  <p:notesMasterIdLst>
    <p:notesMasterId r:id="rId3"/>
  </p:notesMasterIdLst>
  <p:sldIdLst>
    <p:sldId id="257" r:id="rId2"/>
  </p:sldIdLst>
  <p:sldSz cx="7559675" cy="10691813"/>
  <p:notesSz cx="6858000" cy="9144000"/>
  <p:embeddedFontLst>
    <p:embeddedFont>
      <p:font typeface="DM Serif Display" charset="0"/>
      <p:regular r:id="rId4"/>
      <p:italic r:id="rId5"/>
    </p:embeddedFont>
    <p:embeddedFont>
      <p:font typeface="Raleway Medium" charset="-52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2A665A2-E848-4E20-BB91-80F729E4F44B}">
  <a:tblStyle styleId="{52A665A2-E848-4E20-BB91-80F729E4F44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48" d="100"/>
          <a:sy n="48" d="100"/>
        </p:scale>
        <p:origin x="-2256" y="-60"/>
      </p:cViewPr>
      <p:guideLst>
        <p:guide orient="horz" pos="3367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viewProps" Target="viewProps.xml"/><Relationship Id="rId5" Type="http://schemas.openxmlformats.org/officeDocument/2006/relationships/font" Target="fonts/font2.fntdata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17050" y="685800"/>
            <a:ext cx="2424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15440625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41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1645557" y="9328701"/>
            <a:ext cx="4150875" cy="24739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0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912775" y="-1472357"/>
            <a:ext cx="4150875" cy="3739974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949475" y="2941200"/>
            <a:ext cx="5661600" cy="3819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8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949325" y="6953400"/>
            <a:ext cx="5661600" cy="4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pic>
        <p:nvPicPr>
          <p:cNvPr id="13" name="Google Shape;13;p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154387" y="82200"/>
            <a:ext cx="2458593" cy="21854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4;p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535350" y="7638300"/>
            <a:ext cx="4603395" cy="3886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>
            <a:spLocks noGrp="1"/>
          </p:cNvSpPr>
          <p:nvPr>
            <p:ph type="title"/>
          </p:nvPr>
        </p:nvSpPr>
        <p:spPr>
          <a:xfrm>
            <a:off x="1921425" y="2726100"/>
            <a:ext cx="3717300" cy="523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>
            <a:spLocks noGrp="1"/>
          </p:cNvSpPr>
          <p:nvPr>
            <p:ph type="title" hasCustomPrompt="1"/>
          </p:nvPr>
        </p:nvSpPr>
        <p:spPr>
          <a:xfrm>
            <a:off x="1580839" y="2825320"/>
            <a:ext cx="4398300" cy="408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9" name="Google Shape;59;p11"/>
          <p:cNvSpPr txBox="1">
            <a:spLocks noGrp="1"/>
          </p:cNvSpPr>
          <p:nvPr>
            <p:ph type="subTitle" idx="1"/>
          </p:nvPr>
        </p:nvSpPr>
        <p:spPr>
          <a:xfrm>
            <a:off x="1580818" y="6906926"/>
            <a:ext cx="4398300" cy="95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8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rot="10800000" flipH="1">
            <a:off x="5022241" y="-1840723"/>
            <a:ext cx="2537457" cy="2286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504970" y="10246380"/>
            <a:ext cx="3457575" cy="206071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flipH="1">
            <a:off x="7136675" y="6344200"/>
            <a:ext cx="3213500" cy="2895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flipH="1">
            <a:off x="-1294351" y="2164776"/>
            <a:ext cx="1769160" cy="15966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8_1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1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1032504" y="-2238575"/>
            <a:ext cx="2923900" cy="2669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204521" y="10230775"/>
            <a:ext cx="2923900" cy="2669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4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08150" y="539400"/>
            <a:ext cx="6144000" cy="7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08150" y="2395704"/>
            <a:ext cx="6144000" cy="710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●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1pPr>
            <a:lvl2pPr marL="914400" lvl="1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○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2pPr>
            <a:lvl3pPr marL="1371600" lvl="2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■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3pPr>
            <a:lvl4pPr marL="1828800" lvl="3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●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4pPr>
            <a:lvl5pPr marL="2286000" lvl="4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○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5pPr>
            <a:lvl6pPr marL="2743200" lvl="5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■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6pPr>
            <a:lvl7pPr marL="3200400" lvl="6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●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7pPr>
            <a:lvl8pPr marL="3657600" lvl="7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○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8pPr>
            <a:lvl9pPr marL="4114800" lvl="8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■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4" r:id="rId2"/>
    <p:sldLayoutId id="2147483657" r:id="rId3"/>
    <p:sldLayoutId id="2147483658" r:id="rId4"/>
    <p:sldLayoutId id="2147483664" r:id="rId5"/>
    <p:sldLayoutId id="2147483665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8296" y="1451113"/>
            <a:ext cx="7281379" cy="9633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solidFill>
                  <a:srgbClr val="002060"/>
                </a:solidFill>
              </a:rPr>
              <a:t>Конечно, давайте кратко поговорим о правильном питании!</a:t>
            </a:r>
          </a:p>
          <a:p>
            <a:r>
              <a:rPr lang="ru-RU" sz="1600" b="1" dirty="0" smtClean="0">
                <a:solidFill>
                  <a:srgbClr val="FF0000"/>
                </a:solidFill>
              </a:rPr>
              <a:t>Что такое правильное питание простыми словами?</a:t>
            </a:r>
            <a:endParaRPr lang="ru-RU" sz="1600" dirty="0" smtClean="0">
              <a:solidFill>
                <a:srgbClr val="FF0000"/>
              </a:solidFill>
            </a:endParaRPr>
          </a:p>
          <a:p>
            <a:r>
              <a:rPr lang="ru-RU" sz="1600" dirty="0" smtClean="0">
                <a:solidFill>
                  <a:srgbClr val="002060"/>
                </a:solidFill>
              </a:rPr>
              <a:t>Это не диета с жесткими ограничениями, а скорее </a:t>
            </a:r>
            <a:r>
              <a:rPr lang="ru-RU" sz="1600" b="1" dirty="0" smtClean="0">
                <a:solidFill>
                  <a:srgbClr val="002060"/>
                </a:solidFill>
              </a:rPr>
              <a:t>разумный подход к тому, что мы едим</a:t>
            </a:r>
            <a:r>
              <a:rPr lang="ru-RU" sz="1600" dirty="0" smtClean="0">
                <a:solidFill>
                  <a:srgbClr val="002060"/>
                </a:solidFill>
              </a:rPr>
              <a:t>, чтобы наше тело получало все необходимое для здоровья, энергии и хорошего самочувствия.</a:t>
            </a:r>
          </a:p>
          <a:p>
            <a:r>
              <a:rPr lang="ru-RU" sz="1600" b="1" dirty="0" smtClean="0">
                <a:solidFill>
                  <a:srgbClr val="FF0000"/>
                </a:solidFill>
              </a:rPr>
              <a:t>Главные принципы:</a:t>
            </a:r>
            <a:endParaRPr lang="ru-RU" sz="1600" dirty="0" smtClean="0">
              <a:solidFill>
                <a:srgbClr val="FF0000"/>
              </a:solidFill>
            </a:endParaRPr>
          </a:p>
          <a:p>
            <a:r>
              <a:rPr lang="ru-RU" sz="1600" b="1" dirty="0" smtClean="0">
                <a:solidFill>
                  <a:srgbClr val="FF0000"/>
                </a:solidFill>
              </a:rPr>
              <a:t>Разнообразие</a:t>
            </a:r>
            <a:r>
              <a:rPr lang="ru-RU" sz="1600" b="1" dirty="0" smtClean="0">
                <a:solidFill>
                  <a:srgbClr val="002060"/>
                </a:solidFill>
              </a:rPr>
              <a:t>:</a:t>
            </a:r>
            <a:r>
              <a:rPr lang="ru-RU" sz="1600" dirty="0" smtClean="0">
                <a:solidFill>
                  <a:srgbClr val="002060"/>
                </a:solidFill>
              </a:rPr>
              <a:t> Ешьте разные продукты из всех групп: овощи, фрукты, </a:t>
            </a:r>
            <a:r>
              <a:rPr lang="ru-RU" sz="1600" dirty="0" err="1" smtClean="0">
                <a:solidFill>
                  <a:srgbClr val="002060"/>
                </a:solidFill>
              </a:rPr>
              <a:t>цельнозерновые</a:t>
            </a:r>
            <a:r>
              <a:rPr lang="ru-RU" sz="1600" dirty="0" smtClean="0">
                <a:solidFill>
                  <a:srgbClr val="002060"/>
                </a:solidFill>
              </a:rPr>
              <a:t>, белки (мясо, рыба, бобовые, яйца), молочные продукты или их альтернативы. Чем разнообразнее ваш рацион, тем больше витаминов и минералов вы получите.</a:t>
            </a:r>
          </a:p>
          <a:p>
            <a:r>
              <a:rPr lang="ru-RU" sz="1600" b="1" dirty="0" smtClean="0">
                <a:solidFill>
                  <a:srgbClr val="FF0000"/>
                </a:solidFill>
              </a:rPr>
              <a:t>Баланс</a:t>
            </a:r>
            <a:r>
              <a:rPr lang="ru-RU" sz="1600" b="1" dirty="0" smtClean="0">
                <a:solidFill>
                  <a:srgbClr val="002060"/>
                </a:solidFill>
              </a:rPr>
              <a:t>:</a:t>
            </a:r>
            <a:r>
              <a:rPr lang="ru-RU" sz="1600" dirty="0" smtClean="0">
                <a:solidFill>
                  <a:srgbClr val="002060"/>
                </a:solidFill>
              </a:rPr>
              <a:t> Старайтесь, чтобы в каждом приеме пищи были и белки, и полезные жиры, и сложные углеводы. Это поможет дольше чувствовать сытость и поддерживать стабильный уровень энергии.</a:t>
            </a:r>
          </a:p>
          <a:p>
            <a:r>
              <a:rPr lang="ru-RU" sz="1600" b="1" dirty="0" smtClean="0">
                <a:solidFill>
                  <a:srgbClr val="FF0000"/>
                </a:solidFill>
              </a:rPr>
              <a:t>Умеренность</a:t>
            </a:r>
            <a:r>
              <a:rPr lang="ru-RU" sz="1600" b="1" dirty="0" smtClean="0">
                <a:solidFill>
                  <a:srgbClr val="002060"/>
                </a:solidFill>
              </a:rPr>
              <a:t>:</a:t>
            </a:r>
            <a:r>
              <a:rPr lang="ru-RU" sz="1600" dirty="0" smtClean="0">
                <a:solidFill>
                  <a:srgbClr val="002060"/>
                </a:solidFill>
              </a:rPr>
              <a:t> Не нужно полностью отказываться от любимых, но не самых полезных продуктов. Главное – знать меру и не злоупотреблять ими.</a:t>
            </a:r>
          </a:p>
          <a:p>
            <a:r>
              <a:rPr lang="ru-RU" sz="1600" b="1" dirty="0" smtClean="0">
                <a:solidFill>
                  <a:srgbClr val="FF0000"/>
                </a:solidFill>
              </a:rPr>
              <a:t>Регулярность</a:t>
            </a:r>
            <a:r>
              <a:rPr lang="ru-RU" sz="1600" b="1" dirty="0" smtClean="0">
                <a:solidFill>
                  <a:srgbClr val="002060"/>
                </a:solidFill>
              </a:rPr>
              <a:t>:</a:t>
            </a:r>
            <a:r>
              <a:rPr lang="ru-RU" sz="1600" dirty="0" smtClean="0">
                <a:solidFill>
                  <a:srgbClr val="002060"/>
                </a:solidFill>
              </a:rPr>
              <a:t> Старайтесь есть примерно в одно и то же время, чтобы наладить работу пищеварительной системы.</a:t>
            </a:r>
          </a:p>
          <a:p>
            <a:r>
              <a:rPr lang="ru-RU" sz="1600" b="1" dirty="0" smtClean="0">
                <a:solidFill>
                  <a:srgbClr val="FF0000"/>
                </a:solidFill>
              </a:rPr>
              <a:t>Пейте достаточно воды</a:t>
            </a:r>
            <a:r>
              <a:rPr lang="ru-RU" sz="1600" b="1" dirty="0" smtClean="0">
                <a:solidFill>
                  <a:srgbClr val="002060"/>
                </a:solidFill>
              </a:rPr>
              <a:t>:</a:t>
            </a:r>
            <a:r>
              <a:rPr lang="ru-RU" sz="1600" dirty="0" smtClean="0">
                <a:solidFill>
                  <a:srgbClr val="002060"/>
                </a:solidFill>
              </a:rPr>
              <a:t> Вода – это основа жизни, она участвует во всех процессах в организме.</a:t>
            </a:r>
          </a:p>
          <a:p>
            <a:r>
              <a:rPr lang="ru-RU" sz="1600" b="1" dirty="0" smtClean="0">
                <a:solidFill>
                  <a:srgbClr val="FF0000"/>
                </a:solidFill>
              </a:rPr>
              <a:t>Что стоит ограничить?</a:t>
            </a:r>
            <a:endParaRPr lang="ru-RU" sz="1600" dirty="0" smtClean="0">
              <a:solidFill>
                <a:srgbClr val="FF0000"/>
              </a:solidFill>
            </a:endParaRPr>
          </a:p>
          <a:p>
            <a:r>
              <a:rPr lang="ru-RU" sz="1600" b="1" dirty="0" smtClean="0">
                <a:solidFill>
                  <a:srgbClr val="FF0000"/>
                </a:solidFill>
              </a:rPr>
              <a:t>Простые сахара</a:t>
            </a:r>
            <a:r>
              <a:rPr lang="ru-RU" sz="1600" b="1" dirty="0" smtClean="0">
                <a:solidFill>
                  <a:srgbClr val="002060"/>
                </a:solidFill>
              </a:rPr>
              <a:t>:</a:t>
            </a:r>
            <a:r>
              <a:rPr lang="ru-RU" sz="1600" dirty="0" smtClean="0">
                <a:solidFill>
                  <a:srgbClr val="002060"/>
                </a:solidFill>
              </a:rPr>
              <a:t> Сладости, газировка, выпечка из белой муки.</a:t>
            </a:r>
          </a:p>
          <a:p>
            <a:r>
              <a:rPr lang="ru-RU" sz="1600" b="1" dirty="0" smtClean="0">
                <a:solidFill>
                  <a:srgbClr val="FF0000"/>
                </a:solidFill>
              </a:rPr>
              <a:t>Насыщенные и </a:t>
            </a:r>
            <a:r>
              <a:rPr lang="ru-RU" sz="1600" b="1" dirty="0" err="1" smtClean="0">
                <a:solidFill>
                  <a:srgbClr val="FF0000"/>
                </a:solidFill>
              </a:rPr>
              <a:t>трансжиры</a:t>
            </a:r>
            <a:r>
              <a:rPr lang="ru-RU" sz="1600" b="1" dirty="0" smtClean="0">
                <a:solidFill>
                  <a:srgbClr val="002060"/>
                </a:solidFill>
              </a:rPr>
              <a:t>:</a:t>
            </a:r>
            <a:r>
              <a:rPr lang="ru-RU" sz="1600" dirty="0" smtClean="0">
                <a:solidFill>
                  <a:srgbClr val="002060"/>
                </a:solidFill>
              </a:rPr>
              <a:t> Жирное мясо, </a:t>
            </a:r>
            <a:r>
              <a:rPr lang="ru-RU" sz="1600" dirty="0" err="1" smtClean="0">
                <a:solidFill>
                  <a:srgbClr val="002060"/>
                </a:solidFill>
              </a:rPr>
              <a:t>фастфуд</a:t>
            </a:r>
            <a:r>
              <a:rPr lang="ru-RU" sz="1600" dirty="0" smtClean="0">
                <a:solidFill>
                  <a:srgbClr val="002060"/>
                </a:solidFill>
              </a:rPr>
              <a:t>, маргарин, жареная пища.</a:t>
            </a:r>
          </a:p>
          <a:p>
            <a:r>
              <a:rPr lang="ru-RU" sz="1600" b="1" dirty="0" smtClean="0">
                <a:solidFill>
                  <a:srgbClr val="FF0000"/>
                </a:solidFill>
              </a:rPr>
              <a:t>Избыток соли.</a:t>
            </a:r>
            <a:endParaRPr lang="ru-RU" sz="1600" dirty="0" smtClean="0">
              <a:solidFill>
                <a:srgbClr val="FF0000"/>
              </a:solidFill>
            </a:endParaRPr>
          </a:p>
          <a:p>
            <a:r>
              <a:rPr lang="ru-RU" sz="1600" b="1" dirty="0" smtClean="0">
                <a:solidFill>
                  <a:srgbClr val="FF0000"/>
                </a:solidFill>
              </a:rPr>
              <a:t>Зачем это нужно?</a:t>
            </a:r>
            <a:endParaRPr lang="ru-RU" sz="1600" dirty="0" smtClean="0">
              <a:solidFill>
                <a:srgbClr val="FF0000"/>
              </a:solidFill>
            </a:endParaRPr>
          </a:p>
          <a:p>
            <a:r>
              <a:rPr lang="ru-RU" sz="1600" dirty="0" smtClean="0">
                <a:solidFill>
                  <a:srgbClr val="002060"/>
                </a:solidFill>
              </a:rPr>
              <a:t>Правильное питание помогает:</a:t>
            </a:r>
          </a:p>
          <a:p>
            <a:r>
              <a:rPr lang="ru-RU" sz="1600" dirty="0" smtClean="0">
                <a:solidFill>
                  <a:srgbClr val="002060"/>
                </a:solidFill>
              </a:rPr>
              <a:t>Поддерживать здоровый вес.</a:t>
            </a:r>
          </a:p>
          <a:p>
            <a:r>
              <a:rPr lang="ru-RU" sz="1600" dirty="0" smtClean="0">
                <a:solidFill>
                  <a:srgbClr val="002060"/>
                </a:solidFill>
              </a:rPr>
              <a:t>Улучшить самочувствие и настроение.</a:t>
            </a:r>
          </a:p>
          <a:p>
            <a:r>
              <a:rPr lang="ru-RU" sz="1600" dirty="0" smtClean="0">
                <a:solidFill>
                  <a:srgbClr val="002060"/>
                </a:solidFill>
              </a:rPr>
              <a:t>Повысить уровень энергии.</a:t>
            </a:r>
          </a:p>
          <a:p>
            <a:r>
              <a:rPr lang="ru-RU" sz="1600" dirty="0" smtClean="0">
                <a:solidFill>
                  <a:srgbClr val="002060"/>
                </a:solidFill>
              </a:rPr>
              <a:t>Снизить риск многих заболеваний (</a:t>
            </a:r>
            <a:r>
              <a:rPr lang="ru-RU" sz="1600" dirty="0" err="1" smtClean="0">
                <a:solidFill>
                  <a:srgbClr val="002060"/>
                </a:solidFill>
              </a:rPr>
              <a:t>сердечно-сосудистых</a:t>
            </a:r>
            <a:r>
              <a:rPr lang="ru-RU" sz="1600" dirty="0" smtClean="0">
                <a:solidFill>
                  <a:srgbClr val="002060"/>
                </a:solidFill>
              </a:rPr>
              <a:t>, диабета и др.).</a:t>
            </a:r>
          </a:p>
          <a:p>
            <a:r>
              <a:rPr lang="ru-RU" sz="1600" dirty="0" smtClean="0">
                <a:solidFill>
                  <a:srgbClr val="002060"/>
                </a:solidFill>
              </a:rPr>
              <a:t>Укрепить иммунитет.</a:t>
            </a:r>
          </a:p>
          <a:p>
            <a:r>
              <a:rPr lang="ru-RU" sz="1600" b="1" dirty="0" smtClean="0">
                <a:solidFill>
                  <a:srgbClr val="FF0000"/>
                </a:solidFill>
              </a:rPr>
              <a:t>Главное – начать с малого</a:t>
            </a:r>
            <a:r>
              <a:rPr lang="ru-RU" sz="1600" b="1" dirty="0" smtClean="0">
                <a:solidFill>
                  <a:srgbClr val="002060"/>
                </a:solidFill>
              </a:rPr>
              <a:t>!</a:t>
            </a:r>
            <a:r>
              <a:rPr lang="ru-RU" sz="1600" dirty="0" smtClean="0">
                <a:solidFill>
                  <a:srgbClr val="002060"/>
                </a:solidFill>
              </a:rPr>
              <a:t> Не пытайтесь изменить все сразу. Введите одно-два новых полезных привычки, и постепенно ваш рацион станет более здоровым.</a:t>
            </a:r>
          </a:p>
          <a:p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854765" y="337930"/>
            <a:ext cx="57249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7030A0"/>
                </a:solidFill>
              </a:rPr>
              <a:t>Консультация для родителей</a:t>
            </a:r>
          </a:p>
          <a:p>
            <a:pPr algn="ctr"/>
            <a:r>
              <a:rPr lang="ru-RU" sz="2000" b="1" dirty="0" smtClean="0">
                <a:solidFill>
                  <a:srgbClr val="7030A0"/>
                </a:solidFill>
              </a:rPr>
              <a:t>«Давайте поговорим о </a:t>
            </a:r>
            <a:r>
              <a:rPr lang="ru-RU" sz="2000" b="1" smtClean="0">
                <a:solidFill>
                  <a:srgbClr val="7030A0"/>
                </a:solidFill>
              </a:rPr>
              <a:t>правильном питании» </a:t>
            </a:r>
            <a:endParaRPr lang="ru-RU" sz="20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intable ADHD Supports &amp; Visual Aids for Middle School by Slidesgo">
  <a:themeElements>
    <a:clrScheme name="Simple Light">
      <a:dk1>
        <a:srgbClr val="4F382E"/>
      </a:dk1>
      <a:lt1>
        <a:srgbClr val="F7F1EE"/>
      </a:lt1>
      <a:dk2>
        <a:srgbClr val="F9B191"/>
      </a:dk2>
      <a:lt2>
        <a:srgbClr val="FFD3D1"/>
      </a:lt2>
      <a:accent1>
        <a:srgbClr val="D9E6B6"/>
      </a:accent1>
      <a:accent2>
        <a:srgbClr val="D2CBE0"/>
      </a:accent2>
      <a:accent3>
        <a:srgbClr val="CCDBF6"/>
      </a:accent3>
      <a:accent4>
        <a:srgbClr val="FFFFFF"/>
      </a:accent4>
      <a:accent5>
        <a:srgbClr val="FFFFFF"/>
      </a:accent5>
      <a:accent6>
        <a:srgbClr val="FFFFFF"/>
      </a:accent6>
      <a:hlink>
        <a:srgbClr val="4F382E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291</Words>
  <Application>Microsoft Office PowerPoint</Application>
  <PresentationFormat>Произвольный</PresentationFormat>
  <Paragraphs>24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DM Serif Display</vt:lpstr>
      <vt:lpstr>Raleway Medium</vt:lpstr>
      <vt:lpstr>Printable ADHD Supports &amp; Visual Aids for Middle School by Slidesgo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ADHD Supports &amp; Visual Aids for Middle School</dc:title>
  <cp:lastModifiedBy>User</cp:lastModifiedBy>
  <cp:revision>17</cp:revision>
  <dcterms:modified xsi:type="dcterms:W3CDTF">2025-11-15T16:17:32Z</dcterms:modified>
</cp:coreProperties>
</file>