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E7E200"/>
    <a:srgbClr val="33CC33"/>
    <a:srgbClr val="FFFF00"/>
    <a:srgbClr val="D60000"/>
    <a:srgbClr val="0066FF"/>
    <a:srgbClr val="008000"/>
    <a:srgbClr val="C8A200"/>
    <a:srgbClr val="FF66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101" d="100"/>
          <a:sy n="101" d="100"/>
        </p:scale>
        <p:origin x="13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BBCBF-4696-460E-845A-50050C1AA73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7\Desktop\финансы\27e230f83e75be2a076f5e9cf7b25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96381" y="260648"/>
            <a:ext cx="8345233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3175" cmpd="sng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nstantia" pitchFamily="18" charset="0"/>
              </a:rPr>
              <a:t>Муниципальное </a:t>
            </a:r>
            <a:r>
              <a:rPr lang="ru-RU" b="1" dirty="0" smtClean="0">
                <a:ln w="3175" cmpd="sng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nstantia" pitchFamily="18" charset="0"/>
              </a:rPr>
              <a:t>автономное дошкольное образовательное учреждение</a:t>
            </a:r>
          </a:p>
          <a:p>
            <a:pPr algn="ctr"/>
            <a:r>
              <a:rPr lang="ru-RU" b="1" cap="none" spc="0" dirty="0" smtClean="0">
                <a:ln w="3175" cmpd="sng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nstantia" pitchFamily="18" charset="0"/>
              </a:rPr>
              <a:t>«Детский сад № 92»</a:t>
            </a:r>
            <a:endParaRPr lang="ru-RU" b="1" cap="none" spc="0" dirty="0">
              <a:ln w="3175" cmpd="sng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84784"/>
            <a:ext cx="82269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3175">
                  <a:solidFill>
                    <a:srgbClr val="A50021"/>
                  </a:solidFill>
                </a:ln>
                <a:solidFill>
                  <a:srgbClr val="D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Segoe Print" pitchFamily="2" charset="0"/>
              </a:rPr>
              <a:t>«Откуда деньги появились?»</a:t>
            </a:r>
            <a:endParaRPr lang="ru-RU" sz="4000" b="1" cap="none" spc="50" dirty="0">
              <a:ln w="3175">
                <a:solidFill>
                  <a:srgbClr val="A50021"/>
                </a:solidFill>
              </a:ln>
              <a:solidFill>
                <a:srgbClr val="D6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731" y="2276872"/>
            <a:ext cx="54329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(НОД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для детей старшей группы)</a:t>
            </a:r>
            <a:endParaRPr lang="ru-RU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52044" y="5013176"/>
            <a:ext cx="4166940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9525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Автор: </a:t>
            </a:r>
            <a:r>
              <a:rPr lang="ru-RU" b="1" cap="none" spc="0" dirty="0" err="1" smtClean="0">
                <a:ln w="9525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Симанова</a:t>
            </a:r>
            <a:r>
              <a:rPr lang="ru-RU" b="1" cap="none" spc="0" dirty="0" smtClean="0">
                <a:ln w="9525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 Т.Н., воспитатель</a:t>
            </a:r>
          </a:p>
          <a:p>
            <a:pPr algn="ctr"/>
            <a:r>
              <a:rPr lang="ru-RU" b="1" dirty="0" smtClean="0">
                <a:ln w="9525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    высшей кв. категории</a:t>
            </a:r>
            <a:endParaRPr lang="ru-RU" b="1" cap="none" spc="0" dirty="0">
              <a:ln w="9525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59245" y="6309320"/>
            <a:ext cx="1739247" cy="3405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Березники, 2021г.</a:t>
            </a:r>
            <a:endParaRPr lang="ru-RU" sz="1400" b="1" cap="none" spc="0" dirty="0">
              <a:ln w="12700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979712" y="260648"/>
            <a:ext cx="66602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Но было не очень удобно было рубить длинные рубли.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Более удобными деньгами оказались металлические монеты. Монеты были разные по стоимости: из меди  дешевле, из серебра дороже, а из золота самые дорогие. Но у металлических денег тоже был недостаток: они были очень тяжелые и занимали много места.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7171" name="Picture 3" descr="https://cdn.monetnik.ru/storage/market-lot/73/27/165173/546335_mainViewOtherLo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347864" y="3429000"/>
            <a:ext cx="2520280" cy="2930558"/>
          </a:xfrm>
          <a:prstGeom prst="rect">
            <a:avLst/>
          </a:prstGeom>
          <a:noFill/>
        </p:spPr>
      </p:pic>
      <p:pic>
        <p:nvPicPr>
          <p:cNvPr id="7175" name="Picture 7" descr="https://i1.wp.com/goznak.ru/images/content/history/4_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024336" cy="3024336"/>
          </a:xfrm>
          <a:prstGeom prst="rect">
            <a:avLst/>
          </a:prstGeom>
          <a:noFill/>
        </p:spPr>
      </p:pic>
      <p:pic>
        <p:nvPicPr>
          <p:cNvPr id="7176" name="Picture 8" descr="C:\Users\W7\Desktop\7c8fe5edded02af74976780f7e068e4d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2520863" cy="2592288"/>
          </a:xfrm>
          <a:prstGeom prst="rect">
            <a:avLst/>
          </a:prstGeom>
          <a:noFill/>
        </p:spPr>
      </p:pic>
      <p:sp>
        <p:nvSpPr>
          <p:cNvPr id="24" name="Стрелка углом 23"/>
          <p:cNvSpPr/>
          <p:nvPr/>
        </p:nvSpPr>
        <p:spPr>
          <a:xfrm>
            <a:off x="1475656" y="332656"/>
            <a:ext cx="504056" cy="2664296"/>
          </a:xfrm>
          <a:prstGeom prst="bentArrow">
            <a:avLst/>
          </a:prstGeom>
          <a:solidFill>
            <a:srgbClr val="E7E200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10800000">
            <a:off x="8172400" y="404664"/>
            <a:ext cx="504056" cy="2664296"/>
          </a:xfrm>
          <a:prstGeom prst="bentArrow">
            <a:avLst/>
          </a:prstGeom>
          <a:solidFill>
            <a:srgbClr val="E7E200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pic>
        <p:nvPicPr>
          <p:cNvPr id="4" name="Picture 5" descr="https://images.ru.prom.st/634274715_w640_h640_moneta-boris-godunov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41756"/>
            <a:ext cx="4536504" cy="3927604"/>
          </a:xfrm>
          <a:prstGeom prst="round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339752" y="188640"/>
            <a:ext cx="6336704" cy="2808312"/>
          </a:xfrm>
          <a:prstGeom prst="cloudCallout">
            <a:avLst>
              <a:gd name="adj1" fmla="val -31946"/>
              <a:gd name="adj2" fmla="val 46954"/>
            </a:avLst>
          </a:prstGeom>
          <a:ln w="19050">
            <a:solidFill>
              <a:srgbClr val="D6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n>
                  <a:solidFill>
                    <a:srgbClr val="D60000"/>
                  </a:solidFill>
                </a:ln>
                <a:solidFill>
                  <a:srgbClr val="A50021"/>
                </a:solidFill>
                <a:latin typeface="Segoe Print" pitchFamily="2" charset="0"/>
              </a:rPr>
              <a:t>          Главной монетой в древней Руси стала монета с изображением всадника с копьем - и она называлась копейка</a:t>
            </a:r>
            <a:endParaRPr lang="ru-RU" sz="2400" b="1" dirty="0">
              <a:ln>
                <a:solidFill>
                  <a:srgbClr val="D60000"/>
                </a:solidFill>
              </a:ln>
              <a:solidFill>
                <a:srgbClr val="A5002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pic>
        <p:nvPicPr>
          <p:cNvPr id="1026" name="Picture 2" descr="C:\Users\W7\Desktop\786807_big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598750" cy="2520000"/>
          </a:xfrm>
          <a:prstGeom prst="rect">
            <a:avLst/>
          </a:prstGeom>
          <a:noFill/>
        </p:spPr>
      </p:pic>
      <p:pic>
        <p:nvPicPr>
          <p:cNvPr id="1027" name="Picture 3" descr="C:\Users\W7\Desktop\b5932c53c17cfaf2122632160491739c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544" y="0"/>
            <a:ext cx="2924944" cy="29249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44208" y="2708920"/>
            <a:ext cx="256192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грош – две копейки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1028" name="Picture 4" descr="C:\Users\W7\Desktop\1c_00000011573-2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284983"/>
            <a:ext cx="2520280" cy="247086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831633" y="5877272"/>
            <a:ext cx="331236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гривенник- десять копеек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1029" name="Picture 5" descr="C:\Users\W7\Desktop\281872_big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2481231" cy="2520000"/>
          </a:xfrm>
          <a:prstGeom prst="rect">
            <a:avLst/>
          </a:prstGeom>
          <a:noFill/>
        </p:spPr>
      </p:pic>
      <p:pic>
        <p:nvPicPr>
          <p:cNvPr id="1031" name="Picture 7" descr="https://www.arhivmonet.ru/images/photos/4e/4e74897ddc5bd400447b0ef32e353616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2530908" cy="2520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5877272"/>
            <a:ext cx="281519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алтын- три копейки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3212976"/>
            <a:ext cx="394851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Полушка - четверть копейки 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708921"/>
            <a:ext cx="280831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Полкопейки – деньга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3563888" y="3933056"/>
            <a:ext cx="2088232" cy="1944216"/>
          </a:xfrm>
          <a:prstGeom prst="flowChartConnector">
            <a:avLst/>
          </a:prstGeom>
          <a:ln w="28575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Arial" charset="0"/>
              </a:rPr>
              <a:t>  Эти мелкие деньги прятали за щеку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732240" y="2060848"/>
            <a:ext cx="21957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Курица - копейку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ru-RU" b="1" dirty="0">
              <a:solidFill>
                <a:srgbClr val="A50021"/>
              </a:solidFill>
              <a:latin typeface="Segoe Print" pitchFamily="2" charset="0"/>
            </a:endParaRPr>
          </a:p>
        </p:txBody>
      </p:sp>
      <p:pic>
        <p:nvPicPr>
          <p:cNvPr id="24583" name="Picture 7" descr="https://thumbs.gfycat.com/BitterSecondaryHorse-max-1mb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203848" cy="32038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3568" y="3140968"/>
            <a:ext cx="25922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Теленок стоил рубль 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24584" name="Picture 8" descr="C:\Users\W7\Desktop\depositphotos_52769513-stock-photo-cucumbers-in-sac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2088232" cy="181904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635896" y="2420888"/>
            <a:ext cx="2880320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мешок огурцов 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копейку 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24586" name="Picture 10" descr="https://img.uslugio.com/img/f3/82/f38217a8c6de1c6a9ea591acdc2c30a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2289900" cy="228066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79512" y="6093296"/>
            <a:ext cx="3168352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prstTxWarp prst="textChevronInverted">
              <a:avLst>
                <a:gd name="adj" fmla="val 75000"/>
              </a:avLst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плотник получал в день </a:t>
            </a:r>
          </a:p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одну копейку 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24588" name="Picture 12" descr="https://avatars.mds.yandex.net/get-pdb/1517245/8b681ad1-a9f8-422b-8fa6-533697c2054e/s1200?webp=false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240360" cy="2777449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932040" y="5661248"/>
            <a:ext cx="374441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ChevronInverted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за 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3 копейки можно было 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  купить  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крестьянскую 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избу </a:t>
            </a:r>
            <a:endParaRPr lang="ru-RU" dirty="0"/>
          </a:p>
        </p:txBody>
      </p:sp>
      <p:pic>
        <p:nvPicPr>
          <p:cNvPr id="9218" name="Picture 2" descr="https://www.gambarunik.id/wp-content/uploads/2019/06/Berbagai-Gambar-Foto-Lucu-Ayam-Bergerak-Untuk-Perang-Gambar.jpg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403088" cy="21602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187624" y="2924944"/>
            <a:ext cx="4572000" cy="14357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A50021"/>
                </a:solidFill>
                <a:latin typeface="Segoe Print" pitchFamily="2" charset="0"/>
                <a:cs typeface="Arial" charset="0"/>
              </a:rPr>
              <a:t>В России бумажные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A50021"/>
                </a:solidFill>
                <a:latin typeface="Segoe Print" pitchFamily="2" charset="0"/>
                <a:cs typeface="Arial" charset="0"/>
              </a:rPr>
              <a:t> деньги появились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A50021"/>
                </a:solidFill>
                <a:latin typeface="Segoe Print" pitchFamily="2" charset="0"/>
                <a:cs typeface="Arial" charset="0"/>
              </a:rPr>
              <a:t> в 1769 г при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A50021"/>
                </a:solidFill>
                <a:latin typeface="Segoe Print" pitchFamily="2" charset="0"/>
                <a:cs typeface="Arial" charset="0"/>
              </a:rPr>
              <a:t>Екатерине </a:t>
            </a:r>
            <a:r>
              <a:rPr lang="en-US" b="1" dirty="0" smtClean="0">
                <a:solidFill>
                  <a:srgbClr val="A50021"/>
                </a:solidFill>
                <a:latin typeface="Segoe Print" pitchFamily="2" charset="0"/>
                <a:cs typeface="Arial" charset="0"/>
              </a:rPr>
              <a:t>II.</a:t>
            </a:r>
            <a:endParaRPr lang="ru-RU" b="1" dirty="0" smtClean="0">
              <a:solidFill>
                <a:srgbClr val="A50021"/>
              </a:solidFill>
              <a:latin typeface="Segoe Print" pitchFamily="2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A50021"/>
                </a:solidFill>
                <a:latin typeface="Segoe Print" pitchFamily="2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A50021"/>
                </a:solidFill>
                <a:latin typeface="Segoe Print" pitchFamily="2" charset="0"/>
                <a:cs typeface="Arial" charset="0"/>
              </a:rPr>
              <a:t>Их называли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A50021"/>
                </a:solidFill>
                <a:latin typeface="Segoe Print" pitchFamily="2" charset="0"/>
                <a:cs typeface="Arial" charset="0"/>
              </a:rPr>
              <a:t> «ассигнации»</a:t>
            </a:r>
          </a:p>
        </p:txBody>
      </p:sp>
      <p:pic>
        <p:nvPicPr>
          <p:cNvPr id="32770" name="Picture 2" descr="https://rbsmi.ru/upload/iblock/287/287a2ed4923ac9d6e6e4b3e010405031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5657261" cy="2635661"/>
          </a:xfrm>
          <a:prstGeom prst="rect">
            <a:avLst/>
          </a:prstGeom>
          <a:noFill/>
        </p:spPr>
      </p:pic>
      <p:pic>
        <p:nvPicPr>
          <p:cNvPr id="32772" name="Picture 4" descr="http://press-me.info/wp-content/uploads/2018/12/29_dec_FB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5184576" cy="2962615"/>
          </a:xfrm>
          <a:prstGeom prst="rect">
            <a:avLst/>
          </a:prstGeom>
          <a:noFill/>
        </p:spPr>
      </p:pic>
      <p:sp>
        <p:nvSpPr>
          <p:cNvPr id="16" name="Половина рамки 15"/>
          <p:cNvSpPr/>
          <p:nvPr/>
        </p:nvSpPr>
        <p:spPr>
          <a:xfrm rot="18901765">
            <a:off x="914303" y="1722315"/>
            <a:ext cx="3715214" cy="3413369"/>
          </a:xfrm>
          <a:prstGeom prst="halfFrame">
            <a:avLst>
              <a:gd name="adj1" fmla="val 8007"/>
              <a:gd name="adj2" fmla="val 8496"/>
            </a:avLst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pic>
        <p:nvPicPr>
          <p:cNvPr id="31746" name="Picture 2" descr="http://numizmat-online.com/wp-content/uploads/2016/07/banknoti-tsarskoi-rossii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7544" y="2564904"/>
            <a:ext cx="5442487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E7E2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347864" y="332656"/>
            <a:ext cx="5472608" cy="1728192"/>
          </a:xfrm>
          <a:prstGeom prst="wedgeRoundRectCallout">
            <a:avLst>
              <a:gd name="adj1" fmla="val -45200"/>
              <a:gd name="adj2" fmla="val 7131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</a:rPr>
              <a:t>Самые первые российские ассигнации хозяйственная Екатерина приказала изготовить из старых дворцовых скатертей и салфеток</a:t>
            </a:r>
            <a:endParaRPr lang="ru-RU" sz="2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5" name="Багетная рамка 4"/>
          <p:cNvSpPr/>
          <p:nvPr/>
        </p:nvSpPr>
        <p:spPr>
          <a:xfrm>
            <a:off x="2411760" y="260648"/>
            <a:ext cx="5688632" cy="864096"/>
          </a:xfrm>
          <a:prstGeom prst="bevel">
            <a:avLst/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404664"/>
            <a:ext cx="5323511" cy="6480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Современные деньги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4076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  <a:latin typeface="Segoe Print" pitchFamily="2" charset="0"/>
              </a:rPr>
              <a:t>Сегодня деньги существуют у нас в двух видах: бумажные деньги и металлические монеты. Каждая страна имеет свои деньги - т.е. свою денежную единицу.</a:t>
            </a:r>
            <a:endParaRPr lang="ru-RU" b="1" dirty="0">
              <a:solidFill>
                <a:srgbClr val="A50021"/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W7\Desktop\img28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2707856" cy="388205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846313" cy="386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5" y="2452499"/>
            <a:ext cx="3024336" cy="130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3024336" cy="26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1979712" y="1196752"/>
            <a:ext cx="568969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Багетная рамка 4"/>
          <p:cNvSpPr/>
          <p:nvPr/>
        </p:nvSpPr>
        <p:spPr>
          <a:xfrm>
            <a:off x="1979712" y="260648"/>
            <a:ext cx="5688632" cy="864096"/>
          </a:xfrm>
          <a:prstGeom prst="bevel">
            <a:avLst/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Современные деньги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1403648" y="1268760"/>
            <a:ext cx="504056" cy="5400600"/>
          </a:xfrm>
          <a:prstGeom prst="halfFrame">
            <a:avLst/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10800000">
            <a:off x="7596336" y="1196752"/>
            <a:ext cx="504056" cy="5400600"/>
          </a:xfrm>
          <a:prstGeom prst="halfFrame">
            <a:avLst/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4" name="Багетная рамка 3"/>
          <p:cNvSpPr/>
          <p:nvPr/>
        </p:nvSpPr>
        <p:spPr>
          <a:xfrm>
            <a:off x="1979712" y="260648"/>
            <a:ext cx="5688632" cy="864096"/>
          </a:xfrm>
          <a:prstGeom prst="bevel">
            <a:avLst/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Электронные деньги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79712" y="1130261"/>
            <a:ext cx="71642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впервые появились в 70-х годах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XX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века.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Пластиковая карточка представляет собой пластину стандартных размеров , изготовленную из специальной, устойчивой к механическим и термическим воздействиям, пластмассы.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611560" y="764704"/>
            <a:ext cx="1368152" cy="1152128"/>
          </a:xfrm>
          <a:prstGeom prst="curved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422274" cy="2852489"/>
          </a:xfrm>
          <a:prstGeom prst="roundRect">
            <a:avLst/>
          </a:prstGeom>
          <a:solidFill>
            <a:srgbClr val="FFFFFF"/>
          </a:solidFill>
          <a:ln w="76200" cap="sq">
            <a:solidFill>
              <a:srgbClr val="A5002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4210412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5002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971600" y="1988840"/>
            <a:ext cx="3240360" cy="460851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5" name="Прямоугольная выноска 4"/>
          <p:cNvSpPr/>
          <p:nvPr/>
        </p:nvSpPr>
        <p:spPr>
          <a:xfrm>
            <a:off x="971600" y="332656"/>
            <a:ext cx="3960440" cy="1080120"/>
          </a:xfrm>
          <a:prstGeom prst="wedgeRectCallout">
            <a:avLst>
              <a:gd name="adj1" fmla="val -47906"/>
              <a:gd name="adj2" fmla="val 74258"/>
            </a:avLst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3175">
                  <a:solidFill>
                    <a:srgbClr val="C00000"/>
                  </a:solidFill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Для чего нужны деньги в наши дни?</a:t>
            </a:r>
            <a:endParaRPr lang="ru-RU" sz="2800" b="1" dirty="0">
              <a:ln w="3175">
                <a:solidFill>
                  <a:srgbClr val="C00000"/>
                </a:solidFill>
              </a:ln>
              <a:solidFill>
                <a:srgbClr val="A5002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844824"/>
            <a:ext cx="3816424" cy="1938992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  <a:latin typeface="Segoe Print" pitchFamily="2" charset="0"/>
              </a:rPr>
              <a:t> </a:t>
            </a:r>
            <a:r>
              <a:rPr lang="ru-RU" sz="20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  <a:latin typeface="Segoe Print" pitchFamily="2" charset="0"/>
              </a:rPr>
              <a:t>С помощью денег измеряется   стоимость всех товаров</a:t>
            </a:r>
          </a:p>
          <a:p>
            <a:r>
              <a:rPr lang="ru-RU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  <a:latin typeface="Segoe Print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  <a:latin typeface="Segoe Print" pitchFamily="2" charset="0"/>
              </a:rPr>
              <a:t>Деньги облегчают обмен товарами</a:t>
            </a:r>
            <a:endParaRPr lang="ru-RU" sz="20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A50021"/>
              </a:solidFill>
              <a:latin typeface="Segoe Print" pitchFamily="2" charset="0"/>
            </a:endParaRPr>
          </a:p>
        </p:txBody>
      </p:sp>
      <p:pic>
        <p:nvPicPr>
          <p:cNvPr id="4098" name="Picture 2" descr="https://thumbs.dreamstime.com/b/%D1%80%D0%B0%D0%B7%D0%BB%D0%B8%D1%87%D0%BD%D1%8B%D0%B5-%D0%BF%D0%BB%D0%BE%D1%81%D0%BA%D0%B8%D0%B5-%D0%BB%D1%8E%D0%B4%D0%B8-%D0%BD%D0%B0-%D0%BF%D1%80%D0%BE%D0%B4%D1%83%D0%BA%D1%82%D0%B0%D1%85-%D1%81%D1%83%D0%BF%D0%B5%D1%80%D0%BC%D0%B0%D1%80%D0%BA%D0%B5%D1%82%D0%B0-%D0%BF%D0%BE%D0%BA%D1%83%D0%BF%D0%B0%D1%8F-%D0%BA%D0%B0%D1%81%D1%81%D0%B5-%D1%81-112072386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4104456" cy="1872208"/>
          </a:xfrm>
          <a:prstGeom prst="rect">
            <a:avLst/>
          </a:prstGeom>
          <a:noFill/>
        </p:spPr>
      </p:pic>
      <p:sp>
        <p:nvSpPr>
          <p:cNvPr id="12" name="Прямоугольная выноска 11"/>
          <p:cNvSpPr/>
          <p:nvPr/>
        </p:nvSpPr>
        <p:spPr>
          <a:xfrm>
            <a:off x="5076056" y="332656"/>
            <a:ext cx="3888432" cy="1008112"/>
          </a:xfrm>
          <a:prstGeom prst="wedgeRectCallout">
            <a:avLst>
              <a:gd name="adj1" fmla="val -46698"/>
              <a:gd name="adj2" fmla="val 83916"/>
            </a:avLst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404665"/>
            <a:ext cx="38843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Пословицы и поговорки</a:t>
            </a:r>
          </a:p>
          <a:p>
            <a:r>
              <a:rPr lang="ru-RU" sz="24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         о деньгах</a:t>
            </a:r>
            <a:endParaRPr lang="ru-RU" sz="2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A5002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148064" y="1844824"/>
            <a:ext cx="3240360" cy="286232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 Деньги  -хороший слуга, но плохой хозяин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На деньги ума не купишь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Не имей сто рублей,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а имей сто друзей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Не хвались серебром,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а хвались добром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Не в деньгах счастье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cs typeface="Arial" pitchFamily="34" charset="0"/>
              </a:rPr>
              <a:t> Денег куры не клюют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cs typeface="Arial" pitchFamily="34" charset="0"/>
              </a:rPr>
              <a:t> </a:t>
            </a:r>
          </a:p>
        </p:txBody>
      </p:sp>
      <p:pic>
        <p:nvPicPr>
          <p:cNvPr id="4101" name="Picture 5" descr="https://golden-mask.com.ru/uploads/5d95bf8185e9d23c423ac0a5%5b1%5d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869160"/>
            <a:ext cx="1800200" cy="18424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40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764704"/>
            <a:ext cx="748883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mbria" panose="02040503050406030204" pitchFamily="18" charset="0"/>
                <a:cs typeface="Times New Roman" pitchFamily="18" charset="0"/>
              </a:rPr>
              <a:t>Цель: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mbria" panose="02040503050406030204" pitchFamily="18" charset="0"/>
                <a:cs typeface="Times New Roman" pitchFamily="18" charset="0"/>
              </a:rPr>
              <a:t>Познакомить детей с историей возникновения денег их предназначением, развивать логическое мышление, воспитывать уважительное отношение к деньгам.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 Сформировать у детей представление о появлении денег;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 Показать путь преображения денежной единицы от товара до бумажных единиц;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 Дать детям представление о денежной единице; научить понимать назначение денег, вызвать интерес к прошлому предмета, развить воображение.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2051720" y="332656"/>
            <a:ext cx="4752528" cy="864096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A50021"/>
                </a:solidFill>
                <a:latin typeface="Constantia" pitchFamily="18" charset="0"/>
              </a:rPr>
              <a:t>ВЫВОДЫ</a:t>
            </a:r>
            <a:endParaRPr lang="ru-RU" sz="3600" b="1" dirty="0">
              <a:solidFill>
                <a:srgbClr val="A50021"/>
              </a:solidFill>
              <a:latin typeface="Constantia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95736" y="1412776"/>
            <a:ext cx="4464496" cy="4896544"/>
          </a:xfrm>
          <a:prstGeom prst="foldedCorner">
            <a:avLst/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2000" b="1" dirty="0" smtClean="0">
              <a:solidFill>
                <a:srgbClr val="A50021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A50021"/>
                </a:solidFill>
                <a:latin typeface="Segoe Print" pitchFamily="2" charset="0"/>
              </a:rPr>
              <a:t> первые деньги появились очень давно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A50021"/>
                </a:solidFill>
                <a:latin typeface="Segoe Print" pitchFamily="2" charset="0"/>
              </a:rPr>
              <a:t> с развитием торговли изменялись и  совершенствовались деньги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A50021"/>
                </a:solidFill>
                <a:latin typeface="Segoe Print" pitchFamily="2" charset="0"/>
              </a:rPr>
              <a:t> у каждой страны своя история появления денег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A50021"/>
                </a:solidFill>
                <a:latin typeface="Segoe Print" pitchFamily="2" charset="0"/>
              </a:rPr>
              <a:t> изучать историю денежных единиц – интересное занятие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A50021"/>
                </a:solidFill>
                <a:latin typeface="Segoe Print" pitchFamily="2" charset="0"/>
              </a:rPr>
              <a:t> нужно разумно тратить свои деньги</a:t>
            </a:r>
            <a:endParaRPr lang="ru-RU" sz="2000" b="1" dirty="0">
              <a:solidFill>
                <a:srgbClr val="A50021"/>
              </a:solidFill>
              <a:latin typeface="Segoe Print" pitchFamily="2" charset="0"/>
            </a:endParaRPr>
          </a:p>
        </p:txBody>
      </p:sp>
      <p:pic>
        <p:nvPicPr>
          <p:cNvPr id="3075" name="Picture 3" descr="https://img3.stockfresh.com/files/a/anatolym/m/72/3189725_stock-photo-3d-small-people---savings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1656184" cy="16044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6" name="Багетная рамка 5"/>
          <p:cNvSpPr/>
          <p:nvPr/>
        </p:nvSpPr>
        <p:spPr>
          <a:xfrm>
            <a:off x="1927553" y="188640"/>
            <a:ext cx="5328592" cy="5760640"/>
          </a:xfrm>
          <a:prstGeom prst="bevel">
            <a:avLst>
              <a:gd name="adj" fmla="val 3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05849" y="391304"/>
            <a:ext cx="4572000" cy="403187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Деньги</a:t>
            </a:r>
            <a:endParaRPr lang="ru-RU" b="1" dirty="0" smtClean="0">
              <a:solidFill>
                <a:schemeClr val="bg1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За годом год, за веком век</a:t>
            </a:r>
            <a:b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Живёт с деньгами человек.</a:t>
            </a:r>
            <a:b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Меняются люди, дома, города,</a:t>
            </a:r>
            <a:b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Одежда и обувь, машины, еда</a:t>
            </a:r>
            <a:b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Меняться всему наше время велит</a:t>
            </a:r>
            <a:b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И, денег, конечно, меняется вид!</a:t>
            </a:r>
            <a:b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От круглых монеток, от мятых рублей</a:t>
            </a:r>
            <a:b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Избавиться люди мечтают скорей!</a:t>
            </a:r>
            <a:b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На смену из пластика карты приходят</a:t>
            </a:r>
            <a:b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Уже с телефона расчёт производят!</a:t>
            </a:r>
            <a:b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А что будет дальше?</a:t>
            </a:r>
            <a:b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Давайте мечтать!</a:t>
            </a:r>
            <a:b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Давайте придумывать и воплощать!</a:t>
            </a:r>
            <a:endParaRPr lang="ru-RU" sz="1600" b="1" dirty="0" smtClean="0">
              <a:solidFill>
                <a:schemeClr val="bg1"/>
              </a:solidFill>
              <a:latin typeface="Segoe Print" pitchFamily="2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Л. Шмакова</a:t>
            </a:r>
            <a:endParaRPr lang="ru-RU" sz="1600" b="1" dirty="0" smtClean="0">
              <a:solidFill>
                <a:schemeClr val="bg1"/>
              </a:solidFill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3718" y="4509120"/>
            <a:ext cx="781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6537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Спасибо за внимание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979712" y="404664"/>
            <a:ext cx="5832648" cy="7831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Что такое деньги?</a:t>
            </a:r>
            <a:endParaRPr lang="ru-RU" sz="4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812418">
            <a:off x="1331640" y="1700808"/>
            <a:ext cx="540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C8A2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?</a:t>
            </a:r>
            <a:endParaRPr lang="ru-RU" sz="5400" b="1" cap="none" spc="0" dirty="0">
              <a:ln w="12700">
                <a:solidFill>
                  <a:srgbClr val="C8A2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254297">
            <a:off x="971600" y="4293096"/>
            <a:ext cx="540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154845">
            <a:off x="4125296" y="4972203"/>
            <a:ext cx="540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59593">
            <a:off x="7723652" y="3849273"/>
            <a:ext cx="540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66FF"/>
                  </a:solidFill>
                  <a:prstDash val="solid"/>
                </a:ln>
                <a:solidFill>
                  <a:srgbClr val="D6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?</a:t>
            </a:r>
            <a:endParaRPr lang="ru-RU" sz="5400" b="1" cap="none" spc="0" dirty="0">
              <a:ln w="12700">
                <a:solidFill>
                  <a:srgbClr val="FF66FF"/>
                </a:solidFill>
                <a:prstDash val="solid"/>
              </a:ln>
              <a:solidFill>
                <a:srgbClr val="D6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241790">
            <a:off x="7524328" y="1844824"/>
            <a:ext cx="540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66FF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?</a:t>
            </a:r>
            <a:endParaRPr lang="ru-RU" sz="5400" b="1" cap="none" spc="0" dirty="0">
              <a:ln w="12700">
                <a:solidFill>
                  <a:srgbClr val="FF66FF"/>
                </a:solidFill>
                <a:prstDash val="solid"/>
              </a:ln>
              <a:solidFill>
                <a:srgbClr val="99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348880"/>
            <a:ext cx="561243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D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Деньги – особый товар, 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D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который можно 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D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обменять</a:t>
            </a:r>
            <a:r>
              <a:rPr lang="ru-RU" sz="3200" b="1" dirty="0" smtClean="0">
                <a:ln w="11430"/>
                <a:solidFill>
                  <a:srgbClr val="D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на любые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D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другие товары и услуги</a:t>
            </a:r>
            <a:endParaRPr lang="ru-RU" sz="3200" b="1" cap="none" spc="0" dirty="0">
              <a:ln w="11430"/>
              <a:solidFill>
                <a:srgbClr val="D6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907704" y="188640"/>
            <a:ext cx="6048672" cy="2736304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</a:rPr>
              <a:t>В </a:t>
            </a:r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глубокой древности люди не </a:t>
            </a:r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</a:rPr>
              <a:t>  </a:t>
            </a:r>
          </a:p>
          <a:p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</a:rPr>
              <a:t> знали</a:t>
            </a:r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, что такое деньги. </a:t>
            </a:r>
            <a:endParaRPr lang="ru-RU" sz="2400" b="1" dirty="0" smtClean="0">
              <a:solidFill>
                <a:srgbClr val="A50021"/>
              </a:solidFill>
              <a:latin typeface="Segoe Print" pitchFamily="2" charset="0"/>
            </a:endParaRPr>
          </a:p>
          <a:p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 </a:t>
            </a:r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</a:rPr>
              <a:t>Они добывали </a:t>
            </a:r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пищу вместе </a:t>
            </a:r>
            <a:endParaRPr lang="ru-RU" sz="2400" b="1" dirty="0" smtClean="0">
              <a:solidFill>
                <a:srgbClr val="A50021"/>
              </a:solidFill>
              <a:latin typeface="Segoe Print" pitchFamily="2" charset="0"/>
            </a:endParaRPr>
          </a:p>
          <a:p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</a:rPr>
              <a:t> и </a:t>
            </a:r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делили её между собой</a:t>
            </a:r>
          </a:p>
        </p:txBody>
      </p:sp>
      <p:pic>
        <p:nvPicPr>
          <p:cNvPr id="2055" name="Picture 7" descr="https://proza.ru/pics/2018/03/28/217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E6"/>
              </a:clrFrom>
              <a:clrTo>
                <a:srgbClr val="FFFDE6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4923862" y="2996952"/>
            <a:ext cx="4220138" cy="2808312"/>
          </a:xfrm>
          <a:prstGeom prst="rect">
            <a:avLst/>
          </a:prstGeom>
          <a:noFill/>
        </p:spPr>
      </p:pic>
      <p:pic>
        <p:nvPicPr>
          <p:cNvPr id="2053" name="Picture 5" descr="https://thumbs.dreamstime.com/t/mammoth-neanderthal-man-primitive-person-spear-hunting-tusks-cartoon-drawing-6127384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1F9FB"/>
              </a:clrFrom>
              <a:clrTo>
                <a:srgbClr val="F1F9FB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4139952" y="2852936"/>
            <a:ext cx="4625314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48907 0.0261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2915816" y="404664"/>
            <a:ext cx="6085184" cy="2592288"/>
          </a:xfrm>
          <a:prstGeom prst="horizontalScroll">
            <a:avLst>
              <a:gd name="adj" fmla="val 705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Затем люди стали обмениваться различными предметами. </a:t>
            </a:r>
            <a:endParaRPr lang="ru-RU" sz="2400" b="1" dirty="0" smtClean="0">
              <a:solidFill>
                <a:srgbClr val="A50021"/>
              </a:solidFill>
              <a:latin typeface="Segoe Print" pitchFamily="2" charset="0"/>
            </a:endParaRPr>
          </a:p>
          <a:p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</a:rPr>
              <a:t>Гончары </a:t>
            </a:r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меняли горшки, кузнецы – топоры, земледельцы – зерно, скотоводы – овец, шерсть, кожу</a:t>
            </a:r>
          </a:p>
        </p:txBody>
      </p:sp>
      <p:pic>
        <p:nvPicPr>
          <p:cNvPr id="11266" name="Picture 2" descr="https://img-fotki.yandex.ru/get/6111/19411616.242/0_a2467_e0c69e1_L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376264" cy="2376264"/>
          </a:xfrm>
          <a:prstGeom prst="roundRect">
            <a:avLst/>
          </a:prstGeom>
          <a:noFill/>
          <a:ln w="19050">
            <a:solidFill>
              <a:srgbClr val="A50021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1340768"/>
            <a:ext cx="2596767" cy="5788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Товарообмен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1268" name="Picture 4" descr="https://rusknife.com/uploads/post-1779-0-40574400-1449507339_thumb.jpg"/>
          <p:cNvPicPr>
            <a:picLocks noChangeAspect="1" noChangeArrowheads="1"/>
          </p:cNvPicPr>
          <p:nvPr/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797152"/>
            <a:ext cx="2490614" cy="1872208"/>
          </a:xfrm>
          <a:prstGeom prst="roundRect">
            <a:avLst/>
          </a:prstGeom>
          <a:noFill/>
          <a:ln w="19050">
            <a:solidFill>
              <a:srgbClr val="A50021"/>
            </a:solidFill>
          </a:ln>
        </p:spPr>
      </p:pic>
      <p:pic>
        <p:nvPicPr>
          <p:cNvPr id="11270" name="Picture 6" descr="https://www.wordsoftruth.net/qualifiedelders_files/shepherdtendingprotectflock2019-2.jpg"/>
          <p:cNvPicPr>
            <a:picLocks noChangeAspect="1" noChangeArrowheads="1"/>
          </p:cNvPicPr>
          <p:nvPr/>
        </p:nvPicPr>
        <p:blipFill>
          <a:blip r:embed="rId6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3600400" cy="1944216"/>
          </a:xfrm>
          <a:prstGeom prst="roundRect">
            <a:avLst/>
          </a:prstGeom>
          <a:noFill/>
          <a:ln w="19050">
            <a:solidFill>
              <a:srgbClr val="A50021"/>
            </a:solidFill>
          </a:ln>
        </p:spPr>
      </p:pic>
      <p:pic>
        <p:nvPicPr>
          <p:cNvPr id="11272" name="Picture 8" descr="https://runningironreport.com/wp-content/uploads/2017/11/tmp368815339628134401-108x150.jp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04248" y="2924944"/>
            <a:ext cx="2125676" cy="2952328"/>
          </a:xfrm>
          <a:prstGeom prst="roundRect">
            <a:avLst/>
          </a:prstGeom>
          <a:noFill/>
          <a:ln w="19050">
            <a:solidFill>
              <a:srgbClr val="A50021"/>
            </a:solidFill>
          </a:ln>
        </p:spPr>
      </p:pic>
      <p:pic>
        <p:nvPicPr>
          <p:cNvPr id="11274" name="Picture 10" descr="https://netdenegnakino.ru/uploads/pposttc651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467544" y="1988840"/>
            <a:ext cx="2021939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pic>
        <p:nvPicPr>
          <p:cNvPr id="3076" name="Picture 4" descr="http://i.mycdn.me/i?r=AzEPZsRbOZEKgBhR0XGMT1RkmV4VTuzyiJ2WAX1bLE3EmqaKTM5SRkZCeTgDn6uOyic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764704"/>
            <a:ext cx="5256584" cy="3672408"/>
          </a:xfrm>
          <a:prstGeom prst="roundRect">
            <a:avLst/>
          </a:prstGeom>
          <a:noFill/>
          <a:ln w="19050">
            <a:solidFill>
              <a:srgbClr val="A5002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556792"/>
            <a:ext cx="30963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  <a:latin typeface="Segoe Print" pitchFamily="2" charset="0"/>
                <a:cs typeface="Arial" pitchFamily="34" charset="0"/>
              </a:rPr>
              <a:t>Шло время, люди догадались использовать для постоянного обмена то, что было ценного в качестве своего рода денег. Крупный рогатый скот был одной из самых ранних форм денег. Люди, которые имели много коров, считались очень богатыми</a:t>
            </a:r>
            <a:endParaRPr lang="ru-RU" sz="2000" b="1" dirty="0">
              <a:solidFill>
                <a:srgbClr val="A50021"/>
              </a:solidFill>
              <a:latin typeface="Segoe Print" pitchFamily="2" charset="0"/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179512" y="1340768"/>
            <a:ext cx="3240360" cy="576064"/>
          </a:xfrm>
          <a:prstGeom prst="halfFram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0800000">
            <a:off x="179512" y="5805264"/>
            <a:ext cx="3240360" cy="576064"/>
          </a:xfrm>
          <a:prstGeom prst="halfFram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pic>
        <p:nvPicPr>
          <p:cNvPr id="10244" name="Picture 4" descr="https://thumbs.dreamstime.com/b/%D0%BC%D0%B5%D1%88%D0%BE%D0%BA-%D1%81-%D0%B7%D0%B5%D1%80%D0%BD%D0%B0%D0%BC%D0%B8-%D0%B8-%D1%83%D1%85%D0%BE-%D0%BF%D1%88%D0%B5%D0%BD%D0%B8%D1%86%D1%8B-%D0%B7%D0%B5%D1%80%D0%BD%D0%BE%D0%BC-%D0%B8%D0%B7%D0%BE%D0%BB%D0%B8%D1%80%D0%BE%D0%B2%D0%B0%D0%BD%D0%BD%D0%BE%D0%B5-%D0%BD%D0%B0-%D0%B1%D0%B5%D0%BB%D0%BE%D0%B9-14474202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128459" cy="3096344"/>
          </a:xfrm>
          <a:prstGeom prst="roundRect">
            <a:avLst/>
          </a:prstGeom>
          <a:noFill/>
        </p:spPr>
      </p:pic>
      <p:pic>
        <p:nvPicPr>
          <p:cNvPr id="10246" name="Picture 6" descr="http://900igr.net/up/datas/254042/007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60B8E0"/>
              </a:clrFrom>
              <a:clrTo>
                <a:srgbClr val="60B8E0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174714"/>
            <a:ext cx="4099928" cy="3373773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5656" y="188640"/>
            <a:ext cx="3096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  <a:cs typeface="Arial" pitchFamily="34" charset="0"/>
              </a:rPr>
              <a:t>Позже зерно и соль стали общей формой денег.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  <a:cs typeface="Arial" pitchFamily="34" charset="0"/>
              </a:rPr>
              <a:t>У них было преимущество, потому что их можно было взвесить.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789040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  <a:cs typeface="Arial" pitchFamily="34" charset="0"/>
              </a:rPr>
              <a:t>Так можно было </a:t>
            </a:r>
          </a:p>
          <a:p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  <a:cs typeface="Arial" pitchFamily="34" charset="0"/>
              </a:rPr>
              <a:t>наглядно определить, </a:t>
            </a:r>
          </a:p>
          <a:p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  <a:cs typeface="Arial" pitchFamily="34" charset="0"/>
              </a:rPr>
              <a:t>кто богаче.</a:t>
            </a:r>
            <a:endParaRPr lang="ru-RU" sz="2400" b="1" dirty="0">
              <a:solidFill>
                <a:srgbClr val="A50021"/>
              </a:solidFill>
              <a:latin typeface="Segoe Print" pitchFamily="2" charset="0"/>
            </a:endParaRPr>
          </a:p>
        </p:txBody>
      </p:sp>
      <p:sp>
        <p:nvSpPr>
          <p:cNvPr id="9" name="Двойная стрелка вверх/вниз 8"/>
          <p:cNvSpPr/>
          <p:nvPr/>
        </p:nvSpPr>
        <p:spPr>
          <a:xfrm rot="18972390">
            <a:off x="4434472" y="2583251"/>
            <a:ext cx="503162" cy="1333117"/>
          </a:xfrm>
          <a:prstGeom prst="upDown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3968" y="26064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</a:rPr>
              <a:t>Людям постоянно приходилось думать, какой предмет можно использовать для обмена.  Постепенно люди поняли, что деньги должны быть не  временными, а постоянными. Они не должны портиться при хранении или при переходе из рук в руки.</a:t>
            </a:r>
            <a:endParaRPr lang="ru-RU" sz="2400" b="1" dirty="0">
              <a:solidFill>
                <a:srgbClr val="A50021"/>
              </a:solidFill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97152"/>
            <a:ext cx="3789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И поэтому их стали </a:t>
            </a:r>
            <a:endParaRPr lang="ru-RU" sz="2400" b="1" dirty="0" smtClean="0">
              <a:solidFill>
                <a:srgbClr val="A50021"/>
              </a:solidFill>
              <a:latin typeface="Segoe Print" pitchFamily="2" charset="0"/>
            </a:endParaRPr>
          </a:p>
          <a:p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</a:rPr>
              <a:t>делать </a:t>
            </a:r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из металла</a:t>
            </a:r>
          </a:p>
        </p:txBody>
      </p:sp>
      <p:pic>
        <p:nvPicPr>
          <p:cNvPr id="9220" name="Picture 4" descr="https://mtdata.ru/u30/photo58BB/20951266423-0/origina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7A7780"/>
              </a:clrFrom>
              <a:clrTo>
                <a:srgbClr val="7A7780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7"/>
            <a:ext cx="3600400" cy="3312369"/>
          </a:xfrm>
          <a:prstGeom prst="roundRect">
            <a:avLst/>
          </a:prstGeom>
          <a:noFill/>
        </p:spPr>
      </p:pic>
      <p:pic>
        <p:nvPicPr>
          <p:cNvPr id="9224" name="Picture 8" descr="https://sun9-5.userapi.com/c837526/v837526500/1ea0c/fmOouLKphgc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581128"/>
            <a:ext cx="3345602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915816" y="260648"/>
            <a:ext cx="56521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Слово «рубль» произошло от слова "рубить", так как монеты в то время не чеканили. Их попросту рубили, из длинного  куска металла  на маленькие кусочки, которые имели разную величину и вес.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8195" name="Picture 3" descr="https://ds05.infourok.ru/uploads/ex/0941/00068568-3f3bdf8f/img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95536" y="2996952"/>
            <a:ext cx="5832648" cy="3208356"/>
          </a:xfrm>
          <a:prstGeom prst="roundRect">
            <a:avLst/>
          </a:prstGeom>
          <a:noFill/>
          <a:ln w="19050">
            <a:noFill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Деньги</Template>
  <TotalTime>12</TotalTime>
  <Words>583</Words>
  <Application>Microsoft Office PowerPoint</Application>
  <PresentationFormat>Экран (4:3)</PresentationFormat>
  <Paragraphs>93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</vt:lpstr>
      <vt:lpstr>Comic Sans MS</vt:lpstr>
      <vt:lpstr>Constantia</vt:lpstr>
      <vt:lpstr>Segoe Print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ASRock</dc:creator>
  <cp:lastModifiedBy>Пользователь ASRock</cp:lastModifiedBy>
  <cp:revision>4</cp:revision>
  <dcterms:created xsi:type="dcterms:W3CDTF">2021-11-18T03:24:37Z</dcterms:created>
  <dcterms:modified xsi:type="dcterms:W3CDTF">2021-11-18T04:07:25Z</dcterms:modified>
</cp:coreProperties>
</file>