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7" r:id="rId1"/>
  </p:sldMasterIdLst>
  <p:notesMasterIdLst>
    <p:notesMasterId r:id="rId5"/>
  </p:notesMasterIdLst>
  <p:sldIdLst>
    <p:sldId id="260" r:id="rId2"/>
    <p:sldId id="269" r:id="rId3"/>
    <p:sldId id="273" r:id="rId4"/>
  </p:sldIdLst>
  <p:sldSz cx="7559675" cy="10691813"/>
  <p:notesSz cx="6858000" cy="9144000"/>
  <p:embeddedFontLst>
    <p:embeddedFont>
      <p:font typeface="DM Serif Display" charset="0"/>
      <p:regular r:id="rId6"/>
      <p:italic r:id="rId7"/>
    </p:embeddedFont>
    <p:embeddedFont>
      <p:font typeface="Raleway Medium" charset="-52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2A665A2-E848-4E20-BB91-80F729E4F44B}">
  <a:tblStyle styleId="{52A665A2-E848-4E20-BB91-80F729E4F44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4" d="100"/>
          <a:sy n="44" d="100"/>
        </p:scale>
        <p:origin x="-2358" y="-102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tableStyles" Target="tableStyle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5440625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1bc263f502_0_12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1bc263f502_0_12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g1516e0ce540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4" name="Google Shape;364;g1516e0ce540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g1516e0ce540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4" name="Google Shape;364;g1516e0ce540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1921425" y="2726100"/>
            <a:ext cx="3717300" cy="523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1621350" y="3585600"/>
            <a:ext cx="4317000" cy="83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ubTitle" idx="1"/>
          </p:nvPr>
        </p:nvSpPr>
        <p:spPr>
          <a:xfrm>
            <a:off x="1621350" y="4721699"/>
            <a:ext cx="4317000" cy="29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pic>
        <p:nvPicPr>
          <p:cNvPr id="52" name="Google Shape;52;p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506800" y="-1204725"/>
            <a:ext cx="6247450" cy="3723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07175" y="7975000"/>
            <a:ext cx="3641350" cy="30805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1580839" y="2825320"/>
            <a:ext cx="4398300" cy="40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subTitle" idx="1"/>
          </p:nvPr>
        </p:nvSpPr>
        <p:spPr>
          <a:xfrm>
            <a:off x="1580818" y="6906926"/>
            <a:ext cx="4398300" cy="95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9_1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>
            <a:spLocks noGrp="1"/>
          </p:cNvSpPr>
          <p:nvPr>
            <p:ph type="title"/>
          </p:nvPr>
        </p:nvSpPr>
        <p:spPr>
          <a:xfrm>
            <a:off x="708150" y="539400"/>
            <a:ext cx="6144000" cy="74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pic>
        <p:nvPicPr>
          <p:cNvPr id="79" name="Google Shape;79;p1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 flipH="1">
            <a:off x="5022241" y="-1840723"/>
            <a:ext cx="2537457" cy="228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504970" y="10246380"/>
            <a:ext cx="3457575" cy="2060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flipH="1">
            <a:off x="7136675" y="6344200"/>
            <a:ext cx="3213500" cy="2895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flipH="1">
            <a:off x="-1294351" y="2164776"/>
            <a:ext cx="1769160" cy="1596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 flipH="1">
            <a:off x="5022241" y="-1840723"/>
            <a:ext cx="2537457" cy="228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504970" y="10246380"/>
            <a:ext cx="3457575" cy="2060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flipH="1">
            <a:off x="7136675" y="6344200"/>
            <a:ext cx="3213500" cy="2895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flipH="1">
            <a:off x="-1294351" y="2164776"/>
            <a:ext cx="1769160" cy="1596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_1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032504" y="-2238575"/>
            <a:ext cx="2923900" cy="2669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204521" y="10230775"/>
            <a:ext cx="2923900" cy="2669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08150" y="539400"/>
            <a:ext cx="6144000" cy="7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08150" y="2395704"/>
            <a:ext cx="61440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1pPr>
            <a:lvl2pPr marL="914400" lvl="1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2pPr>
            <a:lvl3pPr marL="1371600" lvl="2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3pPr>
            <a:lvl4pPr marL="1828800" lvl="3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4pPr>
            <a:lvl5pPr marL="2286000" lvl="4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5pPr>
            <a:lvl6pPr marL="2743200" lvl="5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6pPr>
            <a:lvl7pPr marL="3200400" lvl="6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7pPr>
            <a:lvl8pPr marL="3657600" lvl="7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8pPr>
            <a:lvl9pPr marL="4114800" lvl="8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7" r:id="rId3"/>
    <p:sldLayoutId id="2147483658" r:id="rId4"/>
    <p:sldLayoutId id="2147483661" r:id="rId5"/>
    <p:sldLayoutId id="2147483664" r:id="rId6"/>
    <p:sldLayoutId id="2147483665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Google Shape;174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195943" y="2788968"/>
            <a:ext cx="6940352" cy="5743974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26"/>
          <p:cNvSpPr txBox="1">
            <a:spLocks noGrp="1"/>
          </p:cNvSpPr>
          <p:nvPr>
            <p:ph type="title"/>
          </p:nvPr>
        </p:nvSpPr>
        <p:spPr>
          <a:xfrm>
            <a:off x="1621350" y="3585600"/>
            <a:ext cx="4317000" cy="83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 </a:t>
            </a:r>
            <a:endParaRPr dirty="0"/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260610" y="2659904"/>
            <a:ext cx="7040880" cy="2970000"/>
          </a:xfrm>
        </p:spPr>
        <p:txBody>
          <a:bodyPr/>
          <a:lstStyle/>
          <a:p>
            <a:pPr algn="just"/>
            <a:r>
              <a:rPr lang="ru-RU" sz="2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Этот маршрут создан специально для родителей, которые хотят укрепить здоровье своей семьи, научиться жить в гармонии с природой и сделать заботу о себе и близких увлекательным приключением. Мы разделили его на четыре сезона, чтобы максимально использовать дары каждого времени года и адаптировать активности к погодным условиям.</a:t>
            </a:r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12426" y="358718"/>
            <a:ext cx="642387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Тематический маршрут </a:t>
            </a:r>
            <a:endParaRPr lang="ru-RU" sz="24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"</a:t>
            </a:r>
            <a:r>
              <a:rPr lang="ru-RU" sz="2400" b="1" dirty="0">
                <a:solidFill>
                  <a:srgbClr val="002060"/>
                </a:solidFill>
              </a:rPr>
              <a:t>Здоровый сезон с семьей": Путешествие к благополучию </a:t>
            </a:r>
            <a:endParaRPr lang="ru-RU" sz="24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круглый </a:t>
            </a:r>
            <a:r>
              <a:rPr lang="ru-RU" sz="2400" b="1" dirty="0">
                <a:solidFill>
                  <a:srgbClr val="002060"/>
                </a:solidFill>
              </a:rPr>
              <a:t>год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6" name="Google Shape;366;p35"/>
          <p:cNvGrpSpPr/>
          <p:nvPr/>
        </p:nvGrpSpPr>
        <p:grpSpPr>
          <a:xfrm>
            <a:off x="724875" y="1802124"/>
            <a:ext cx="6368256" cy="3449143"/>
            <a:chOff x="724875" y="1802125"/>
            <a:chExt cx="6143700" cy="2487000"/>
          </a:xfrm>
        </p:grpSpPr>
        <p:pic>
          <p:nvPicPr>
            <p:cNvPr id="367" name="Google Shape;367;p35"/>
            <p:cNvPicPr preferRelativeResize="0"/>
            <p:nvPr/>
          </p:nvPicPr>
          <p:blipFill rotWithShape="1">
            <a:blip r:embed="rId3">
              <a:alphaModFix/>
            </a:blip>
            <a:srcRect l="35479" b="73314"/>
            <a:stretch/>
          </p:blipFill>
          <p:spPr>
            <a:xfrm>
              <a:off x="724875" y="3859425"/>
              <a:ext cx="1477788" cy="4297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68" name="Google Shape;368;p35"/>
            <p:cNvPicPr preferRelativeResize="0"/>
            <p:nvPr/>
          </p:nvPicPr>
          <p:blipFill rotWithShape="1">
            <a:blip r:embed="rId4">
              <a:alphaModFix/>
            </a:blip>
            <a:srcRect t="53705" r="28484"/>
            <a:stretch/>
          </p:blipFill>
          <p:spPr>
            <a:xfrm>
              <a:off x="5822400" y="1802125"/>
              <a:ext cx="1046175" cy="57293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69" name="Google Shape;369;p35"/>
            <p:cNvSpPr/>
            <p:nvPr/>
          </p:nvSpPr>
          <p:spPr>
            <a:xfrm>
              <a:off x="724875" y="1802125"/>
              <a:ext cx="6143700" cy="2487000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4" name="Google Shape;374;p35"/>
          <p:cNvSpPr txBox="1">
            <a:spLocks noGrp="1"/>
          </p:cNvSpPr>
          <p:nvPr>
            <p:ph type="title"/>
          </p:nvPr>
        </p:nvSpPr>
        <p:spPr>
          <a:xfrm>
            <a:off x="708150" y="261257"/>
            <a:ext cx="6144000" cy="154086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ru-RU" sz="2400" dirty="0">
                <a:solidFill>
                  <a:srgbClr val="002060"/>
                </a:solidFill>
                <a:latin typeface="+mn-lt"/>
              </a:rPr>
              <a:t>Весна: Пробуждение и очищение</a:t>
            </a:r>
            <a:br>
              <a:rPr lang="ru-RU" sz="2400" dirty="0">
                <a:solidFill>
                  <a:srgbClr val="002060"/>
                </a:solidFill>
                <a:latin typeface="+mn-lt"/>
              </a:rPr>
            </a:br>
            <a:r>
              <a:rPr lang="ru-RU" sz="2400" dirty="0">
                <a:solidFill>
                  <a:srgbClr val="002060"/>
                </a:solidFill>
                <a:latin typeface="+mn-lt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+mn-lt"/>
              </a:rPr>
            </a:br>
            <a:r>
              <a:rPr lang="ru-RU" sz="1600" b="0" dirty="0" smtClean="0">
                <a:solidFill>
                  <a:srgbClr val="00B050"/>
                </a:solidFill>
                <a:latin typeface="+mn-lt"/>
                <a:cs typeface="Arial" pitchFamily="34" charset="0"/>
              </a:rPr>
              <a:t>Весна </a:t>
            </a:r>
            <a:r>
              <a:rPr lang="ru-RU" sz="1600" b="0" dirty="0">
                <a:solidFill>
                  <a:srgbClr val="00B050"/>
                </a:solidFill>
                <a:latin typeface="+mn-lt"/>
                <a:cs typeface="Arial" pitchFamily="34" charset="0"/>
              </a:rPr>
              <a:t>– </a:t>
            </a:r>
            <a:r>
              <a:rPr lang="ru-RU" sz="1600" b="0" dirty="0" smtClean="0">
                <a:solidFill>
                  <a:srgbClr val="00B050"/>
                </a:solidFill>
                <a:latin typeface="+mn-lt"/>
                <a:cs typeface="Arial" pitchFamily="34" charset="0"/>
              </a:rPr>
              <a:t> Пробуждение</a:t>
            </a:r>
            <a:r>
              <a:rPr lang="ru-RU" sz="1600" b="0" smtClean="0">
                <a:solidFill>
                  <a:srgbClr val="00B050"/>
                </a:solidFill>
                <a:latin typeface="+mn-lt"/>
                <a:cs typeface="Arial" pitchFamily="34" charset="0"/>
              </a:rPr>
              <a:t>, вдохновение. </a:t>
            </a:r>
            <a:r>
              <a:rPr lang="ru-RU" sz="1600" b="0" dirty="0" smtClean="0">
                <a:solidFill>
                  <a:srgbClr val="00B050"/>
                </a:solidFill>
                <a:latin typeface="+mn-lt"/>
                <a:cs typeface="Arial" pitchFamily="34" charset="0"/>
              </a:rPr>
              <a:t>Организм </a:t>
            </a:r>
            <a:r>
              <a:rPr lang="ru-RU" sz="1600" b="0" dirty="0">
                <a:solidFill>
                  <a:srgbClr val="00B050"/>
                </a:solidFill>
                <a:latin typeface="+mn-lt"/>
                <a:cs typeface="Arial" pitchFamily="34" charset="0"/>
              </a:rPr>
              <a:t>нуждается в витаминах и энергии</a:t>
            </a:r>
            <a:r>
              <a:rPr lang="ru-RU" sz="1600" b="0" dirty="0">
                <a:solidFill>
                  <a:srgbClr val="00B050"/>
                </a:solidFill>
                <a:latin typeface="+mn-lt"/>
              </a:rPr>
              <a:t>.</a:t>
            </a:r>
            <a:br>
              <a:rPr lang="ru-RU" sz="1600" b="0" dirty="0">
                <a:solidFill>
                  <a:srgbClr val="00B050"/>
                </a:solidFill>
                <a:latin typeface="+mn-lt"/>
              </a:rPr>
            </a:br>
            <a:endParaRPr sz="1600" b="0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75" name="Google Shape;375;p35"/>
          <p:cNvSpPr txBox="1"/>
          <p:nvPr/>
        </p:nvSpPr>
        <p:spPr>
          <a:xfrm>
            <a:off x="707995" y="1865491"/>
            <a:ext cx="6006314" cy="3322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Активность:</a:t>
            </a:r>
            <a:r>
              <a:rPr lang="ru-RU" sz="1600" dirty="0">
                <a:solidFill>
                  <a:srgbClr val="002060"/>
                </a:solidFill>
              </a:rPr>
              <a:t> Семейная прогулка в лес за первыми весенними травами (крапива, одуванчик, сныть). Научите детей различать полезные растения и расскажите об их целебных свойствах. Приготовьте вместе зеленый смузи или салат.</a:t>
            </a:r>
          </a:p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Питание:</a:t>
            </a:r>
            <a:r>
              <a:rPr lang="ru-RU" sz="1600" dirty="0">
                <a:solidFill>
                  <a:srgbClr val="002060"/>
                </a:solidFill>
              </a:rPr>
              <a:t> Акцент на свежие овощи и фрукты, проростки, зелень. Попробуйте приготовить легкие весенние супы и салаты.</a:t>
            </a:r>
          </a:p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Здоровье:</a:t>
            </a:r>
            <a:r>
              <a:rPr lang="ru-RU" sz="1600" dirty="0">
                <a:solidFill>
                  <a:srgbClr val="002060"/>
                </a:solidFill>
              </a:rPr>
              <a:t> Закаливание воздухом и солнцем. Начните с коротких прогулок в солнечные дни, постепенно увеличивая время пребывания на свежем воздухе.</a:t>
            </a:r>
          </a:p>
          <a:p>
            <a:pPr lvl="0"/>
            <a:r>
              <a:rPr lang="ru-RU" sz="1600" b="1" dirty="0">
                <a:solidFill>
                  <a:srgbClr val="002060"/>
                </a:solidFill>
              </a:rPr>
              <a:t>Развлечение:</a:t>
            </a:r>
            <a:r>
              <a:rPr lang="ru-RU" sz="1600" dirty="0">
                <a:solidFill>
                  <a:srgbClr val="002060"/>
                </a:solidFill>
              </a:rPr>
              <a:t> Организуйте семейный пикник на природе с подвижными играми и конкурсами.</a:t>
            </a:r>
          </a:p>
        </p:txBody>
      </p:sp>
      <p:sp>
        <p:nvSpPr>
          <p:cNvPr id="376" name="Google Shape;376;p35"/>
          <p:cNvSpPr txBox="1"/>
          <p:nvPr/>
        </p:nvSpPr>
        <p:spPr>
          <a:xfrm>
            <a:off x="742615" y="5251266"/>
            <a:ext cx="6350515" cy="1127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ru-RU" sz="1600" b="1" dirty="0">
                <a:solidFill>
                  <a:srgbClr val="C00000"/>
                </a:solidFill>
              </a:rPr>
              <a:t>Лето: Солнце, витамины и активность</a:t>
            </a:r>
            <a:endParaRPr lang="ru-RU" sz="1600" dirty="0">
              <a:solidFill>
                <a:srgbClr val="C00000"/>
              </a:solidFill>
            </a:endParaRPr>
          </a:p>
          <a:p>
            <a:pPr algn="ctr"/>
            <a:r>
              <a:rPr lang="ru-RU" sz="1600" dirty="0">
                <a:solidFill>
                  <a:srgbClr val="C00000"/>
                </a:solidFill>
              </a:rPr>
              <a:t>Лето – идеальное время для активного отдыха и запаса витаминов на зиму</a:t>
            </a:r>
            <a:r>
              <a:rPr lang="ru-RU" sz="1600" dirty="0" smtClean="0">
                <a:solidFill>
                  <a:srgbClr val="C00000"/>
                </a:solidFill>
              </a:rPr>
              <a:t>.</a:t>
            </a:r>
          </a:p>
          <a:p>
            <a:endParaRPr lang="ru-RU" sz="1600" dirty="0">
              <a:solidFill>
                <a:srgbClr val="C00000"/>
              </a:solidFill>
            </a:endParaRPr>
          </a:p>
        </p:txBody>
      </p:sp>
      <p:grpSp>
        <p:nvGrpSpPr>
          <p:cNvPr id="377" name="Google Shape;377;p35"/>
          <p:cNvGrpSpPr/>
          <p:nvPr/>
        </p:nvGrpSpPr>
        <p:grpSpPr>
          <a:xfrm>
            <a:off x="724874" y="6224849"/>
            <a:ext cx="6368257" cy="3572293"/>
            <a:chOff x="724875" y="7249727"/>
            <a:chExt cx="6143700" cy="2487001"/>
          </a:xfrm>
        </p:grpSpPr>
        <p:sp>
          <p:nvSpPr>
            <p:cNvPr id="378" name="Google Shape;378;p35"/>
            <p:cNvSpPr/>
            <p:nvPr/>
          </p:nvSpPr>
          <p:spPr>
            <a:xfrm>
              <a:off x="724875" y="7249728"/>
              <a:ext cx="6143700" cy="2487000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379" name="Google Shape;379;p35"/>
            <p:cNvPicPr preferRelativeResize="0"/>
            <p:nvPr/>
          </p:nvPicPr>
          <p:blipFill rotWithShape="1">
            <a:blip r:embed="rId5">
              <a:alphaModFix/>
            </a:blip>
            <a:srcRect t="76406"/>
            <a:stretch/>
          </p:blipFill>
          <p:spPr>
            <a:xfrm>
              <a:off x="4458600" y="7249727"/>
              <a:ext cx="2056900" cy="43724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80" name="Google Shape;380;p35"/>
            <p:cNvPicPr preferRelativeResize="0"/>
            <p:nvPr/>
          </p:nvPicPr>
          <p:blipFill rotWithShape="1">
            <a:blip r:embed="rId6">
              <a:alphaModFix/>
            </a:blip>
            <a:srcRect b="79758"/>
            <a:stretch/>
          </p:blipFill>
          <p:spPr>
            <a:xfrm>
              <a:off x="1739700" y="9512250"/>
              <a:ext cx="1750850" cy="2244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82" name="Google Shape;382;p35"/>
          <p:cNvSpPr txBox="1"/>
          <p:nvPr/>
        </p:nvSpPr>
        <p:spPr>
          <a:xfrm>
            <a:off x="707994" y="1371025"/>
            <a:ext cx="61437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Raleway Medium"/>
              <a:ea typeface="Raleway Medium"/>
              <a:cs typeface="Raleway Medium"/>
              <a:sym typeface="Raleway Medium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29051" y="6379029"/>
            <a:ext cx="626407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Активность:</a:t>
            </a:r>
            <a:r>
              <a:rPr lang="ru-RU" sz="1600" dirty="0">
                <a:solidFill>
                  <a:srgbClr val="002060"/>
                </a:solidFill>
              </a:rPr>
              <a:t> Велосипедные прогулки, плавание в открытых водоемах, походы в горы или лес. Главное – движение и свежий воздух!</a:t>
            </a:r>
          </a:p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Питание:</a:t>
            </a:r>
            <a:r>
              <a:rPr lang="ru-RU" sz="1600" dirty="0">
                <a:solidFill>
                  <a:srgbClr val="002060"/>
                </a:solidFill>
              </a:rPr>
              <a:t> Обилие свежих фруктов, ягод и овощей. Организуйте семейный поход на рынок или в сад за сезонными продуктами. Приготовьте домашнее мороженое или фруктовый салат.</a:t>
            </a:r>
          </a:p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Здоровье:</a:t>
            </a:r>
            <a:r>
              <a:rPr lang="ru-RU" sz="1600" dirty="0">
                <a:solidFill>
                  <a:srgbClr val="002060"/>
                </a:solidFill>
              </a:rPr>
              <a:t> Защита от солнца. Используйте солнцезащитный крем, головные уборы и одежду из натуральных тканей.</a:t>
            </a:r>
          </a:p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Развлечение:</a:t>
            </a:r>
            <a:r>
              <a:rPr lang="ru-RU" sz="1600" dirty="0">
                <a:solidFill>
                  <a:srgbClr val="002060"/>
                </a:solidFill>
              </a:rPr>
              <a:t> Организуйте семейный лагерь на природе с палатками, костром и песнями под гитару.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6" name="Google Shape;366;p35"/>
          <p:cNvGrpSpPr/>
          <p:nvPr/>
        </p:nvGrpSpPr>
        <p:grpSpPr>
          <a:xfrm>
            <a:off x="724875" y="1802124"/>
            <a:ext cx="6368256" cy="3449143"/>
            <a:chOff x="724875" y="1802125"/>
            <a:chExt cx="6143700" cy="2487000"/>
          </a:xfrm>
        </p:grpSpPr>
        <p:pic>
          <p:nvPicPr>
            <p:cNvPr id="367" name="Google Shape;367;p35"/>
            <p:cNvPicPr preferRelativeResize="0"/>
            <p:nvPr/>
          </p:nvPicPr>
          <p:blipFill rotWithShape="1">
            <a:blip r:embed="rId3">
              <a:alphaModFix/>
            </a:blip>
            <a:srcRect l="35479" b="73314"/>
            <a:stretch/>
          </p:blipFill>
          <p:spPr>
            <a:xfrm>
              <a:off x="724875" y="3859425"/>
              <a:ext cx="1477788" cy="4297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68" name="Google Shape;368;p35"/>
            <p:cNvPicPr preferRelativeResize="0"/>
            <p:nvPr/>
          </p:nvPicPr>
          <p:blipFill rotWithShape="1">
            <a:blip r:embed="rId4">
              <a:alphaModFix/>
            </a:blip>
            <a:srcRect t="53705" r="28484"/>
            <a:stretch/>
          </p:blipFill>
          <p:spPr>
            <a:xfrm>
              <a:off x="5822400" y="1802125"/>
              <a:ext cx="1046175" cy="57293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69" name="Google Shape;369;p35"/>
            <p:cNvSpPr/>
            <p:nvPr/>
          </p:nvSpPr>
          <p:spPr>
            <a:xfrm>
              <a:off x="724875" y="1802125"/>
              <a:ext cx="6143700" cy="2487000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4" name="Google Shape;374;p35"/>
          <p:cNvSpPr txBox="1">
            <a:spLocks noGrp="1"/>
          </p:cNvSpPr>
          <p:nvPr>
            <p:ph type="title"/>
          </p:nvPr>
        </p:nvSpPr>
        <p:spPr>
          <a:xfrm>
            <a:off x="708150" y="261257"/>
            <a:ext cx="6144000" cy="154086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ru-RU" sz="2400" dirty="0" smtClean="0">
                <a:solidFill>
                  <a:srgbClr val="002060"/>
                </a:solidFill>
                <a:latin typeface="+mn-lt"/>
              </a:rPr>
              <a:t> </a:t>
            </a:r>
            <a:endParaRPr sz="1600" b="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75" name="Google Shape;375;p35"/>
          <p:cNvSpPr txBox="1"/>
          <p:nvPr/>
        </p:nvSpPr>
        <p:spPr>
          <a:xfrm>
            <a:off x="707995" y="1865491"/>
            <a:ext cx="6006314" cy="3322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ru-RU" sz="1600" b="1" dirty="0"/>
              <a:t>Активность:</a:t>
            </a:r>
            <a:r>
              <a:rPr lang="ru-RU" sz="1600" dirty="0"/>
              <a:t> Прогулки по осеннему лесу, сбор грибов и ягод (только под присмотром опытного грибника!), игры с опавшими листьями.</a:t>
            </a:r>
          </a:p>
          <a:p>
            <a:pPr lvl="0" algn="just"/>
            <a:r>
              <a:rPr lang="ru-RU" sz="1600" b="1" dirty="0"/>
              <a:t>Питание:</a:t>
            </a:r>
            <a:r>
              <a:rPr lang="ru-RU" sz="1600" dirty="0"/>
              <a:t> Употребление сезонных овощей и фруктов (тыква, яблоки, груши, капуста). Приготовьте тыквенный суп-пюре, яблочный пирог или квашеную капусту.</a:t>
            </a:r>
          </a:p>
          <a:p>
            <a:pPr lvl="0" algn="just"/>
            <a:r>
              <a:rPr lang="ru-RU" sz="1600" b="1" dirty="0"/>
              <a:t>Здоровье:</a:t>
            </a:r>
            <a:r>
              <a:rPr lang="ru-RU" sz="1600" dirty="0"/>
              <a:t> Укрепление иммунитета. Употребляйте продукты, богатые витамином С (шиповник, клюква, цитрусовые).</a:t>
            </a:r>
          </a:p>
          <a:p>
            <a:pPr lvl="0" algn="just"/>
            <a:r>
              <a:rPr lang="ru-RU" sz="1600" b="1" dirty="0"/>
              <a:t>Развлечение:</a:t>
            </a:r>
            <a:r>
              <a:rPr lang="ru-RU" sz="1600" dirty="0"/>
              <a:t> Организуйте семейный мастер-класс по изготовлению осенних поделок из природных материалов.</a:t>
            </a:r>
          </a:p>
        </p:txBody>
      </p:sp>
      <p:sp>
        <p:nvSpPr>
          <p:cNvPr id="376" name="Google Shape;376;p35"/>
          <p:cNvSpPr txBox="1"/>
          <p:nvPr/>
        </p:nvSpPr>
        <p:spPr>
          <a:xfrm>
            <a:off x="742615" y="5251266"/>
            <a:ext cx="6350515" cy="1127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ru-RU" sz="1600" b="1" dirty="0">
                <a:solidFill>
                  <a:srgbClr val="0070C0"/>
                </a:solidFill>
              </a:rPr>
              <a:t>Зима: Отдых, восстановление и зимние забавы</a:t>
            </a:r>
            <a:endParaRPr lang="ru-RU" sz="1600" dirty="0">
              <a:solidFill>
                <a:srgbClr val="0070C0"/>
              </a:solidFill>
            </a:endParaRPr>
          </a:p>
          <a:p>
            <a:pPr algn="ctr"/>
            <a:r>
              <a:rPr lang="ru-RU" sz="1600" dirty="0">
                <a:solidFill>
                  <a:srgbClr val="0070C0"/>
                </a:solidFill>
              </a:rPr>
              <a:t>Зима – время для отдыха, восстановления сил и наслаждения зимними забавами.</a:t>
            </a:r>
          </a:p>
        </p:txBody>
      </p:sp>
      <p:grpSp>
        <p:nvGrpSpPr>
          <p:cNvPr id="377" name="Google Shape;377;p35"/>
          <p:cNvGrpSpPr/>
          <p:nvPr/>
        </p:nvGrpSpPr>
        <p:grpSpPr>
          <a:xfrm>
            <a:off x="724874" y="6224849"/>
            <a:ext cx="6368257" cy="4466964"/>
            <a:chOff x="724875" y="7249727"/>
            <a:chExt cx="6143700" cy="2487001"/>
          </a:xfrm>
        </p:grpSpPr>
        <p:sp>
          <p:nvSpPr>
            <p:cNvPr id="378" name="Google Shape;378;p35"/>
            <p:cNvSpPr/>
            <p:nvPr/>
          </p:nvSpPr>
          <p:spPr>
            <a:xfrm>
              <a:off x="724875" y="7249728"/>
              <a:ext cx="6143700" cy="2487000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379" name="Google Shape;379;p35"/>
            <p:cNvPicPr preferRelativeResize="0"/>
            <p:nvPr/>
          </p:nvPicPr>
          <p:blipFill rotWithShape="1">
            <a:blip r:embed="rId5">
              <a:alphaModFix/>
            </a:blip>
            <a:srcRect t="76406"/>
            <a:stretch/>
          </p:blipFill>
          <p:spPr>
            <a:xfrm>
              <a:off x="4458600" y="7249727"/>
              <a:ext cx="2056900" cy="43724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80" name="Google Shape;380;p35"/>
            <p:cNvPicPr preferRelativeResize="0"/>
            <p:nvPr/>
          </p:nvPicPr>
          <p:blipFill rotWithShape="1">
            <a:blip r:embed="rId6">
              <a:alphaModFix/>
            </a:blip>
            <a:srcRect b="79758"/>
            <a:stretch/>
          </p:blipFill>
          <p:spPr>
            <a:xfrm>
              <a:off x="1739700" y="9512250"/>
              <a:ext cx="1750850" cy="2244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82" name="Google Shape;382;p35"/>
          <p:cNvSpPr txBox="1"/>
          <p:nvPr/>
        </p:nvSpPr>
        <p:spPr>
          <a:xfrm>
            <a:off x="707994" y="1371025"/>
            <a:ext cx="61437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Raleway Medium"/>
              <a:ea typeface="Raleway Medium"/>
              <a:cs typeface="Raleway Medium"/>
              <a:sym typeface="Raleway Medium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29051" y="6379029"/>
            <a:ext cx="626407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b="1" dirty="0" smtClean="0"/>
              <a:t> </a:t>
            </a:r>
            <a:endParaRPr lang="ru-RU" sz="1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07994" y="230746"/>
            <a:ext cx="63851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Осень: Укрепление иммунитета и подготовка к зиме</a:t>
            </a:r>
            <a:endParaRPr lang="ru-RU" sz="2400" dirty="0">
              <a:solidFill>
                <a:srgbClr val="002060"/>
              </a:solidFill>
            </a:endParaRPr>
          </a:p>
          <a:p>
            <a:pPr algn="ctr"/>
            <a:r>
              <a:rPr lang="ru-RU" sz="1600" dirty="0">
                <a:solidFill>
                  <a:srgbClr val="FF0000"/>
                </a:solidFill>
              </a:rPr>
              <a:t>Осень – время сбора урожая и укрепления иммунитета перед холодами.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42614" y="6224850"/>
            <a:ext cx="635051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b="1" dirty="0"/>
              <a:t>Активность:</a:t>
            </a:r>
            <a:r>
              <a:rPr lang="ru-RU" sz="1600" dirty="0"/>
              <a:t> Катание на лыжах, коньках, санках, лепка снеговиков, игры в снежки.</a:t>
            </a:r>
          </a:p>
          <a:p>
            <a:pPr lvl="0" algn="just"/>
            <a:r>
              <a:rPr lang="ru-RU" sz="1600" b="1" dirty="0"/>
              <a:t>Питание:</a:t>
            </a:r>
            <a:r>
              <a:rPr lang="ru-RU" sz="1600" dirty="0"/>
              <a:t> Употребление теплых и питательных блюд (супы, каши, тушеные овощи). Приготовьте имбирный чай или глинтвейн (для взрослых).</a:t>
            </a:r>
          </a:p>
          <a:p>
            <a:pPr lvl="0" algn="just"/>
            <a:r>
              <a:rPr lang="ru-RU" sz="1600" b="1" dirty="0"/>
              <a:t>Здоровье:</a:t>
            </a:r>
            <a:r>
              <a:rPr lang="ru-RU" sz="1600" dirty="0"/>
              <a:t> Профилактика простудных заболеваний. Употребляйте продукты, богатые витамином D (рыба, яйца).</a:t>
            </a:r>
          </a:p>
          <a:p>
            <a:pPr lvl="0" algn="just"/>
            <a:r>
              <a:rPr lang="ru-RU" sz="1600" b="1" dirty="0"/>
              <a:t>Развлечение:</a:t>
            </a:r>
            <a:r>
              <a:rPr lang="ru-RU" sz="1600" dirty="0"/>
              <a:t> Организуйте семейный вечер у камина с чтением книг и настольными играми.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742615" y="8638943"/>
            <a:ext cx="650727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B050"/>
                </a:solidFill>
              </a:rPr>
              <a:t>Важно помнить:</a:t>
            </a:r>
            <a:endParaRPr lang="ru-RU" sz="1600" dirty="0">
              <a:solidFill>
                <a:srgbClr val="00B050"/>
              </a:solidFill>
            </a:endParaRPr>
          </a:p>
          <a:p>
            <a:pPr lvl="0" algn="ctr"/>
            <a:r>
              <a:rPr lang="ru-RU" sz="1600" dirty="0">
                <a:solidFill>
                  <a:srgbClr val="00B050"/>
                </a:solidFill>
              </a:rPr>
              <a:t>Этот маршрут – лишь пример. Адаптируйте его под свои интересы и возможности.</a:t>
            </a:r>
          </a:p>
          <a:p>
            <a:pPr lvl="0" algn="ctr"/>
            <a:r>
              <a:rPr lang="ru-RU" sz="1600" dirty="0">
                <a:solidFill>
                  <a:srgbClr val="00B050"/>
                </a:solidFill>
              </a:rPr>
              <a:t>Консультируйтесь с врачом перед внесением изменений в свой рацион питания или режим физических нагрузок.</a:t>
            </a:r>
          </a:p>
          <a:p>
            <a:pPr lvl="0" algn="ctr"/>
            <a:r>
              <a:rPr lang="ru-RU" sz="1600" dirty="0">
                <a:solidFill>
                  <a:srgbClr val="00B050"/>
                </a:solidFill>
              </a:rPr>
              <a:t>Главное – получать удовольствие от процесса и проводить время вместе с семьей!</a:t>
            </a:r>
          </a:p>
        </p:txBody>
      </p:sp>
    </p:spTree>
    <p:extLst>
      <p:ext uri="{BB962C8B-B14F-4D97-AF65-F5344CB8AC3E}">
        <p14:creationId xmlns:p14="http://schemas.microsoft.com/office/powerpoint/2010/main" val="3972869651"/>
      </p:ext>
    </p:extLst>
  </p:cSld>
  <p:clrMapOvr>
    <a:masterClrMapping/>
  </p:clrMapOvr>
</p:sld>
</file>

<file path=ppt/theme/theme1.xml><?xml version="1.0" encoding="utf-8"?>
<a:theme xmlns:a="http://schemas.openxmlformats.org/drawingml/2006/main" name="Printable ADHD Supports &amp; Visual Aids for Middle School by Slidesgo">
  <a:themeElements>
    <a:clrScheme name="Simple Light">
      <a:dk1>
        <a:srgbClr val="4F382E"/>
      </a:dk1>
      <a:lt1>
        <a:srgbClr val="F7F1EE"/>
      </a:lt1>
      <a:dk2>
        <a:srgbClr val="F9B191"/>
      </a:dk2>
      <a:lt2>
        <a:srgbClr val="FFD3D1"/>
      </a:lt2>
      <a:accent1>
        <a:srgbClr val="D9E6B6"/>
      </a:accent1>
      <a:accent2>
        <a:srgbClr val="D2CBE0"/>
      </a:accent2>
      <a:accent3>
        <a:srgbClr val="CCDBF6"/>
      </a:accent3>
      <a:accent4>
        <a:srgbClr val="FFFFFF"/>
      </a:accent4>
      <a:accent5>
        <a:srgbClr val="FFFFFF"/>
      </a:accent5>
      <a:accent6>
        <a:srgbClr val="FFFFFF"/>
      </a:accent6>
      <a:hlink>
        <a:srgbClr val="4F382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508</Words>
  <Application>Microsoft Office PowerPoint</Application>
  <PresentationFormat>Произвольный</PresentationFormat>
  <Paragraphs>34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DM Serif Display</vt:lpstr>
      <vt:lpstr>Raleway Medium</vt:lpstr>
      <vt:lpstr>Printable ADHD Supports &amp; Visual Aids for Middle School by Slidesgo</vt:lpstr>
      <vt:lpstr> </vt:lpstr>
      <vt:lpstr>Весна: Пробуждение и очищение  Весна –  Пробуждение, вдохновение. Организм нуждается в витаминах и энергии.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ADHD Supports &amp; Visual Aids for Middle School</dc:title>
  <cp:lastModifiedBy>User</cp:lastModifiedBy>
  <cp:revision>17</cp:revision>
  <dcterms:modified xsi:type="dcterms:W3CDTF">2025-06-05T09:03:23Z</dcterms:modified>
</cp:coreProperties>
</file>