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5"/>
  </p:notesMasterIdLst>
  <p:sldIdLst>
    <p:sldId id="256" r:id="rId2"/>
    <p:sldId id="258" r:id="rId3"/>
    <p:sldId id="260" r:id="rId4"/>
  </p:sldIdLst>
  <p:sldSz cx="7559675" cy="10691813"/>
  <p:notesSz cx="6858000" cy="9144000"/>
  <p:embeddedFontLst>
    <p:embeddedFont>
      <p:font typeface="Raleway Medium" charset="-52"/>
      <p:regular r:id="rId6"/>
      <p:bold r:id="rId7"/>
      <p:italic r:id="rId8"/>
      <p:boldItalic r:id="rId9"/>
    </p:embeddedFont>
    <p:embeddedFont>
      <p:font typeface="DM Serif Display" charset="0"/>
      <p:regular r:id="rId10"/>
      <p: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-1314" y="217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1bc263f502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1bc263f502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1bc263f502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1bc263f502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1621350" y="3585600"/>
            <a:ext cx="43170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1621350" y="4721699"/>
            <a:ext cx="4317000" cy="2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pic>
        <p:nvPicPr>
          <p:cNvPr id="52" name="Google Shape;52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506800" y="-1204725"/>
            <a:ext cx="6247450" cy="3723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07175" y="7975000"/>
            <a:ext cx="3641350" cy="3080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789544" y="2726353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789544" y="3251465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title" idx="2"/>
          </p:nvPr>
        </p:nvSpPr>
        <p:spPr>
          <a:xfrm>
            <a:off x="3944456" y="4376625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3"/>
          </p:nvPr>
        </p:nvSpPr>
        <p:spPr>
          <a:xfrm>
            <a:off x="3944456" y="4901727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 idx="4"/>
          </p:nvPr>
        </p:nvSpPr>
        <p:spPr>
          <a:xfrm>
            <a:off x="789544" y="6029663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5"/>
          </p:nvPr>
        </p:nvSpPr>
        <p:spPr>
          <a:xfrm>
            <a:off x="789544" y="6554775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 idx="6"/>
          </p:nvPr>
        </p:nvSpPr>
        <p:spPr>
          <a:xfrm>
            <a:off x="3944456" y="7687591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ubTitle" idx="7"/>
          </p:nvPr>
        </p:nvSpPr>
        <p:spPr>
          <a:xfrm>
            <a:off x="3944456" y="8212701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title" idx="8" hasCustomPrompt="1"/>
          </p:nvPr>
        </p:nvSpPr>
        <p:spPr>
          <a:xfrm>
            <a:off x="789544" y="2064380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9" hasCustomPrompt="1"/>
          </p:nvPr>
        </p:nvSpPr>
        <p:spPr>
          <a:xfrm>
            <a:off x="789544" y="5367703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 idx="13" hasCustomPrompt="1"/>
          </p:nvPr>
        </p:nvSpPr>
        <p:spPr>
          <a:xfrm>
            <a:off x="3944461" y="3714642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14" hasCustomPrompt="1"/>
          </p:nvPr>
        </p:nvSpPr>
        <p:spPr>
          <a:xfrm>
            <a:off x="3944461" y="7025622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idx="15"/>
          </p:nvPr>
        </p:nvSpPr>
        <p:spPr>
          <a:xfrm>
            <a:off x="708150" y="541275"/>
            <a:ext cx="61437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5" r:id="rId3"/>
    <p:sldLayoutId id="2147483657" r:id="rId4"/>
    <p:sldLayoutId id="2147483658" r:id="rId5"/>
    <p:sldLayoutId id="2147483659" r:id="rId6"/>
    <p:sldLayoutId id="2147483664" r:id="rId7"/>
    <p:sldLayoutId id="214748366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37599" y="149853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25000"/>
                  </a:schemeClr>
                </a:solidFill>
              </a:rPr>
              <a:t>Р</a:t>
            </a:r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</a:rPr>
              <a:t>екомендации </a:t>
            </a:r>
            <a:r>
              <a:rPr lang="ru-RU" sz="2400" b="1" dirty="0">
                <a:solidFill>
                  <a:schemeClr val="accent1">
                    <a:lumMod val="25000"/>
                  </a:schemeClr>
                </a:solidFill>
              </a:rPr>
              <a:t>для родителей</a:t>
            </a:r>
            <a:endParaRPr lang="ru-RU" sz="24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4886" y="900736"/>
            <a:ext cx="63014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25000"/>
                  </a:schemeClr>
                </a:solidFill>
              </a:rPr>
              <a:t>Как группа здоровья влияет на оздоровительную работу </a:t>
            </a:r>
            <a:endParaRPr lang="ru-RU" sz="24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</a:rPr>
              <a:t>в </a:t>
            </a:r>
            <a:r>
              <a:rPr lang="ru-RU" sz="2400" b="1" dirty="0">
                <a:solidFill>
                  <a:schemeClr val="accent1">
                    <a:lumMod val="25000"/>
                  </a:schemeClr>
                </a:solidFill>
              </a:rPr>
              <a:t>детском саду</a:t>
            </a:r>
            <a:endParaRPr lang="ru-RU" sz="24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081" y="2105385"/>
            <a:ext cx="68762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Уважаемые родители!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Вы наверняка знаете, что при поступлении в детский сад вашему ребенку присваивается группа здоровья. Но знаете ли вы, как эта группа влияет на то, чем занимается ваш малыш в садике и какие оздоровительные мероприятия для него предусмотрены? Давайте разберемся!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2081" y="3904423"/>
            <a:ext cx="695421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Что такое группа здоровья и зачем она нужна?</a:t>
            </a:r>
            <a:endParaRPr lang="ru-RU" sz="1600" dirty="0">
              <a:solidFill>
                <a:srgbClr val="002060"/>
              </a:solidFill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Группа здоровья – это своеобразная "метка", которая отражает общее состояние здоровья ребенка на момент поступления в детский сад. Она присваивается врачом-педиатром на основании медицинского осмотра и анамнеза. Группа здоровья нужна для того, чтобы: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Индивидуализировать подход к ребенку:</a:t>
            </a:r>
            <a:r>
              <a:rPr lang="ru-RU" sz="1600" dirty="0">
                <a:solidFill>
                  <a:srgbClr val="002060"/>
                </a:solidFill>
              </a:rPr>
              <a:t> Каждый ребенок уникален, и его здоровье требует особого внимания. Группа здоровья помогает воспитателям и медицинскому персоналу детского сада учитывать особенности здоровья каждого малыша.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Планировать оздоровительные мероприятия:</a:t>
            </a:r>
            <a:r>
              <a:rPr lang="ru-RU" sz="1600" dirty="0">
                <a:solidFill>
                  <a:srgbClr val="002060"/>
                </a:solidFill>
              </a:rPr>
              <a:t> В зависимости от группы здоровья, для детей разрабатываются различные программы физического развития, закаливания и профилактики заболеваний.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Обеспечить безопасность ребенка:</a:t>
            </a:r>
            <a:r>
              <a:rPr lang="ru-RU" sz="1600" dirty="0">
                <a:solidFill>
                  <a:srgbClr val="002060"/>
                </a:solidFill>
              </a:rPr>
              <a:t> Зная о хронических заболеваниях или особенностях здоровья ребенка, персонал детского сада может оперативно оказать необходимую помощь в случае необходимости.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320" y="7936296"/>
            <a:ext cx="3206844" cy="2405133"/>
          </a:xfrm>
          <a:prstGeom prst="rect">
            <a:avLst/>
          </a:prstGeom>
          <a:noFill/>
          <a:ln w="19050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2335926" y="6792532"/>
            <a:ext cx="3419045" cy="308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23750" y="5184637"/>
            <a:ext cx="4269200" cy="2544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98675" y="3194750"/>
            <a:ext cx="3641350" cy="3080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00372" y="1578538"/>
            <a:ext cx="3503325" cy="315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4"/>
          <p:cNvSpPr txBox="1">
            <a:spLocks noGrp="1"/>
          </p:cNvSpPr>
          <p:nvPr>
            <p:ph type="title" idx="15"/>
          </p:nvPr>
        </p:nvSpPr>
        <p:spPr>
          <a:xfrm>
            <a:off x="708150" y="541275"/>
            <a:ext cx="61437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endParaRPr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00372" y="367053"/>
            <a:ext cx="693470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Как группа здоровья влияет на оздоровительную работу в детском саду?</a:t>
            </a:r>
            <a:endParaRPr lang="ru-RU" sz="1600" dirty="0">
              <a:solidFill>
                <a:srgbClr val="002060"/>
              </a:solidFill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Влияние группы здоровья на оздоровительную работу в детском саду можно увидеть в следующих аспектах: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Физическое воспитание:</a:t>
            </a:r>
            <a:endParaRPr lang="ru-RU" sz="1600" dirty="0">
              <a:solidFill>
                <a:srgbClr val="002060"/>
              </a:solidFill>
            </a:endParaRPr>
          </a:p>
          <a:p>
            <a:pPr lvl="1" algn="just"/>
            <a:r>
              <a:rPr lang="ru-RU" sz="1600" b="1" dirty="0">
                <a:solidFill>
                  <a:srgbClr val="002060"/>
                </a:solidFill>
              </a:rPr>
              <a:t>1 группа здоровья:</a:t>
            </a:r>
            <a:r>
              <a:rPr lang="ru-RU" sz="1600" dirty="0">
                <a:solidFill>
                  <a:srgbClr val="002060"/>
                </a:solidFill>
              </a:rPr>
              <a:t> Дети занимаются по стандартной программе физического воспитания, участвуют во всех спортивных мероприятиях.</a:t>
            </a:r>
          </a:p>
          <a:p>
            <a:pPr lvl="1" algn="just"/>
            <a:r>
              <a:rPr lang="ru-RU" sz="1600" b="1" dirty="0">
                <a:solidFill>
                  <a:srgbClr val="002060"/>
                </a:solidFill>
              </a:rPr>
              <a:t>2 группа здоровья:</a:t>
            </a:r>
            <a:r>
              <a:rPr lang="ru-RU" sz="1600" dirty="0">
                <a:solidFill>
                  <a:srgbClr val="002060"/>
                </a:solidFill>
              </a:rPr>
              <a:t> Возможны ограничения в физической нагрузке, индивидуальный подход при выполнении упражнений. Могут быть рекомендованы специальные упражнения для укрепления определенных групп мышц или коррекции осанки.</a:t>
            </a:r>
          </a:p>
          <a:p>
            <a:pPr lvl="1" algn="just"/>
            <a:r>
              <a:rPr lang="ru-RU" sz="1600" b="1" dirty="0">
                <a:solidFill>
                  <a:srgbClr val="002060"/>
                </a:solidFill>
              </a:rPr>
              <a:t>3, 4, 5 группы здоровья:</a:t>
            </a:r>
            <a:r>
              <a:rPr lang="ru-RU" sz="1600" dirty="0">
                <a:solidFill>
                  <a:srgbClr val="002060"/>
                </a:solidFill>
              </a:rPr>
              <a:t> Занятия проводятся по индивидуальной программе, разработанной совместно с врачом. Упор делается на лечебную физкультуру (ЛФК) и щадящие виды активности.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Закаливание:</a:t>
            </a:r>
            <a:endParaRPr lang="ru-RU" sz="1600" dirty="0">
              <a:solidFill>
                <a:srgbClr val="002060"/>
              </a:solidFill>
            </a:endParaRPr>
          </a:p>
          <a:p>
            <a:pPr lvl="1" algn="just"/>
            <a:r>
              <a:rPr lang="ru-RU" sz="1600" b="1" dirty="0">
                <a:solidFill>
                  <a:srgbClr val="002060"/>
                </a:solidFill>
              </a:rPr>
              <a:t>1 группа здоровья: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Закаливающие процедуры проводятся в полном объеме (воздушные ванны, водные процедуры, хождение босиком).</a:t>
            </a:r>
          </a:p>
          <a:p>
            <a:pPr lvl="1" algn="just"/>
            <a:r>
              <a:rPr lang="ru-RU" sz="1600" b="1" dirty="0">
                <a:solidFill>
                  <a:srgbClr val="002060"/>
                </a:solidFill>
              </a:rPr>
              <a:t>2 группа здоровья:</a:t>
            </a:r>
            <a:r>
              <a:rPr lang="ru-RU" sz="1600" dirty="0">
                <a:solidFill>
                  <a:srgbClr val="002060"/>
                </a:solidFill>
              </a:rPr>
              <a:t> Закаливание проводится с осторожностью, с учетом индивидуальных особенностей ребенка. Начинают с более щадящих процедур и постепенно увеличивают интенсивность.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00372" y="5897817"/>
            <a:ext cx="68349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ru-RU" sz="1600" b="1" dirty="0" smtClean="0">
                <a:solidFill>
                  <a:srgbClr val="002060"/>
                </a:solidFill>
              </a:rPr>
              <a:t>3</a:t>
            </a:r>
            <a:r>
              <a:rPr lang="ru-RU" sz="1600" b="1" dirty="0">
                <a:solidFill>
                  <a:srgbClr val="002060"/>
                </a:solidFill>
              </a:rPr>
              <a:t>, 4, 5 группы здоровья:</a:t>
            </a:r>
            <a:r>
              <a:rPr lang="ru-RU" sz="1600" dirty="0">
                <a:solidFill>
                  <a:srgbClr val="002060"/>
                </a:solidFill>
              </a:rPr>
              <a:t> Закаливание проводится только по рекомендации врача и под строгим контролем медицинского персонала.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Питание:</a:t>
            </a:r>
            <a:endParaRPr lang="ru-RU" sz="1600" dirty="0">
              <a:solidFill>
                <a:srgbClr val="002060"/>
              </a:solidFill>
            </a:endParaRPr>
          </a:p>
          <a:p>
            <a:pPr lvl="1" algn="just"/>
            <a:r>
              <a:rPr lang="ru-RU" sz="1600" dirty="0">
                <a:solidFill>
                  <a:srgbClr val="002060"/>
                </a:solidFill>
              </a:rPr>
              <a:t>Для всех групп здоровья питание должно быть сбалансированным и соответствовать возрасту ребенка.</a:t>
            </a:r>
          </a:p>
          <a:p>
            <a:pPr lvl="1" algn="just"/>
            <a:r>
              <a:rPr lang="ru-RU" sz="1600" dirty="0">
                <a:solidFill>
                  <a:srgbClr val="002060"/>
                </a:solidFill>
              </a:rPr>
              <a:t>Для детей с аллергиями или другими пищевыми ограничениями разрабатывается индивидуальное меню.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Профилактика заболеваний:</a:t>
            </a:r>
            <a:endParaRPr lang="ru-RU" sz="1600" dirty="0">
              <a:solidFill>
                <a:srgbClr val="002060"/>
              </a:solidFill>
            </a:endParaRPr>
          </a:p>
          <a:p>
            <a:pPr lvl="1" algn="just"/>
            <a:r>
              <a:rPr lang="ru-RU" sz="1600" dirty="0">
                <a:solidFill>
                  <a:srgbClr val="002060"/>
                </a:solidFill>
              </a:rPr>
              <a:t>Для всех детей проводятся профилактические мероприятия, такие как вакцинация, витаминизация, профилактика гриппа и ОРВИ.</a:t>
            </a:r>
          </a:p>
          <a:p>
            <a:pPr lvl="1" algn="just"/>
            <a:r>
              <a:rPr lang="ru-RU" sz="1600" dirty="0">
                <a:solidFill>
                  <a:srgbClr val="002060"/>
                </a:solidFill>
              </a:rPr>
              <a:t>Для детей с хроническими заболеваниями разрабатываются индивидуальные планы профилактики обострений.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424525" y="2216378"/>
            <a:ext cx="6135150" cy="574397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98174" y="612122"/>
            <a:ext cx="69971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Что нужно знать родителям?</a:t>
            </a:r>
            <a:endParaRPr lang="ru-RU" sz="1600" dirty="0">
              <a:solidFill>
                <a:srgbClr val="002060"/>
              </a:solidFill>
            </a:endParaRP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Будьте честны с врачом: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При </a:t>
            </a:r>
            <a:r>
              <a:rPr lang="ru-RU" sz="1600" dirty="0">
                <a:solidFill>
                  <a:srgbClr val="002060"/>
                </a:solidFill>
              </a:rPr>
              <a:t>прохождении медицинского осмотра перед поступлением в детский сад, обязательно сообщите врачу обо всех известных вам проблемах со здоровьем ребенка.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Информируйте воспитателей: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Сообщите </a:t>
            </a:r>
            <a:r>
              <a:rPr lang="ru-RU" sz="1600" dirty="0">
                <a:solidFill>
                  <a:srgbClr val="002060"/>
                </a:solidFill>
              </a:rPr>
              <a:t>воспитателям о группе здоровья вашего ребенка и о любых особенностях, которые необходимо учитывать.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Следите за здоровьем ребенка: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Регулярно </a:t>
            </a:r>
            <a:r>
              <a:rPr lang="ru-RU" sz="1600" dirty="0">
                <a:solidFill>
                  <a:srgbClr val="002060"/>
                </a:solidFill>
              </a:rPr>
              <a:t>посещайте врача, проходите профилактические осмотры и выполняйте все рекомендации специалистов.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Активно участвуйте в оздоровительной работе детского сада: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</a:rPr>
              <a:t>Узнавайте </a:t>
            </a:r>
            <a:r>
              <a:rPr lang="ru-RU" sz="1600" dirty="0">
                <a:solidFill>
                  <a:srgbClr val="002060"/>
                </a:solidFill>
              </a:rPr>
              <a:t>о мероприятиях, которые проводятся в детском саду, и поддерживайте инициативы, направленные на укрепление здоровья детей.</a:t>
            </a:r>
          </a:p>
        </p:txBody>
      </p:sp>
      <p:sp>
        <p:nvSpPr>
          <p:cNvPr id="5" name="Выноска-облако 4"/>
          <p:cNvSpPr/>
          <p:nvPr/>
        </p:nvSpPr>
        <p:spPr>
          <a:xfrm>
            <a:off x="477079" y="5382658"/>
            <a:ext cx="6818244" cy="455647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B050"/>
                </a:solidFill>
              </a:rPr>
              <a:t>Помните, что здоровье вашего ребенка – это самое ценное! Взаимодействуя с персоналом детского сада и следуя рекомендациям врачей, вы поможете вашему малышу расти здоровым и счастливым!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552</Words>
  <Application>Microsoft Office PowerPoint</Application>
  <PresentationFormat>Произвольный</PresentationFormat>
  <Paragraphs>37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Raleway Medium</vt:lpstr>
      <vt:lpstr>DM Serif Display</vt:lpstr>
      <vt:lpstr>Printable ADHD Supports &amp; Visual Aids for Middle School by Slidesgo</vt:lpstr>
      <vt:lpstr>Презентация PowerPoint</vt:lpstr>
      <vt:lpstr>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17</cp:revision>
  <dcterms:modified xsi:type="dcterms:W3CDTF">2025-06-05T08:45:39Z</dcterms:modified>
</cp:coreProperties>
</file>